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3" r:id="rId2"/>
    <p:sldId id="275" r:id="rId3"/>
    <p:sldId id="270" r:id="rId4"/>
    <p:sldId id="267" r:id="rId5"/>
    <p:sldId id="268" r:id="rId6"/>
    <p:sldId id="269" r:id="rId7"/>
    <p:sldId id="271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284" y="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1BD4B-D5CF-4162-8AC0-779F3678F17F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9B488-09E2-48BA-A411-21EC41B5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26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B2A094-85B9-44D4-81AA-E9CB2A0F76AF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232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265A-D410-4265-9E12-8D61441EE482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6F62-3B6A-4897-A3E4-66EB08C94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9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265A-D410-4265-9E12-8D61441EE482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6F62-3B6A-4897-A3E4-66EB08C94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2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265A-D410-4265-9E12-8D61441EE482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6F62-3B6A-4897-A3E4-66EB08C94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6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265A-D410-4265-9E12-8D61441EE482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6F62-3B6A-4897-A3E4-66EB08C94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3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265A-D410-4265-9E12-8D61441EE482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6F62-3B6A-4897-A3E4-66EB08C94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38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265A-D410-4265-9E12-8D61441EE482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6F62-3B6A-4897-A3E4-66EB08C94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2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265A-D410-4265-9E12-8D61441EE482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6F62-3B6A-4897-A3E4-66EB08C94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9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265A-D410-4265-9E12-8D61441EE482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6F62-3B6A-4897-A3E4-66EB08C94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7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265A-D410-4265-9E12-8D61441EE482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6F62-3B6A-4897-A3E4-66EB08C94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62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265A-D410-4265-9E12-8D61441EE482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6F62-3B6A-4897-A3E4-66EB08C94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8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265A-D410-4265-9E12-8D61441EE482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6F62-3B6A-4897-A3E4-66EB08C94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6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A265A-D410-4265-9E12-8D61441EE482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E6F62-3B6A-4897-A3E4-66EB08C94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0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/>
        </p:nvSpPr>
        <p:spPr bwMode="auto">
          <a:xfrm>
            <a:off x="457200" y="4038600"/>
            <a:ext cx="8153400" cy="7620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>
              <a:tabLst>
                <a:tab pos="2060472" algn="l"/>
              </a:tabLst>
            </a:pPr>
            <a:r>
              <a:rPr lang="en-US" sz="3700" b="1" dirty="0" smtClean="0">
                <a:latin typeface="Book Antiqua" pitchFamily="18" charset="0"/>
              </a:rPr>
              <a:t>Solid State Lattices</a:t>
            </a:r>
            <a:endParaRPr lang="en-US" sz="3700" b="1" dirty="0">
              <a:latin typeface="Book Antiqua" pitchFamily="18" charset="0"/>
            </a:endParaRPr>
          </a:p>
          <a:p>
            <a:pPr algn="ctr">
              <a:tabLst>
                <a:tab pos="2060472" algn="l"/>
              </a:tabLst>
            </a:pPr>
            <a:endParaRPr lang="en-US" sz="3700" dirty="0">
              <a:latin typeface="Book Antiqua" pitchFamily="18" charset="0"/>
            </a:endParaRPr>
          </a:p>
          <a:p>
            <a:pPr algn="ctr">
              <a:tabLst>
                <a:tab pos="2060472" algn="l"/>
              </a:tabLst>
            </a:pPr>
            <a:r>
              <a:rPr lang="en-US" sz="3700" dirty="0">
                <a:latin typeface="Book Antiqua" pitchFamily="18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z="1800">
                <a:solidFill>
                  <a:schemeClr val="tx1"/>
                </a:solidFill>
                <a:latin typeface="Book Antiqua" pitchFamily="18" charset="0"/>
              </a:rPr>
              <a:t>1</a:t>
            </a:fld>
            <a:endParaRPr lang="en-US" sz="18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7"/>
          <a:stretch/>
        </p:blipFill>
        <p:spPr>
          <a:xfrm>
            <a:off x="2895600" y="444500"/>
            <a:ext cx="3132319" cy="313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igures.boundless.com/10333/full/nacl-struct.j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6248400" cy="523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5334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Book Antiqua" panose="02040602050305030304" pitchFamily="18" charset="0"/>
              </a:rPr>
              <a:t>NaCl</a:t>
            </a:r>
            <a:r>
              <a:rPr lang="en-US" sz="2400" b="1" dirty="0" smtClean="0">
                <a:latin typeface="Book Antiqua" panose="02040602050305030304" pitchFamily="18" charset="0"/>
              </a:rPr>
              <a:t> Lattice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10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0"/>
          <a:stretch/>
        </p:blipFill>
        <p:spPr bwMode="auto">
          <a:xfrm>
            <a:off x="1828800" y="838200"/>
            <a:ext cx="5577840" cy="284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334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Book Antiqua" panose="02040602050305030304" pitchFamily="18" charset="0"/>
              </a:rPr>
              <a:t>CsCl</a:t>
            </a:r>
            <a:r>
              <a:rPr lang="en-US" sz="2400" b="1" dirty="0" smtClean="0">
                <a:latin typeface="Book Antiqua" panose="02040602050305030304" pitchFamily="18" charset="0"/>
              </a:rPr>
              <a:t> Lattice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657600" y="2743200"/>
            <a:ext cx="0" cy="1219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71800" y="4114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anose="02040602050305030304" pitchFamily="18" charset="0"/>
              </a:rPr>
              <a:t>Cubic Hole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93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5334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Book Antiqua" panose="02040602050305030304" pitchFamily="18" charset="0"/>
              </a:rPr>
              <a:t>CsCl</a:t>
            </a:r>
            <a:r>
              <a:rPr lang="en-US" sz="2400" b="1" dirty="0" smtClean="0">
                <a:latin typeface="Book Antiqua" panose="02040602050305030304" pitchFamily="18" charset="0"/>
              </a:rPr>
              <a:t> Lattice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pic>
        <p:nvPicPr>
          <p:cNvPr id="5122" name="Picture 2" descr="http://www.metafysica.nl/turing/cscl_complex_moti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741920" cy="490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86600" y="5334000"/>
            <a:ext cx="1219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2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533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Book Antiqua" panose="02040602050305030304" pitchFamily="18" charset="0"/>
              </a:rPr>
              <a:t>ZnS</a:t>
            </a:r>
            <a:r>
              <a:rPr lang="en-US" sz="2400" b="1" dirty="0" smtClean="0">
                <a:latin typeface="Book Antiqua" panose="02040602050305030304" pitchFamily="18" charset="0"/>
              </a:rPr>
              <a:t> Zinc Blende Lattice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86600" y="5334000"/>
            <a:ext cx="1219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http://www.everyscience.com/Chemistry/Inorganic/Ionic_Solids/.images/z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590800" y="2895600"/>
            <a:ext cx="1295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5800" y="26742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anose="02040602050305030304" pitchFamily="18" charset="0"/>
              </a:rPr>
              <a:t>Tetrahedral</a:t>
            </a:r>
          </a:p>
          <a:p>
            <a:r>
              <a:rPr lang="en-US" sz="2400" b="1" dirty="0" smtClean="0">
                <a:latin typeface="Book Antiqua" panose="02040602050305030304" pitchFamily="18" charset="0"/>
              </a:rPr>
              <a:t>Hole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334000" y="27432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029200" y="3048000"/>
            <a:ext cx="381000" cy="5334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5"/>
          </p:cNvCxnSpPr>
          <p:nvPr/>
        </p:nvCxnSpPr>
        <p:spPr>
          <a:xfrm>
            <a:off x="5594163" y="3003363"/>
            <a:ext cx="349437" cy="197037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0"/>
          </p:cNvCxnSpPr>
          <p:nvPr/>
        </p:nvCxnSpPr>
        <p:spPr>
          <a:xfrm flipV="1">
            <a:off x="5486400" y="2286000"/>
            <a:ext cx="0" cy="4572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6"/>
          </p:cNvCxnSpPr>
          <p:nvPr/>
        </p:nvCxnSpPr>
        <p:spPr>
          <a:xfrm flipV="1">
            <a:off x="5638800" y="2438400"/>
            <a:ext cx="1066800" cy="4572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594163" y="1295400"/>
            <a:ext cx="1111437" cy="14287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19700" y="833735"/>
            <a:ext cx="37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anose="02040602050305030304" pitchFamily="18" charset="0"/>
              </a:rPr>
              <a:t>Empty Tetrahedral Hole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22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533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Book Antiqua" panose="02040602050305030304" pitchFamily="18" charset="0"/>
              </a:rPr>
              <a:t>ZnS</a:t>
            </a:r>
            <a:r>
              <a:rPr lang="en-US" sz="2400" b="1" dirty="0" smtClean="0">
                <a:latin typeface="Book Antiqua" panose="02040602050305030304" pitchFamily="18" charset="0"/>
              </a:rPr>
              <a:t> Blende Lattice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86600" y="5334000"/>
            <a:ext cx="1219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http://www.everyscience.com/Chemistry/Inorganic/Ionic_Solids/.images/z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5334000" y="32766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219700" y="833735"/>
            <a:ext cx="37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anose="02040602050305030304" pitchFamily="18" charset="0"/>
              </a:rPr>
              <a:t>Empty Octahedral Hole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>
            <a:stCxn id="7" idx="0"/>
          </p:cNvCxnSpPr>
          <p:nvPr/>
        </p:nvCxnSpPr>
        <p:spPr>
          <a:xfrm flipV="1">
            <a:off x="5486400" y="2286000"/>
            <a:ext cx="0" cy="990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486400" y="3581400"/>
            <a:ext cx="0" cy="1371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638800" y="3505200"/>
            <a:ext cx="167640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886200" y="3352800"/>
            <a:ext cx="14478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133975" y="3505200"/>
            <a:ext cx="2286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638800" y="3352800"/>
            <a:ext cx="2286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594163" y="1295400"/>
            <a:ext cx="1111437" cy="1905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75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8/8e/Wurtzite_polyhed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6248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33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Book Antiqua" panose="02040602050305030304" pitchFamily="18" charset="0"/>
              </a:rPr>
              <a:t>ZnS</a:t>
            </a:r>
            <a:r>
              <a:rPr lang="en-US" sz="2400" b="1" dirty="0" smtClean="0">
                <a:latin typeface="Book Antiqua" panose="02040602050305030304" pitchFamily="18" charset="0"/>
              </a:rPr>
              <a:t> </a:t>
            </a:r>
            <a:r>
              <a:rPr lang="en-US" sz="2400" b="1" dirty="0" err="1" smtClean="0">
                <a:latin typeface="Book Antiqua" panose="02040602050305030304" pitchFamily="18" charset="0"/>
              </a:rPr>
              <a:t>Wurtzite</a:t>
            </a:r>
            <a:r>
              <a:rPr lang="en-US" sz="2400" b="1" dirty="0" smtClean="0">
                <a:latin typeface="Book Antiqua" panose="02040602050305030304" pitchFamily="18" charset="0"/>
              </a:rPr>
              <a:t> Lattice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2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533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anose="02040602050305030304" pitchFamily="18" charset="0"/>
              </a:rPr>
              <a:t>CaF</a:t>
            </a:r>
            <a:r>
              <a:rPr lang="en-US" sz="2400" b="1" baseline="-25000" dirty="0" smtClean="0">
                <a:latin typeface="Book Antiqua" panose="02040602050305030304" pitchFamily="18" charset="0"/>
              </a:rPr>
              <a:t>2</a:t>
            </a:r>
            <a:r>
              <a:rPr lang="en-US" sz="2400" b="1" dirty="0" smtClean="0">
                <a:latin typeface="Book Antiqua" panose="02040602050305030304" pitchFamily="18" charset="0"/>
              </a:rPr>
              <a:t> Fluorite Lattice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pic>
        <p:nvPicPr>
          <p:cNvPr id="9218" name="Picture 2" descr="http://www.seas.upenn.edu/%7Echem101/sschem/fluor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5943600" cy="528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1676400" y="2971800"/>
            <a:ext cx="1295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600" y="2674203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anose="02040602050305030304" pitchFamily="18" charset="0"/>
              </a:rPr>
              <a:t>Cubic</a:t>
            </a:r>
          </a:p>
          <a:p>
            <a:r>
              <a:rPr lang="en-US" sz="2400" b="1" dirty="0" smtClean="0">
                <a:latin typeface="Book Antiqua" panose="02040602050305030304" pitchFamily="18" charset="0"/>
              </a:rPr>
              <a:t>Hole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58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hpcx.ac.uk/highlights/images/mat_pic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6477000" cy="644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33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anose="02040602050305030304" pitchFamily="18" charset="0"/>
              </a:rPr>
              <a:t>TiO</a:t>
            </a:r>
            <a:r>
              <a:rPr lang="en-US" sz="2400" b="1" baseline="-25000" dirty="0" smtClean="0">
                <a:latin typeface="Book Antiqua" panose="02040602050305030304" pitchFamily="18" charset="0"/>
              </a:rPr>
              <a:t>2</a:t>
            </a:r>
            <a:r>
              <a:rPr lang="en-US" sz="2400" b="1" dirty="0" smtClean="0">
                <a:latin typeface="Book Antiqua" panose="02040602050305030304" pitchFamily="18" charset="0"/>
              </a:rPr>
              <a:t> Rutile Lattice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600200" y="3581400"/>
            <a:ext cx="1295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800" y="32004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anose="02040602050305030304" pitchFamily="18" charset="0"/>
              </a:rPr>
              <a:t>Trigonal</a:t>
            </a:r>
          </a:p>
          <a:p>
            <a:r>
              <a:rPr lang="en-US" sz="2400" b="1" dirty="0" smtClean="0">
                <a:latin typeface="Book Antiqua" panose="02040602050305030304" pitchFamily="18" charset="0"/>
              </a:rPr>
              <a:t>Hole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86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1650" r="34473" b="8832"/>
          <a:stretch/>
        </p:blipFill>
        <p:spPr bwMode="auto">
          <a:xfrm>
            <a:off x="533400" y="533589"/>
            <a:ext cx="8148833" cy="55624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2895600" y="457200"/>
            <a:ext cx="3810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00400" y="76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anose="02040602050305030304" pitchFamily="18" charset="0"/>
              </a:rPr>
              <a:t>Ca</a:t>
            </a:r>
            <a:r>
              <a:rPr lang="en-US" sz="2400" b="1" baseline="30000" dirty="0" smtClean="0">
                <a:latin typeface="Book Antiqua" panose="02040602050305030304" pitchFamily="18" charset="0"/>
              </a:rPr>
              <a:t>2+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010400" y="419100"/>
            <a:ext cx="3810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91400" y="6870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anose="02040602050305030304" pitchFamily="18" charset="0"/>
              </a:rPr>
              <a:t>Zn</a:t>
            </a:r>
            <a:r>
              <a:rPr lang="en-US" sz="2400" b="1" baseline="30000" dirty="0" smtClean="0">
                <a:latin typeface="Book Antiqua" panose="02040602050305030304" pitchFamily="18" charset="0"/>
              </a:rPr>
              <a:t>2+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77762" y="5857741"/>
            <a:ext cx="3810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58762" y="593170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anose="02040602050305030304" pitchFamily="18" charset="0"/>
              </a:rPr>
              <a:t>Na</a:t>
            </a:r>
            <a:r>
              <a:rPr lang="en-US" sz="2400" b="1" baseline="30000" dirty="0" smtClean="0">
                <a:latin typeface="Book Antiqua" panose="02040602050305030304" pitchFamily="18" charset="0"/>
              </a:rPr>
              <a:t>+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44151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Book Antiqua" panose="02040602050305030304" pitchFamily="18" charset="0"/>
              </a:rPr>
              <a:t>Bi</a:t>
            </a:r>
            <a:r>
              <a:rPr lang="en-US" sz="2400" b="1" baseline="30000" smtClean="0">
                <a:latin typeface="Book Antiqua" panose="02040602050305030304" pitchFamily="18" charset="0"/>
              </a:rPr>
              <a:t>3</a:t>
            </a:r>
            <a:r>
              <a:rPr lang="en-US" sz="2400" b="1" baseline="30000" dirty="0">
                <a:latin typeface="Book Antiqua" panose="02040602050305030304" pitchFamily="18" charset="0"/>
              </a:rPr>
              <a:t>-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867400" y="4191000"/>
            <a:ext cx="4572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09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b7TtXUafp3M/UDF8bobkeSI/AAAAAAAABGk/Sqp8SfWLEWQ/s1600/%25_2012-08-20_00-52-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444" y="990600"/>
            <a:ext cx="5048956" cy="476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533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Book Antiqua" panose="02040602050305030304" pitchFamily="18" charset="0"/>
              </a:rPr>
              <a:t>NaCl</a:t>
            </a:r>
            <a:r>
              <a:rPr lang="en-US" sz="2400" b="1" dirty="0" smtClean="0">
                <a:latin typeface="Book Antiqua" panose="02040602050305030304" pitchFamily="18" charset="0"/>
              </a:rPr>
              <a:t> Lattice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743700" y="1143000"/>
            <a:ext cx="5334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353175" y="1981200"/>
            <a:ext cx="10382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648200" y="764232"/>
            <a:ext cx="838200" cy="10645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77099" y="834851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ook Antiqua" panose="02040602050305030304" pitchFamily="18" charset="0"/>
              </a:rPr>
              <a:t>Corner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37318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ook Antiqua" panose="02040602050305030304" pitchFamily="18" charset="0"/>
              </a:rPr>
              <a:t>Face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7436" y="175036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ook Antiqua" panose="02040602050305030304" pitchFamily="18" charset="0"/>
              </a:rPr>
              <a:t>Edge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0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66700" y="5859463"/>
            <a:ext cx="853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200"/>
              <a:t>Figure 6.6</a:t>
            </a:r>
            <a:r>
              <a:rPr lang="en-GB" altLang="en-US"/>
              <a:t>  </a:t>
            </a:r>
            <a:r>
              <a:rPr lang="en-IN" altLang="en-US"/>
              <a:t>Unit cells of (a) a simple cubic lattice and (b) a body-centred cubic lattice.</a:t>
            </a:r>
            <a:endParaRPr lang="en-GB" altLang="en-US"/>
          </a:p>
        </p:txBody>
      </p:sp>
      <p:pic>
        <p:nvPicPr>
          <p:cNvPr id="8195" name="Picture 3" descr="M06NF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692150"/>
            <a:ext cx="7927975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72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266700" y="5382161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dirty="0">
                <a:latin typeface="Book Antiqua" panose="02040602050305030304" pitchFamily="18" charset="0"/>
              </a:rPr>
              <a:t>Figure 6.2  </a:t>
            </a:r>
            <a:r>
              <a:rPr lang="en-IN" altLang="en-US" sz="1600" dirty="0">
                <a:latin typeface="Book Antiqua" panose="02040602050305030304" pitchFamily="18" charset="0"/>
              </a:rPr>
              <a:t>(a) One layer (layer A) of close-packed spheres contains hollows that exhibit a regular pattern. (b) A second layer (layer B) of close-packed spheres can be formed by occupying every other hollow in layer A. In layer B, there are two types of hollow; one lies over a sphere in layer A, and three lie over hollows in layer A. By stacking spheres over these different types of hollow, two different third layers of spheres can be produced. </a:t>
            </a:r>
            <a:endParaRPr lang="en-GB" altLang="en-US" sz="1600" dirty="0">
              <a:latin typeface="Book Antiqua" panose="02040602050305030304" pitchFamily="18" charset="0"/>
            </a:endParaRPr>
          </a:p>
        </p:txBody>
      </p:sp>
      <p:pic>
        <p:nvPicPr>
          <p:cNvPr id="3075" name="Picture 6" descr="M06NF00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2" y="0"/>
            <a:ext cx="5430838" cy="534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01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026"/>
          <p:cNvSpPr txBox="1">
            <a:spLocks noChangeArrowheads="1"/>
          </p:cNvSpPr>
          <p:nvPr/>
        </p:nvSpPr>
        <p:spPr bwMode="auto">
          <a:xfrm>
            <a:off x="266700" y="5713413"/>
            <a:ext cx="85344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200" dirty="0"/>
              <a:t>Figure 6.2</a:t>
            </a:r>
            <a:r>
              <a:rPr lang="en-GB" altLang="en-US" dirty="0"/>
              <a:t>  </a:t>
            </a:r>
            <a:r>
              <a:rPr lang="en-IN" altLang="en-US" dirty="0"/>
              <a:t>The blue spheres in diagram (c) form a new layer C; this gives an ABC sequence of layers. Diagram (d) shows that the second possible third layer replicates layer A; this gives an ABA sequence. (Continued)</a:t>
            </a:r>
            <a:endParaRPr lang="en-GB" altLang="en-US" dirty="0"/>
          </a:p>
        </p:txBody>
      </p:sp>
      <p:pic>
        <p:nvPicPr>
          <p:cNvPr id="4099" name="Picture 1028" descr="M06NF00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823"/>
            <a:ext cx="5562600" cy="570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17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66700" y="5859463"/>
            <a:ext cx="853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200"/>
              <a:t>Figure 6.3</a:t>
            </a:r>
            <a:r>
              <a:rPr lang="en-GB" altLang="en-US"/>
              <a:t>  </a:t>
            </a:r>
            <a:r>
              <a:rPr lang="en-IN" altLang="en-US"/>
              <a:t>In both the (a) ABA and (b) ABC close-packed arrangements, the coordination number of each atom is 12.</a:t>
            </a:r>
            <a:endParaRPr lang="en-GB" altLang="en-US"/>
          </a:p>
        </p:txBody>
      </p:sp>
      <p:pic>
        <p:nvPicPr>
          <p:cNvPr id="5123" name="Picture 3" descr="M06NF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836613"/>
            <a:ext cx="82931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30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66700" y="5859463"/>
            <a:ext cx="853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200"/>
              <a:t>Figure 6.4</a:t>
            </a:r>
            <a:r>
              <a:rPr lang="en-GB" altLang="en-US"/>
              <a:t>  </a:t>
            </a:r>
            <a:r>
              <a:rPr lang="en-IN" altLang="en-US"/>
              <a:t>Unit cells of (a) a cubic close-packed (face-centred cubic) lattice and (b) a hexagonal close-packed lattice.</a:t>
            </a:r>
            <a:endParaRPr lang="en-GB" altLang="en-US"/>
          </a:p>
        </p:txBody>
      </p:sp>
      <p:pic>
        <p:nvPicPr>
          <p:cNvPr id="6147" name="Picture 3" descr="M06NF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765175"/>
            <a:ext cx="83153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74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b7TtXUafp3M/UDF8bobkeSI/AAAAAAAABGk/Sqp8SfWLEWQ/s1600/%25_2012-08-20_00-52-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444" y="990600"/>
            <a:ext cx="5048956" cy="476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533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Book Antiqua" panose="02040602050305030304" pitchFamily="18" charset="0"/>
              </a:rPr>
              <a:t>NaCl</a:t>
            </a:r>
            <a:r>
              <a:rPr lang="en-US" sz="2400" b="1" dirty="0" smtClean="0">
                <a:latin typeface="Book Antiqua" panose="02040602050305030304" pitchFamily="18" charset="0"/>
              </a:rPr>
              <a:t> Lattice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743700" y="1143000"/>
            <a:ext cx="5334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353175" y="1981200"/>
            <a:ext cx="10382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648200" y="764232"/>
            <a:ext cx="838200" cy="10645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77099" y="834851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ook Antiqua" panose="02040602050305030304" pitchFamily="18" charset="0"/>
              </a:rPr>
              <a:t>Corner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37318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ook Antiqua" panose="02040602050305030304" pitchFamily="18" charset="0"/>
              </a:rPr>
              <a:t>Face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7436" y="175036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ook Antiqua" panose="02040602050305030304" pitchFamily="18" charset="0"/>
              </a:rPr>
              <a:t>Edge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1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b7TtXUafp3M/UDF8bobkeSI/AAAAAAAABGk/Sqp8SfWLEWQ/s1600/%25_2012-08-20_00-52-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444" y="990600"/>
            <a:ext cx="5048956" cy="476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0" y="2057400"/>
            <a:ext cx="45719" cy="1143000"/>
          </a:xfrm>
          <a:prstGeom prst="rect">
            <a:avLst/>
          </a:prstGeom>
          <a:solidFill>
            <a:srgbClr val="FF0000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3810000"/>
            <a:ext cx="45719" cy="1143000"/>
          </a:xfrm>
          <a:prstGeom prst="rect">
            <a:avLst/>
          </a:prstGeom>
          <a:solidFill>
            <a:srgbClr val="FF0000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255663" flipH="1" flipV="1">
            <a:off x="4876626" y="3509827"/>
            <a:ext cx="1069459" cy="45719"/>
          </a:xfrm>
          <a:prstGeom prst="rect">
            <a:avLst/>
          </a:prstGeom>
          <a:solidFill>
            <a:srgbClr val="FF0000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255663" flipH="1" flipV="1">
            <a:off x="3200621" y="3392468"/>
            <a:ext cx="1069459" cy="45719"/>
          </a:xfrm>
          <a:prstGeom prst="rect">
            <a:avLst/>
          </a:prstGeom>
          <a:solidFill>
            <a:srgbClr val="FF0000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9540788" flipH="1" flipV="1">
            <a:off x="4783569" y="3290373"/>
            <a:ext cx="343685" cy="45719"/>
          </a:xfrm>
          <a:prstGeom prst="rect">
            <a:avLst/>
          </a:prstGeom>
          <a:solidFill>
            <a:srgbClr val="FF0000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9867928" flipH="1" flipV="1">
            <a:off x="4094062" y="3607124"/>
            <a:ext cx="386265" cy="45719"/>
          </a:xfrm>
          <a:prstGeom prst="rect">
            <a:avLst/>
          </a:prstGeom>
          <a:solidFill>
            <a:srgbClr val="FF0000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51645" y="5802868"/>
            <a:ext cx="2744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anose="02040602050305030304" pitchFamily="18" charset="0"/>
              </a:rPr>
              <a:t>Octahedral Hole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334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Book Antiqua" panose="02040602050305030304" pitchFamily="18" charset="0"/>
              </a:rPr>
              <a:t>NaCl</a:t>
            </a:r>
            <a:r>
              <a:rPr lang="en-US" sz="2400" b="1" dirty="0" smtClean="0">
                <a:latin typeface="Book Antiqua" panose="02040602050305030304" pitchFamily="18" charset="0"/>
              </a:rPr>
              <a:t> Lattice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19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279</Words>
  <Application>Microsoft Office PowerPoint</Application>
  <PresentationFormat>On-screen Show (4:3)</PresentationFormat>
  <Paragraphs>41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Book Antiqua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atinoco9278</dc:creator>
  <cp:lastModifiedBy>Arthur Tinoco</cp:lastModifiedBy>
  <cp:revision>24</cp:revision>
  <dcterms:created xsi:type="dcterms:W3CDTF">2014-09-25T02:30:58Z</dcterms:created>
  <dcterms:modified xsi:type="dcterms:W3CDTF">2016-09-27T03:49:23Z</dcterms:modified>
</cp:coreProperties>
</file>