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11" r:id="rId3"/>
    <p:sldId id="333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6" autoAdjust="0"/>
    <p:restoredTop sz="86420" autoAdjust="0"/>
  </p:normalViewPr>
  <p:slideViewPr>
    <p:cSldViewPr>
      <p:cViewPr varScale="1">
        <p:scale>
          <a:sx n="68" d="100"/>
          <a:sy n="68" d="100"/>
        </p:scale>
        <p:origin x="882" y="45"/>
      </p:cViewPr>
      <p:guideLst>
        <p:guide orient="horz" pos="2592"/>
        <p:guide pos="4608"/>
      </p:guideLst>
    </p:cSldViewPr>
  </p:slideViewPr>
  <p:notesTextViewPr>
    <p:cViewPr>
      <p:scale>
        <a:sx n="185" d="100"/>
        <a:sy n="18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61401-E481-4B7B-9763-1D60BD64457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DAF9-42E2-4FAE-A8D6-8F554D8B0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56F87-D8EB-4DD0-9DB7-48F06E9B8FEA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5CC0D-0057-45AE-A8B4-560B5657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1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B2A094-85B9-44D4-81AA-E9CB2A0F76AF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165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08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08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08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4235-7BC6-4C7B-82F2-D1EE6A928500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5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BE28-E52B-4931-BD96-1FC174FB752C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2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441D-4205-4A66-A79E-BFBD9BC8E88B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4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1A1-5021-42B7-BCCB-5BB1D9EB2441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AF1E-6275-4BFA-810B-24052C90894A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3BF1-9655-43EF-94EF-C4C623D429C4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EF9-F750-4113-9359-05CE6B2B52EA}" type="datetime1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8E9-AEA6-412A-8236-F33C81727B5E}" type="datetime1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1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9A41-CD41-4C65-97CC-6AC123F0E62C}" type="datetime1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5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D096-B86B-4E87-8420-A2A0CC7E2B3D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F443-D062-4106-B790-29CFB387FE1B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9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3EA1-70FE-4FFC-A625-40DC06360AD5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7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731520" y="2011680"/>
            <a:ext cx="13045440" cy="225552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/>
          <a:lstStyle/>
          <a:p>
            <a:pPr algn="ctr">
              <a:tabLst>
                <a:tab pos="2943531" algn="l"/>
              </a:tabLst>
            </a:pPr>
            <a:r>
              <a:rPr lang="en-US" sz="5000" b="1" dirty="0" smtClean="0">
                <a:latin typeface="Book Antiqua" pitchFamily="18" charset="0"/>
              </a:rPr>
              <a:t>Coordination Chemistry:</a:t>
            </a:r>
          </a:p>
          <a:p>
            <a:pPr algn="ctr">
              <a:tabLst>
                <a:tab pos="2943531" algn="l"/>
              </a:tabLst>
            </a:pPr>
            <a:r>
              <a:rPr lang="en-US" sz="5000" b="1" dirty="0" smtClean="0">
                <a:latin typeface="Book Antiqua" pitchFamily="18" charset="0"/>
              </a:rPr>
              <a:t>Electronic Spectroscopy (UV-Vis)</a:t>
            </a:r>
            <a:endParaRPr lang="en-US" sz="5000" dirty="0">
              <a:latin typeface="Book Antiqua" pitchFamily="18" charset="0"/>
            </a:endParaRPr>
          </a:p>
          <a:p>
            <a:pPr algn="ctr">
              <a:tabLst>
                <a:tab pos="2943531" algn="l"/>
              </a:tabLst>
            </a:pPr>
            <a:r>
              <a:rPr lang="en-US" sz="4000" dirty="0">
                <a:latin typeface="Book Antiqua" pitchFamily="18" charset="0"/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975360" y="640080"/>
            <a:ext cx="126085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975360" y="4415790"/>
            <a:ext cx="126085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</a:t>
            </a:fld>
            <a:endParaRPr lang="en-US" sz="26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3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 smtClean="0">
                <a:latin typeface="Book Antiqua" pitchFamily="18" charset="0"/>
              </a:rPr>
              <a:t>II. </a:t>
            </a:r>
            <a:r>
              <a:rPr lang="en-US" sz="5300" dirty="0" err="1" smtClean="0">
                <a:latin typeface="Book Antiqua" pitchFamily="18" charset="0"/>
              </a:rPr>
              <a:t>Laporte</a:t>
            </a:r>
            <a:r>
              <a:rPr lang="en-US" sz="5300" dirty="0" smtClean="0">
                <a:latin typeface="Book Antiqua" pitchFamily="18" charset="0"/>
              </a:rPr>
              <a:t> forbidden d-d e</a:t>
            </a:r>
            <a:r>
              <a:rPr lang="en-US" sz="5300" baseline="30000" dirty="0" smtClean="0">
                <a:latin typeface="Book Antiqua" pitchFamily="18" charset="0"/>
              </a:rPr>
              <a:t>-</a:t>
            </a:r>
            <a:r>
              <a:rPr lang="en-US" sz="5300" dirty="0" smtClean="0">
                <a:latin typeface="Book Antiqua" pitchFamily="18" charset="0"/>
              </a:rPr>
              <a:t> transitions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841500"/>
            <a:ext cx="1272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B.  For ideal tetrahedral complexes, d-d e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</a:t>
            </a:r>
            <a:r>
              <a:rPr lang="en-US" sz="2400" dirty="0" smtClean="0">
                <a:latin typeface="Book Antiqua" panose="02040602050305030304" pitchFamily="18" charset="0"/>
              </a:rPr>
              <a:t>  transitions are spin-allowed but “less” </a:t>
            </a:r>
            <a:r>
              <a:rPr lang="en-US" sz="2400" dirty="0" err="1" smtClean="0">
                <a:latin typeface="Book Antiqua" panose="02040602050305030304" pitchFamily="18" charset="0"/>
              </a:rPr>
              <a:t>Laporte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br>
              <a:rPr lang="en-US" sz="2400" dirty="0" smtClean="0">
                <a:latin typeface="Book Antiqua" panose="02040602050305030304" pitchFamily="18" charset="0"/>
              </a:rPr>
            </a:br>
            <a:r>
              <a:rPr lang="en-US" sz="2400" dirty="0" smtClean="0">
                <a:latin typeface="Book Antiqua" panose="02040602050305030304" pitchFamily="18" charset="0"/>
              </a:rPr>
              <a:t>      forbidden than octahedral complexes because they are non-centrosymmetric complexes.</a:t>
            </a:r>
          </a:p>
          <a:p>
            <a:pPr marL="457200" indent="-457200">
              <a:buAutoNum type="alphaUcPeriod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Book Antiqua" panose="02040602050305030304" pitchFamily="18" charset="0"/>
              </a:rPr>
              <a:t>ε</a:t>
            </a:r>
            <a:r>
              <a:rPr lang="en-US" sz="2400" dirty="0" smtClean="0">
                <a:latin typeface="Book Antiqua" panose="02040602050305030304" pitchFamily="18" charset="0"/>
              </a:rPr>
              <a:t> = 100 – 1,000 </a:t>
            </a:r>
            <a:r>
              <a:rPr lang="en-US" sz="2400" dirty="0">
                <a:latin typeface="Book Antiqua" panose="02040602050305030304" pitchFamily="18" charset="0"/>
              </a:rPr>
              <a:t>M</a:t>
            </a:r>
            <a:r>
              <a:rPr lang="en-US" sz="2400" baseline="30000" dirty="0">
                <a:latin typeface="Book Antiqua" panose="02040602050305030304" pitchFamily="18" charset="0"/>
              </a:rPr>
              <a:t>-1</a:t>
            </a:r>
            <a:r>
              <a:rPr lang="en-US" sz="2400" dirty="0">
                <a:latin typeface="Book Antiqua" panose="02040602050305030304" pitchFamily="18" charset="0"/>
              </a:rPr>
              <a:t>cm</a:t>
            </a:r>
            <a:r>
              <a:rPr lang="en-US" sz="2400" baseline="30000" dirty="0">
                <a:latin typeface="Book Antiqua" panose="02040602050305030304" pitchFamily="18" charset="0"/>
              </a:rPr>
              <a:t>-1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457200" indent="-457200">
              <a:buAutoNum type="alphaUcPeriod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      i.e. [Ni(Cl)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4</a:t>
            </a:r>
            <a:r>
              <a:rPr lang="en-US" sz="2400" dirty="0" smtClean="0">
                <a:latin typeface="Book Antiqua" panose="02040602050305030304" pitchFamily="18" charset="0"/>
              </a:rPr>
              <a:t>]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2-</a:t>
            </a:r>
            <a:r>
              <a:rPr lang="en-US" sz="2400" dirty="0" smtClean="0">
                <a:latin typeface="Book Antiqua" panose="02040602050305030304" pitchFamily="18" charset="0"/>
              </a:rPr>
              <a:t> is high-spin d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8</a:t>
            </a:r>
            <a:r>
              <a:rPr lang="en-US" sz="2400" dirty="0" smtClean="0">
                <a:latin typeface="Book Antiqua" panose="02040602050305030304" pitchFamily="18" charset="0"/>
              </a:rPr>
              <a:t> Ni(II):</a:t>
            </a:r>
            <a:endParaRPr lang="en-US" sz="2400" dirty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743200" y="51082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5527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29000" y="5527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5527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95600" y="6477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0" y="6477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81400" y="51463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267200" y="51463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48000" y="6019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962400" y="6019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5687" y="6705600"/>
            <a:ext cx="5402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S = 1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72400" y="6705600"/>
            <a:ext cx="5402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S = 1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50062" y="6172200"/>
            <a:ext cx="3449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010847" y="5298757"/>
            <a:ext cx="4042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t</a:t>
            </a:r>
            <a:r>
              <a:rPr lang="en-US" baseline="-25000" dirty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3048000" y="51463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352800" y="6019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267200" y="6019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9520075" y="51054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367675" y="55245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205875" y="55245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967875" y="55245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672475" y="6474143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586875" y="6474143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0358275" y="51435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1044075" y="51435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9824875" y="6016943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0739275" y="6016943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1787722" y="5295900"/>
            <a:ext cx="4042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t</a:t>
            </a:r>
            <a:r>
              <a:rPr lang="en-US" baseline="-25000" dirty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9824875" y="51435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10591800" y="51816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1044075" y="6016943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1840656" y="6136957"/>
            <a:ext cx="3449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e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6324600" y="5753100"/>
            <a:ext cx="19812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>
                <a:latin typeface="Book Antiqua" pitchFamily="18" charset="0"/>
              </a:rPr>
              <a:t>2</a:t>
            </a:r>
            <a:r>
              <a:rPr lang="en-US" sz="5300" dirty="0" smtClean="0">
                <a:latin typeface="Book Antiqua" pitchFamily="18" charset="0"/>
              </a:rPr>
              <a:t>. Charge transfer </a:t>
            </a:r>
            <a:r>
              <a:rPr lang="en-US" sz="5300" dirty="0">
                <a:latin typeface="Book Antiqua" pitchFamily="18" charset="0"/>
              </a:rPr>
              <a:t>e</a:t>
            </a:r>
            <a:r>
              <a:rPr lang="en-US" sz="5300" dirty="0" smtClean="0">
                <a:latin typeface="Book Antiqua" pitchFamily="18" charset="0"/>
              </a:rPr>
              <a:t>lectronic transitions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2954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524000"/>
            <a:ext cx="127254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>
                <a:latin typeface="Book Antiqua" panose="02040602050305030304" pitchFamily="18" charset="0"/>
              </a:rPr>
              <a:t>Charge transfer e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</a:t>
            </a:r>
            <a:r>
              <a:rPr lang="en-US" sz="2400" dirty="0" smtClean="0">
                <a:latin typeface="Book Antiqua" panose="02040602050305030304" pitchFamily="18" charset="0"/>
              </a:rPr>
              <a:t> transitions are Spin and </a:t>
            </a:r>
            <a:r>
              <a:rPr lang="en-US" sz="2400" dirty="0" err="1" smtClean="0">
                <a:latin typeface="Book Antiqua" panose="02040602050305030304" pitchFamily="18" charset="0"/>
              </a:rPr>
              <a:t>Laporte</a:t>
            </a:r>
            <a:r>
              <a:rPr lang="en-US" sz="2400" dirty="0" smtClean="0">
                <a:latin typeface="Book Antiqua" panose="02040602050305030304" pitchFamily="18" charset="0"/>
              </a:rPr>
              <a:t> allowed; </a:t>
            </a:r>
            <a:r>
              <a:rPr lang="el-GR" sz="2400" dirty="0">
                <a:latin typeface="Book Antiqua" panose="02040602050305030304" pitchFamily="18" charset="0"/>
              </a:rPr>
              <a:t>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&gt; 1,000 M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-1</a:t>
            </a:r>
            <a:r>
              <a:rPr lang="en-US" sz="2400" dirty="0" smtClean="0">
                <a:latin typeface="Book Antiqua" panose="02040602050305030304" pitchFamily="18" charset="0"/>
              </a:rPr>
              <a:t>cm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-1</a:t>
            </a:r>
          </a:p>
          <a:p>
            <a:pPr marL="0" lvl="1"/>
            <a:endParaRPr lang="en-US" sz="2400" baseline="30000" dirty="0" smtClean="0">
              <a:latin typeface="Book Antiqua" panose="02040602050305030304" pitchFamily="18" charset="0"/>
            </a:endParaRPr>
          </a:p>
          <a:p>
            <a:pPr marL="996010" lvl="2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Typically observed in the UV range of light</a:t>
            </a:r>
            <a:endParaRPr lang="en-US" sz="2400" dirty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457200" indent="-457200">
              <a:buAutoNum type="alphaUcPeriod"/>
            </a:pPr>
            <a:r>
              <a:rPr lang="en-US" sz="2400" dirty="0" smtClean="0">
                <a:latin typeface="Book Antiqua" panose="02040602050305030304" pitchFamily="18" charset="0"/>
              </a:rPr>
              <a:t>Ligand to metal charge transfer (LMCT)</a:t>
            </a:r>
          </a:p>
          <a:p>
            <a:pPr marL="457200" indent="-457200">
              <a:buAutoNum type="alphaUcPeriod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Transfer of an electron from an orbital with primarily ligand character to one with primarily metal character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Can be observed with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donor ligands</a:t>
            </a:r>
          </a:p>
          <a:p>
            <a:pPr marL="457200" indent="-457200">
              <a:buAutoNum type="alphaUcPeriod"/>
            </a:pPr>
            <a:endParaRPr lang="en-US" sz="2400" dirty="0">
              <a:latin typeface="Book Antiqua" panose="02040602050305030304" pitchFamily="18" charset="0"/>
            </a:endParaRPr>
          </a:p>
          <a:p>
            <a:pPr marL="457200" indent="-457200">
              <a:buAutoNum type="alphaUcPeriod"/>
            </a:pPr>
            <a:r>
              <a:rPr lang="en-US" sz="2400" dirty="0" smtClean="0">
                <a:latin typeface="Book Antiqua" panose="02040602050305030304" pitchFamily="18" charset="0"/>
              </a:rPr>
              <a:t>Metal </a:t>
            </a:r>
            <a:r>
              <a:rPr lang="en-US" sz="2400" dirty="0">
                <a:latin typeface="Book Antiqua" panose="02040602050305030304" pitchFamily="18" charset="0"/>
              </a:rPr>
              <a:t>to </a:t>
            </a:r>
            <a:r>
              <a:rPr lang="en-US" sz="2400" dirty="0" smtClean="0">
                <a:latin typeface="Book Antiqua" panose="02040602050305030304" pitchFamily="18" charset="0"/>
              </a:rPr>
              <a:t>ligand </a:t>
            </a:r>
            <a:r>
              <a:rPr lang="en-US" sz="2400" dirty="0">
                <a:latin typeface="Book Antiqua" panose="02040602050305030304" pitchFamily="18" charset="0"/>
              </a:rPr>
              <a:t>charge transfer </a:t>
            </a:r>
            <a:r>
              <a:rPr lang="en-US" sz="2400" dirty="0" smtClean="0">
                <a:latin typeface="Book Antiqua" panose="02040602050305030304" pitchFamily="18" charset="0"/>
              </a:rPr>
              <a:t>(MLCT</a:t>
            </a:r>
            <a:r>
              <a:rPr lang="en-US" sz="2400" dirty="0">
                <a:latin typeface="Book Antiqua" panose="02040602050305030304" pitchFamily="18" charset="0"/>
              </a:rPr>
              <a:t>)</a:t>
            </a:r>
          </a:p>
          <a:p>
            <a:pPr marL="457200" indent="-457200">
              <a:buAutoNum type="alphaUcPeriod"/>
            </a:pPr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Book Antiqua" panose="02040602050305030304" pitchFamily="18" charset="0"/>
              </a:rPr>
              <a:t>Transfer of an electron from an orbital with primarily </a:t>
            </a:r>
            <a:r>
              <a:rPr lang="en-US" sz="2400" dirty="0" smtClean="0">
                <a:latin typeface="Book Antiqua" panose="02040602050305030304" pitchFamily="18" charset="0"/>
              </a:rPr>
              <a:t>metal </a:t>
            </a:r>
            <a:r>
              <a:rPr lang="en-US" sz="2400" dirty="0">
                <a:latin typeface="Book Antiqua" panose="02040602050305030304" pitchFamily="18" charset="0"/>
              </a:rPr>
              <a:t>character to one with primarily </a:t>
            </a:r>
            <a:r>
              <a:rPr lang="en-US" sz="2400" dirty="0" smtClean="0">
                <a:latin typeface="Book Antiqua" panose="02040602050305030304" pitchFamily="18" charset="0"/>
              </a:rPr>
              <a:t>ligand </a:t>
            </a:r>
            <a:r>
              <a:rPr lang="en-US" sz="2400" dirty="0">
                <a:latin typeface="Book Antiqua" panose="02040602050305030304" pitchFamily="18" charset="0"/>
              </a:rPr>
              <a:t>character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Book Antiqua" panose="02040602050305030304" pitchFamily="18" charset="0"/>
              </a:rPr>
              <a:t>Can be observed with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ligands</a:t>
            </a: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229600" y="2263914"/>
            <a:ext cx="1792652" cy="1398150"/>
            <a:chOff x="8229600" y="2263914"/>
            <a:chExt cx="1792652" cy="1398150"/>
          </a:xfrm>
        </p:grpSpPr>
        <p:sp>
          <p:nvSpPr>
            <p:cNvPr id="3" name="TextBox 2"/>
            <p:cNvSpPr txBox="1"/>
            <p:nvPr/>
          </p:nvSpPr>
          <p:spPr>
            <a:xfrm>
              <a:off x="8229600" y="2954178"/>
              <a:ext cx="6126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000" y="294971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endParaRPr lang="en-US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8689868" y="3308121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8686800" y="2971800"/>
              <a:ext cx="990600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941186" y="2263914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sz="4000" b="1" baseline="300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229600" y="4621650"/>
            <a:ext cx="1792652" cy="1398150"/>
            <a:chOff x="8229600" y="4621650"/>
            <a:chExt cx="1792652" cy="1398150"/>
          </a:xfrm>
        </p:grpSpPr>
        <p:sp>
          <p:nvSpPr>
            <p:cNvPr id="15" name="TextBox 14"/>
            <p:cNvSpPr txBox="1"/>
            <p:nvPr/>
          </p:nvSpPr>
          <p:spPr>
            <a:xfrm>
              <a:off x="8229600" y="5311914"/>
              <a:ext cx="6126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525000" y="530745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endParaRPr lang="en-US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8689868" y="5665857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8686800" y="5329536"/>
              <a:ext cx="990600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941186" y="4621650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sz="4000" b="1" baseline="300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04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 smtClean="0">
                <a:latin typeface="Book Antiqua" pitchFamily="18" charset="0"/>
              </a:rPr>
              <a:t>3. Solution preparations to observe </a:t>
            </a:r>
            <a:br>
              <a:rPr lang="en-US" sz="5300" dirty="0" smtClean="0">
                <a:latin typeface="Book Antiqua" pitchFamily="18" charset="0"/>
              </a:rPr>
            </a:br>
            <a:r>
              <a:rPr lang="en-US" sz="5300" dirty="0" smtClean="0">
                <a:latin typeface="Book Antiqua" pitchFamily="18" charset="0"/>
              </a:rPr>
              <a:t>    e</a:t>
            </a:r>
            <a:r>
              <a:rPr lang="en-US" sz="5300" baseline="30000" dirty="0" smtClean="0">
                <a:latin typeface="Book Antiqua" pitchFamily="18" charset="0"/>
              </a:rPr>
              <a:t>-</a:t>
            </a:r>
            <a:r>
              <a:rPr lang="en-US" sz="5300" dirty="0" smtClean="0">
                <a:latin typeface="Book Antiqua" pitchFamily="18" charset="0"/>
              </a:rPr>
              <a:t> transitions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9050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2819400"/>
            <a:ext cx="1272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-457200">
              <a:buAutoNum type="arabicPeriod"/>
            </a:pPr>
            <a:r>
              <a:rPr lang="en-US" sz="2400" dirty="0" smtClean="0">
                <a:latin typeface="Book Antiqua" panose="02040602050305030304" pitchFamily="18" charset="0"/>
              </a:rPr>
              <a:t>Concentrated solutions of coordination complexes need to be made to observe d-d</a:t>
            </a:r>
            <a:br>
              <a:rPr lang="en-US" sz="2400" dirty="0" smtClean="0">
                <a:latin typeface="Book Antiqua" panose="02040602050305030304" pitchFamily="18" charset="0"/>
              </a:rPr>
            </a:br>
            <a:r>
              <a:rPr lang="en-US" sz="2400" dirty="0" smtClean="0">
                <a:latin typeface="Book Antiqua" panose="02040602050305030304" pitchFamily="18" charset="0"/>
              </a:rPr>
              <a:t> e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</a:t>
            </a:r>
            <a:r>
              <a:rPr lang="en-US" sz="2400" dirty="0" smtClean="0">
                <a:latin typeface="Book Antiqua" panose="02040602050305030304" pitchFamily="18" charset="0"/>
              </a:rPr>
              <a:t> transitions</a:t>
            </a:r>
          </a:p>
          <a:p>
            <a:pPr marL="1110310" lvl="2" indent="-4572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Book Antiqua" panose="02040602050305030304" pitchFamily="18" charset="0"/>
              </a:rPr>
              <a:t>mM</a:t>
            </a:r>
            <a:r>
              <a:rPr lang="en-US" sz="2400" dirty="0" smtClean="0">
                <a:latin typeface="Book Antiqua" panose="02040602050305030304" pitchFamily="18" charset="0"/>
              </a:rPr>
              <a:t> concentrations</a:t>
            </a:r>
          </a:p>
          <a:p>
            <a:pPr marL="457200" lvl="1" indent="-457200">
              <a:buAutoNum type="arabicPeriod"/>
            </a:pPr>
            <a:endParaRPr lang="en-US" sz="2400" baseline="30000" dirty="0" smtClean="0">
              <a:latin typeface="Book Antiqua" panose="02040602050305030304" pitchFamily="18" charset="0"/>
            </a:endParaRPr>
          </a:p>
          <a:p>
            <a:pPr marL="457200" lvl="1" indent="-457200">
              <a:buAutoNum type="arabicPeriod"/>
            </a:pPr>
            <a:endParaRPr lang="en-US" sz="2400" baseline="30000" dirty="0">
              <a:latin typeface="Book Antiqua" panose="02040602050305030304" pitchFamily="18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sz="2400" dirty="0" smtClean="0">
                <a:latin typeface="Book Antiqua" panose="02040602050305030304" pitchFamily="18" charset="0"/>
              </a:rPr>
              <a:t>Dilute </a:t>
            </a:r>
            <a:r>
              <a:rPr lang="en-US" sz="2400" dirty="0">
                <a:latin typeface="Book Antiqua" panose="02040602050305030304" pitchFamily="18" charset="0"/>
              </a:rPr>
              <a:t>solutions of coordination complexes need to be made to observe </a:t>
            </a:r>
            <a:r>
              <a:rPr lang="en-US" sz="2400" dirty="0" smtClean="0">
                <a:latin typeface="Book Antiqua" panose="02040602050305030304" pitchFamily="18" charset="0"/>
              </a:rPr>
              <a:t>charge transfer</a:t>
            </a:r>
            <a:br>
              <a:rPr lang="en-US" sz="2400" dirty="0" smtClean="0">
                <a:latin typeface="Book Antiqua" panose="02040602050305030304" pitchFamily="18" charset="0"/>
              </a:rPr>
            </a:br>
            <a:r>
              <a:rPr lang="en-US" sz="2400" dirty="0" smtClean="0">
                <a:latin typeface="Book Antiqua" panose="02040602050305030304" pitchFamily="18" charset="0"/>
              </a:rPr>
              <a:t>e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</a:t>
            </a:r>
            <a:r>
              <a:rPr lang="en-US" sz="2400" dirty="0" smtClean="0">
                <a:latin typeface="Book Antiqua" panose="02040602050305030304" pitchFamily="18" charset="0"/>
              </a:rPr>
              <a:t> transitions</a:t>
            </a:r>
          </a:p>
          <a:p>
            <a:pPr marL="1110310" lvl="2" indent="-4572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Book Antiqua" panose="02040602050305030304" pitchFamily="18" charset="0"/>
              </a:rPr>
              <a:t>μM</a:t>
            </a:r>
            <a:r>
              <a:rPr lang="en-US" sz="2400" dirty="0" smtClean="0">
                <a:latin typeface="Book Antiqua" panose="02040602050305030304" pitchFamily="18" charset="0"/>
              </a:rPr>
              <a:t> concentrations</a:t>
            </a:r>
            <a:endParaRPr lang="en-US" sz="2400" dirty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3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>
                <a:latin typeface="Book Antiqua" pitchFamily="18" charset="0"/>
              </a:rPr>
              <a:t>4</a:t>
            </a:r>
            <a:r>
              <a:rPr lang="en-US" sz="5300" dirty="0" smtClean="0">
                <a:latin typeface="Book Antiqua" pitchFamily="18" charset="0"/>
              </a:rPr>
              <a:t>. A closer look at d-d e</a:t>
            </a:r>
            <a:r>
              <a:rPr lang="en-US" sz="5300" baseline="30000" dirty="0" smtClean="0">
                <a:latin typeface="Book Antiqua" pitchFamily="18" charset="0"/>
              </a:rPr>
              <a:t>-</a:t>
            </a:r>
            <a:r>
              <a:rPr lang="en-US" sz="5300" dirty="0" smtClean="0">
                <a:latin typeface="Book Antiqua" pitchFamily="18" charset="0"/>
              </a:rPr>
              <a:t> transitions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2954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828800"/>
            <a:ext cx="12725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-457200">
              <a:buAutoNum type="arabicPeriod"/>
            </a:pPr>
            <a:r>
              <a:rPr lang="en-US" sz="2400" dirty="0" smtClean="0">
                <a:latin typeface="Book Antiqua" panose="02040602050305030304" pitchFamily="18" charset="0"/>
              </a:rPr>
              <a:t>Requires an extension of crystal field theory by treating the ligand field as not a purely electrostatic model</a:t>
            </a:r>
          </a:p>
          <a:p>
            <a:pPr marL="457200" lvl="1" indent="-457200">
              <a:buAutoNum type="arabicPeriod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1110310" lvl="2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Ligand field theory</a:t>
            </a:r>
          </a:p>
          <a:p>
            <a:pPr marL="457200" lvl="1" indent="-457200">
              <a:buAutoNum type="arabicPeriod"/>
            </a:pPr>
            <a:endParaRPr lang="en-US" sz="2400" baseline="30000" dirty="0" smtClean="0">
              <a:latin typeface="Book Antiqua" panose="02040602050305030304" pitchFamily="18" charset="0"/>
            </a:endParaRPr>
          </a:p>
          <a:p>
            <a:pPr marL="457200" lvl="1" indent="-457200">
              <a:buAutoNum type="arabicPeriod"/>
            </a:pPr>
            <a:endParaRPr lang="en-US" sz="2400" baseline="30000" dirty="0">
              <a:latin typeface="Book Antiqua" panose="02040602050305030304" pitchFamily="18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sz="2400" dirty="0" smtClean="0">
                <a:latin typeface="Book Antiqua" panose="02040602050305030304" pitchFamily="18" charset="0"/>
              </a:rPr>
              <a:t>Must consider the atomic state of a multi-electron system and the allowed electronic transitions</a:t>
            </a:r>
          </a:p>
          <a:p>
            <a:pPr marL="457200" lvl="1" indent="-457200">
              <a:buFontTx/>
              <a:buAutoNum type="arabicPeriod"/>
            </a:pPr>
            <a:endParaRPr lang="en-US" sz="2400" dirty="0">
              <a:latin typeface="Book Antiqua" panose="02040602050305030304" pitchFamily="18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sz="2400" dirty="0" smtClean="0">
                <a:latin typeface="Book Antiqua" panose="02040602050305030304" pitchFamily="18" charset="0"/>
              </a:rPr>
              <a:t>Must consider transitions in weak field and strong field </a:t>
            </a:r>
            <a:r>
              <a:rPr lang="en-US" sz="2400" dirty="0" err="1" smtClean="0">
                <a:latin typeface="Book Antiqua" panose="02040602050305030304" pitchFamily="18" charset="0"/>
              </a:rPr>
              <a:t>coordinations</a:t>
            </a:r>
            <a:endParaRPr lang="en-US" sz="2400" dirty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A d</a:t>
            </a:r>
            <a:r>
              <a:rPr lang="en-US" sz="5300" baseline="30000" dirty="0" smtClean="0">
                <a:latin typeface="Book Antiqua" pitchFamily="18" charset="0"/>
              </a:rPr>
              <a:t>1</a:t>
            </a:r>
            <a:r>
              <a:rPr lang="en-US" sz="5300" dirty="0" smtClean="0">
                <a:latin typeface="Book Antiqua" pitchFamily="18" charset="0"/>
              </a:rPr>
              <a:t> absorbance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14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47800"/>
            <a:ext cx="1371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Consider a d</a:t>
            </a:r>
            <a:r>
              <a:rPr lang="en-US" baseline="30000" dirty="0" smtClean="0">
                <a:latin typeface="Book Antiqua" panose="02040602050305030304" pitchFamily="18" charset="0"/>
              </a:rPr>
              <a:t>1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>
                <a:latin typeface="Book Antiqua" panose="02040602050305030304" pitchFamily="18" charset="0"/>
              </a:rPr>
              <a:t>electron </a:t>
            </a:r>
            <a:r>
              <a:rPr lang="en-US" dirty="0" smtClean="0">
                <a:latin typeface="Book Antiqua" panose="02040602050305030304" pitchFamily="18" charset="0"/>
              </a:rPr>
              <a:t>configuration:</a:t>
            </a:r>
          </a:p>
          <a:p>
            <a:endParaRPr lang="en-US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i.e. [</a:t>
            </a:r>
            <a:r>
              <a:rPr lang="en-US" dirty="0" err="1" smtClean="0">
                <a:latin typeface="Book Antiqua" panose="02040602050305030304" pitchFamily="18" charset="0"/>
              </a:rPr>
              <a:t>Ti</a:t>
            </a:r>
            <a:r>
              <a:rPr lang="en-US" dirty="0" smtClean="0">
                <a:latin typeface="Book Antiqua" panose="02040602050305030304" pitchFamily="18" charset="0"/>
              </a:rPr>
              <a:t>(H</a:t>
            </a:r>
            <a:r>
              <a:rPr lang="en-US" baseline="-25000" dirty="0" smtClean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O)</a:t>
            </a:r>
            <a:r>
              <a:rPr lang="en-US" baseline="-25000" dirty="0" smtClean="0">
                <a:latin typeface="Book Antiqua" panose="02040602050305030304" pitchFamily="18" charset="0"/>
              </a:rPr>
              <a:t>6</a:t>
            </a:r>
            <a:r>
              <a:rPr lang="en-US" dirty="0" smtClean="0">
                <a:latin typeface="Book Antiqua" panose="02040602050305030304" pitchFamily="18" charset="0"/>
              </a:rPr>
              <a:t>]</a:t>
            </a:r>
            <a:r>
              <a:rPr lang="en-US" baseline="30000" dirty="0" smtClean="0">
                <a:latin typeface="Book Antiqua" panose="02040602050305030304" pitchFamily="18" charset="0"/>
              </a:rPr>
              <a:t>3+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                  Ti</a:t>
            </a:r>
            <a:r>
              <a:rPr lang="en-US" baseline="30000" dirty="0" smtClean="0">
                <a:latin typeface="Book Antiqua" panose="02040602050305030304" pitchFamily="18" charset="0"/>
              </a:rPr>
              <a:t>3+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48000" y="24384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 descr="M20NF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438400"/>
            <a:ext cx="6011862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10972800" y="3505200"/>
            <a:ext cx="0" cy="2971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938026" y="3258978"/>
            <a:ext cx="184377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Electronic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absorbance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33400" y="3546157"/>
            <a:ext cx="21547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Ground State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1066800" y="4454843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66800" y="5064443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21022" y="4800600"/>
            <a:ext cx="1098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3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baseline="-25000" dirty="0" smtClean="0">
                <a:latin typeface="Book Antiqua" panose="02040602050305030304" pitchFamily="18" charset="0"/>
              </a:rPr>
              <a:t>y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81200" y="4191000"/>
            <a:ext cx="609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1129" y="5715000"/>
            <a:ext cx="614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24000" y="5755957"/>
            <a:ext cx="622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>
                <a:latin typeface="Book Antiqua" panose="02040602050305030304" pitchFamily="18" charset="0"/>
              </a:rPr>
              <a:t>y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43000" y="6975157"/>
            <a:ext cx="627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1447800" y="62484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600200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143000" y="7010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43271" y="4454843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043271" y="5064443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697493" y="4800600"/>
            <a:ext cx="1098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3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baseline="-25000" dirty="0" smtClean="0">
                <a:latin typeface="Book Antiqua" panose="02040602050305030304" pitchFamily="18" charset="0"/>
              </a:rPr>
              <a:t>y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57671" y="4191000"/>
            <a:ext cx="609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57600" y="5715000"/>
            <a:ext cx="614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00471" y="5755957"/>
            <a:ext cx="622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>
                <a:latin typeface="Book Antiqua" panose="02040602050305030304" pitchFamily="18" charset="0"/>
              </a:rPr>
              <a:t>y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19471" y="6975157"/>
            <a:ext cx="627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61" name="Straight Arrow Connector 60"/>
          <p:cNvCxnSpPr>
            <a:stCxn id="60" idx="0"/>
          </p:cNvCxnSpPr>
          <p:nvPr/>
        </p:nvCxnSpPr>
        <p:spPr>
          <a:xfrm flipH="1" flipV="1">
            <a:off x="4424271" y="4572000"/>
            <a:ext cx="8748" cy="240315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662271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76671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119471" y="7010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19800" y="4454843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019800" y="5064443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674022" y="4800600"/>
            <a:ext cx="1098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3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baseline="-25000" dirty="0" smtClean="0">
                <a:latin typeface="Book Antiqua" panose="02040602050305030304" pitchFamily="18" charset="0"/>
              </a:rPr>
              <a:t>y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34200" y="4191000"/>
            <a:ext cx="609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34129" y="5715000"/>
            <a:ext cx="614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77000" y="5755957"/>
            <a:ext cx="622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>
                <a:latin typeface="Book Antiqua" panose="02040602050305030304" pitchFamily="18" charset="0"/>
              </a:rPr>
              <a:t>y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96000" y="6975157"/>
            <a:ext cx="627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H="1" flipV="1">
            <a:off x="6400800" y="4038600"/>
            <a:ext cx="8748" cy="293655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638800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553200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096000" y="7010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10515600" y="3705254"/>
            <a:ext cx="0" cy="27717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80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 smtClean="0">
                <a:latin typeface="Book Antiqua" pitchFamily="18" charset="0"/>
              </a:rPr>
              <a:t>Simplified d</a:t>
            </a:r>
            <a:r>
              <a:rPr lang="en-US" sz="5300" baseline="30000" dirty="0" smtClean="0">
                <a:latin typeface="Book Antiqua" pitchFamily="18" charset="0"/>
              </a:rPr>
              <a:t>2</a:t>
            </a:r>
            <a:r>
              <a:rPr lang="en-US" sz="5300" dirty="0" smtClean="0">
                <a:latin typeface="Book Antiqua" pitchFamily="18" charset="0"/>
              </a:rPr>
              <a:t> </a:t>
            </a:r>
            <a:r>
              <a:rPr lang="en-US" sz="5300" dirty="0" err="1" smtClean="0">
                <a:latin typeface="Book Antiqua" pitchFamily="18" charset="0"/>
              </a:rPr>
              <a:t>Orgel</a:t>
            </a:r>
            <a:r>
              <a:rPr lang="en-US" sz="5300" dirty="0" smtClean="0">
                <a:latin typeface="Book Antiqua" pitchFamily="18" charset="0"/>
              </a:rPr>
              <a:t> Diagram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2954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991600" y="25908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To determine </a:t>
            </a:r>
            <a:r>
              <a:rPr lang="el-GR" sz="2400" dirty="0" smtClean="0">
                <a:latin typeface="Book Antiqua" panose="02040602050305030304" pitchFamily="18" charset="0"/>
              </a:rPr>
              <a:t>Δ</a:t>
            </a:r>
            <a:r>
              <a:rPr lang="en-US" sz="2400" baseline="-25000" dirty="0" err="1" smtClean="0">
                <a:latin typeface="Book Antiqua" panose="02040602050305030304" pitchFamily="18" charset="0"/>
              </a:rPr>
              <a:t>oct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,</a:t>
            </a:r>
            <a:r>
              <a:rPr lang="en-US" sz="2400" dirty="0" smtClean="0">
                <a:latin typeface="Book Antiqua" panose="02040602050305030304" pitchFamily="18" charset="0"/>
              </a:rPr>
              <a:t> need to approximate the value of the </a:t>
            </a:r>
            <a:r>
              <a:rPr lang="en-US" sz="2400" dirty="0" err="1" smtClean="0">
                <a:latin typeface="Book Antiqua" panose="02040602050305030304" pitchFamily="18" charset="0"/>
              </a:rPr>
              <a:t>Racah</a:t>
            </a:r>
            <a:r>
              <a:rPr lang="en-US" sz="2400" dirty="0" smtClean="0">
                <a:latin typeface="Book Antiqua" panose="02040602050305030304" pitchFamily="18" charset="0"/>
              </a:rPr>
              <a:t> parameter B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B accounts for electron-electron repulsions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A measure of the splitting of the initial atomic states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  <p:pic>
        <p:nvPicPr>
          <p:cNvPr id="7" name="Picture 4" descr="M20NF023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3" t="3138" r="2141" b="8463"/>
          <a:stretch/>
        </p:blipFill>
        <p:spPr bwMode="auto">
          <a:xfrm>
            <a:off x="990600" y="1549400"/>
            <a:ext cx="7810500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001000" y="4495800"/>
            <a:ext cx="381000" cy="7726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3799344"/>
            <a:ext cx="381000" cy="7726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2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chem.uwimona.edu.jm/gifs/ts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0558"/>
            <a:ext cx="5105400" cy="671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 smtClean="0">
                <a:latin typeface="Book Antiqua" pitchFamily="18" charset="0"/>
              </a:rPr>
              <a:t>d</a:t>
            </a:r>
            <a:r>
              <a:rPr lang="en-US" sz="5300" baseline="30000" dirty="0">
                <a:latin typeface="Book Antiqua" pitchFamily="18" charset="0"/>
              </a:rPr>
              <a:t>5</a:t>
            </a:r>
            <a:r>
              <a:rPr lang="en-US" sz="5300" dirty="0" smtClean="0">
                <a:latin typeface="Book Antiqua" pitchFamily="18" charset="0"/>
              </a:rPr>
              <a:t> Tanabe-Sugano Diagram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2954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34200" y="1371600"/>
            <a:ext cx="6553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Weak field (high spin)</a:t>
            </a:r>
          </a:p>
          <a:p>
            <a:pPr marL="996010" lvl="1" indent="-342900">
              <a:buFontTx/>
              <a:buChar char="-"/>
            </a:pPr>
            <a:r>
              <a:rPr lang="en-US" sz="2400" baseline="30000" dirty="0" smtClean="0">
                <a:latin typeface="Book Antiqua" panose="02040602050305030304" pitchFamily="18" charset="0"/>
              </a:rPr>
              <a:t>6</a:t>
            </a:r>
            <a:r>
              <a:rPr lang="en-US" sz="2400" dirty="0" smtClean="0">
                <a:latin typeface="Book Antiqua" panose="02040602050305030304" pitchFamily="18" charset="0"/>
              </a:rPr>
              <a:t>A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1g</a:t>
            </a:r>
            <a:r>
              <a:rPr lang="en-US" sz="2400" dirty="0" smtClean="0">
                <a:latin typeface="Book Antiqua" panose="02040602050305030304" pitchFamily="18" charset="0"/>
              </a:rPr>
              <a:t> is the ground state</a:t>
            </a:r>
            <a:endParaRPr lang="en-US" sz="2400" baseline="-25000" dirty="0" smtClean="0">
              <a:latin typeface="Book Antiqua" panose="02040602050305030304" pitchFamily="18" charset="0"/>
            </a:endParaRPr>
          </a:p>
          <a:p>
            <a:pPr marL="996010" lvl="1" indent="-342900">
              <a:buFontTx/>
              <a:buChar char="-"/>
            </a:pPr>
            <a:r>
              <a:rPr lang="en-US" sz="2400" dirty="0" smtClean="0">
                <a:latin typeface="Book Antiqua" panose="02040602050305030304" pitchFamily="18" charset="0"/>
              </a:rPr>
              <a:t>No spin-allowed transitions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Strong field (low spin)</a:t>
            </a:r>
          </a:p>
          <a:p>
            <a:pPr marL="996010" lvl="1" indent="-342900">
              <a:buFontTx/>
              <a:buChar char="-"/>
            </a:pPr>
            <a:r>
              <a:rPr lang="en-US" sz="2400" baseline="30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T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2g</a:t>
            </a:r>
            <a:r>
              <a:rPr lang="en-US" sz="2400" dirty="0" smtClean="0">
                <a:latin typeface="Book Antiqua" panose="02040602050305030304" pitchFamily="18" charset="0"/>
              </a:rPr>
              <a:t> is the ground state</a:t>
            </a:r>
          </a:p>
          <a:p>
            <a:pPr marL="996010" lvl="1" indent="-342900">
              <a:buFontTx/>
              <a:buChar char="-"/>
            </a:pPr>
            <a:r>
              <a:rPr lang="en-US" sz="2400" dirty="0" smtClean="0">
                <a:latin typeface="Book Antiqua" panose="02040602050305030304" pitchFamily="18" charset="0"/>
              </a:rPr>
              <a:t>Four allowed transitions</a:t>
            </a:r>
          </a:p>
          <a:p>
            <a:pPr lvl="1"/>
            <a:r>
              <a:rPr lang="en-US" sz="2400" dirty="0" smtClean="0">
                <a:latin typeface="Book Antiqua" panose="02040602050305030304" pitchFamily="18" charset="0"/>
              </a:rPr>
              <a:t>	</a:t>
            </a:r>
            <a:r>
              <a:rPr lang="en-US" sz="2400" baseline="30000" dirty="0">
                <a:latin typeface="Book Antiqua" panose="02040602050305030304" pitchFamily="18" charset="0"/>
              </a:rPr>
              <a:t> 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T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2g  </a:t>
            </a:r>
            <a:r>
              <a:rPr lang="en-US" sz="2400" dirty="0" smtClean="0">
                <a:latin typeface="Book Antiqua" panose="02040602050305030304" pitchFamily="18" charset="0"/>
              </a:rPr>
              <a:t>to  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A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2g </a:t>
            </a:r>
            <a:r>
              <a:rPr lang="en-US" sz="2400" dirty="0" smtClean="0">
                <a:latin typeface="Book Antiqua" panose="02040602050305030304" pitchFamily="18" charset="0"/>
              </a:rPr>
              <a:t>or </a:t>
            </a:r>
            <a:r>
              <a:rPr lang="en-US" sz="2400" baseline="30000" dirty="0">
                <a:latin typeface="Book Antiqua" panose="02040602050305030304" pitchFamily="18" charset="0"/>
              </a:rPr>
              <a:t> 2</a:t>
            </a:r>
            <a:r>
              <a:rPr lang="en-US" sz="2400" dirty="0">
                <a:latin typeface="Book Antiqua" panose="02040602050305030304" pitchFamily="18" charset="0"/>
              </a:rPr>
              <a:t>T</a:t>
            </a:r>
            <a:r>
              <a:rPr lang="en-US" sz="2400" baseline="-25000" dirty="0">
                <a:latin typeface="Book Antiqua" panose="02040602050305030304" pitchFamily="18" charset="0"/>
              </a:rPr>
              <a:t>2g  </a:t>
            </a:r>
            <a:r>
              <a:rPr lang="en-US" sz="2400" dirty="0">
                <a:latin typeface="Book Antiqua" panose="02040602050305030304" pitchFamily="18" charset="0"/>
              </a:rPr>
              <a:t>to  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T</a:t>
            </a:r>
            <a:r>
              <a:rPr lang="en-US" sz="2400" baseline="-25000" dirty="0">
                <a:latin typeface="Book Antiqua" panose="02040602050305030304" pitchFamily="18" charset="0"/>
              </a:rPr>
              <a:t>1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g </a:t>
            </a:r>
          </a:p>
          <a:p>
            <a:pPr lvl="1"/>
            <a:endParaRPr lang="en-US" sz="2400" baseline="-25000" dirty="0" smtClean="0">
              <a:latin typeface="Book Antiqua" panose="02040602050305030304" pitchFamily="18" charset="0"/>
            </a:endParaRPr>
          </a:p>
          <a:p>
            <a:pPr lvl="1"/>
            <a:r>
              <a:rPr lang="en-US" sz="2400" dirty="0" smtClean="0">
                <a:latin typeface="Book Antiqua" panose="02040602050305030304" pitchFamily="18" charset="0"/>
              </a:rPr>
              <a:t>         </a:t>
            </a:r>
            <a:r>
              <a:rPr lang="en-US" sz="2400" baseline="30000" dirty="0">
                <a:latin typeface="Book Antiqua" panose="02040602050305030304" pitchFamily="18" charset="0"/>
              </a:rPr>
              <a:t>2</a:t>
            </a:r>
            <a:r>
              <a:rPr lang="en-US" sz="2400" dirty="0">
                <a:latin typeface="Book Antiqua" panose="02040602050305030304" pitchFamily="18" charset="0"/>
              </a:rPr>
              <a:t>T</a:t>
            </a:r>
            <a:r>
              <a:rPr lang="en-US" sz="2400" baseline="-25000" dirty="0">
                <a:latin typeface="Book Antiqua" panose="02040602050305030304" pitchFamily="18" charset="0"/>
              </a:rPr>
              <a:t>2g  </a:t>
            </a:r>
            <a:r>
              <a:rPr lang="en-US" sz="2400" dirty="0">
                <a:latin typeface="Book Antiqua" panose="02040602050305030304" pitchFamily="18" charset="0"/>
              </a:rPr>
              <a:t>to 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E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g</a:t>
            </a:r>
          </a:p>
          <a:p>
            <a:pPr lvl="1"/>
            <a:endParaRPr lang="en-US" sz="2400" baseline="-25000" dirty="0">
              <a:latin typeface="Book Antiqua" panose="02040602050305030304" pitchFamily="18" charset="0"/>
            </a:endParaRPr>
          </a:p>
          <a:p>
            <a:pPr lvl="1"/>
            <a:r>
              <a:rPr lang="en-US" sz="2400" baseline="30000" dirty="0" smtClean="0">
                <a:latin typeface="Book Antiqua" panose="02040602050305030304" pitchFamily="18" charset="0"/>
              </a:rPr>
              <a:t>	2</a:t>
            </a:r>
            <a:r>
              <a:rPr lang="en-US" sz="2400" dirty="0" smtClean="0">
                <a:latin typeface="Book Antiqua" panose="02040602050305030304" pitchFamily="18" charset="0"/>
              </a:rPr>
              <a:t>T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2g  </a:t>
            </a:r>
            <a:r>
              <a:rPr lang="en-US" sz="2400" dirty="0">
                <a:latin typeface="Book Antiqua" panose="02040602050305030304" pitchFamily="18" charset="0"/>
              </a:rPr>
              <a:t>to 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T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2g  </a:t>
            </a:r>
            <a:r>
              <a:rPr lang="en-US" sz="2400" dirty="0" smtClean="0">
                <a:latin typeface="Book Antiqua" panose="02040602050305030304" pitchFamily="18" charset="0"/>
              </a:rPr>
              <a:t>(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I)</a:t>
            </a:r>
          </a:p>
          <a:p>
            <a:pPr lvl="1"/>
            <a:endParaRPr lang="en-US" sz="2400" baseline="-25000" dirty="0">
              <a:latin typeface="Book Antiqua" panose="02040602050305030304" pitchFamily="18" charset="0"/>
            </a:endParaRPr>
          </a:p>
          <a:p>
            <a:pPr lvl="1"/>
            <a:r>
              <a:rPr lang="en-US" sz="2400" baseline="30000" dirty="0" smtClean="0">
                <a:latin typeface="Book Antiqua" panose="02040602050305030304" pitchFamily="18" charset="0"/>
              </a:rPr>
              <a:t>	2</a:t>
            </a:r>
            <a:r>
              <a:rPr lang="en-US" sz="2400" dirty="0" smtClean="0">
                <a:latin typeface="Book Antiqua" panose="02040602050305030304" pitchFamily="18" charset="0"/>
              </a:rPr>
              <a:t>T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2g  </a:t>
            </a:r>
            <a:r>
              <a:rPr lang="en-US" sz="2400" dirty="0">
                <a:latin typeface="Book Antiqua" panose="02040602050305030304" pitchFamily="18" charset="0"/>
              </a:rPr>
              <a:t>to 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A</a:t>
            </a:r>
            <a:r>
              <a:rPr lang="en-US" sz="2400" baseline="-25000" dirty="0">
                <a:latin typeface="Book Antiqua" panose="02040602050305030304" pitchFamily="18" charset="0"/>
              </a:rPr>
              <a:t>1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g</a:t>
            </a:r>
            <a:endParaRPr lang="en-US" sz="2400" baseline="-25000" dirty="0">
              <a:latin typeface="Book Antiqua" panose="02040602050305030304" pitchFamily="18" charset="0"/>
            </a:endParaRPr>
          </a:p>
          <a:p>
            <a:pPr marL="996010" lvl="1" indent="-342900">
              <a:buFontTx/>
              <a:buChar char="-"/>
            </a:pPr>
            <a:r>
              <a:rPr lang="en-US" sz="2400" dirty="0" smtClean="0">
                <a:latin typeface="Book Antiqua" panose="02040602050305030304" pitchFamily="18" charset="0"/>
              </a:rPr>
              <a:t>Four </a:t>
            </a:r>
            <a:r>
              <a:rPr lang="en-US" sz="2400" dirty="0" err="1" smtClean="0">
                <a:latin typeface="Book Antiqua" panose="02040602050305030304" pitchFamily="18" charset="0"/>
              </a:rPr>
              <a:t>absorbances</a:t>
            </a:r>
            <a:r>
              <a:rPr lang="en-US" sz="2400" dirty="0" smtClean="0">
                <a:latin typeface="Book Antiqua" panose="02040602050305030304" pitchFamily="18" charset="0"/>
              </a:rPr>
              <a:t> but due to resolution may not actually see them</a:t>
            </a:r>
            <a:endParaRPr lang="en-US" sz="2400" dirty="0">
              <a:latin typeface="Book Antiqua" panose="02040602050305030304" pitchFamily="18" charset="0"/>
            </a:endParaRPr>
          </a:p>
          <a:p>
            <a:pPr lvl="1"/>
            <a:endParaRPr lang="en-US" sz="24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0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16" descr="M20NF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" t="25432" r="1418" b="43819"/>
          <a:stretch/>
        </p:blipFill>
        <p:spPr bwMode="auto">
          <a:xfrm>
            <a:off x="102690" y="2486628"/>
            <a:ext cx="14299110" cy="307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 smtClean="0">
                <a:latin typeface="Book Antiqua" pitchFamily="18" charset="0"/>
              </a:rPr>
              <a:t>1. Electronic spectroscopy pertaining to           </a:t>
            </a:r>
            <a:br>
              <a:rPr lang="en-US" sz="5300" dirty="0" smtClean="0">
                <a:latin typeface="Book Antiqua" pitchFamily="18" charset="0"/>
              </a:rPr>
            </a:br>
            <a:r>
              <a:rPr lang="en-US" sz="5300" dirty="0" smtClean="0">
                <a:latin typeface="Book Antiqua" pitchFamily="18" charset="0"/>
              </a:rPr>
              <a:t>    d-orbital e</a:t>
            </a:r>
            <a:r>
              <a:rPr lang="en-US" sz="5300" baseline="30000" dirty="0" smtClean="0">
                <a:latin typeface="Book Antiqua" pitchFamily="18" charset="0"/>
              </a:rPr>
              <a:t>- </a:t>
            </a:r>
            <a:r>
              <a:rPr lang="en-US" sz="5300" dirty="0" smtClean="0">
                <a:latin typeface="Book Antiqua" pitchFamily="18" charset="0"/>
              </a:rPr>
              <a:t>(Introduction)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9050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5985808"/>
            <a:ext cx="1234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 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 Typically occur in the visible range of light.</a:t>
            </a:r>
          </a:p>
          <a:p>
            <a:pPr marL="457200" indent="-457200">
              <a:buAutoNum type="arabicPeriod"/>
            </a:pPr>
            <a:endParaRPr lang="en-US" sz="2400" dirty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A</a:t>
            </a:r>
            <a:r>
              <a:rPr lang="en-US" sz="5300" dirty="0" smtClean="0">
                <a:latin typeface="Book Antiqua" pitchFamily="18" charset="0"/>
              </a:rPr>
              <a:t>. The </a:t>
            </a:r>
            <a:r>
              <a:rPr lang="en-US" sz="5300" dirty="0" err="1" smtClean="0">
                <a:latin typeface="Book Antiqua" pitchFamily="18" charset="0"/>
              </a:rPr>
              <a:t>Spectrochemical</a:t>
            </a:r>
            <a:r>
              <a:rPr lang="en-US" sz="5300" dirty="0" smtClean="0">
                <a:latin typeface="Book Antiqua" pitchFamily="18" charset="0"/>
              </a:rPr>
              <a:t> Series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3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676400"/>
            <a:ext cx="1371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dirty="0" smtClean="0"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latin typeface="Book Antiqua" panose="02040602050305030304" pitchFamily="18" charset="0"/>
              </a:rPr>
              <a:t>I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Br</a:t>
            </a:r>
            <a:r>
              <a:rPr lang="en-US" baseline="30000" dirty="0">
                <a:latin typeface="Book Antiqua" panose="02040602050305030304" pitchFamily="18" charset="0"/>
              </a:rPr>
              <a:t> 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[NC</a:t>
            </a:r>
            <a:r>
              <a:rPr lang="en-US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</a:t>
            </a:r>
            <a:r>
              <a:rPr lang="en-US" dirty="0" smtClean="0">
                <a:latin typeface="Book Antiqua" panose="02040602050305030304" pitchFamily="18" charset="0"/>
              </a:rPr>
              <a:t>]</a:t>
            </a:r>
            <a:r>
              <a:rPr lang="en-US" baseline="30000" dirty="0" smtClean="0">
                <a:latin typeface="Book Antiqua" panose="02040602050305030304" pitchFamily="18" charset="0"/>
              </a:rPr>
              <a:t>- </a:t>
            </a:r>
            <a:r>
              <a:rPr lang="en-US" dirty="0" smtClean="0">
                <a:latin typeface="Book Antiqua" panose="02040602050305030304" pitchFamily="18" charset="0"/>
              </a:rPr>
              <a:t>&lt; Cl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F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[OH]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[ox]</a:t>
            </a:r>
            <a:r>
              <a:rPr lang="en-US" baseline="30000" dirty="0" smtClean="0">
                <a:latin typeface="Book Antiqua" panose="02040602050305030304" pitchFamily="18" charset="0"/>
              </a:rPr>
              <a:t>2-</a:t>
            </a:r>
            <a:r>
              <a:rPr lang="en-US" dirty="0" smtClean="0">
                <a:latin typeface="Book Antiqua" panose="02040602050305030304" pitchFamily="18" charset="0"/>
              </a:rPr>
              <a:t> ~ H</a:t>
            </a:r>
            <a:r>
              <a:rPr lang="en-US" baseline="-25000" dirty="0" smtClean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O</a:t>
            </a:r>
            <a:r>
              <a:rPr lang="en-US" baseline="-25000" dirty="0" smtClean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&lt; </a:t>
            </a:r>
            <a:r>
              <a:rPr lang="en-US" dirty="0">
                <a:latin typeface="Book Antiqua" panose="02040602050305030304" pitchFamily="18" charset="0"/>
              </a:rPr>
              <a:t>[</a:t>
            </a:r>
            <a:r>
              <a:rPr lang="en-US" dirty="0">
                <a:solidFill>
                  <a:srgbClr val="C00000"/>
                </a:solidFill>
                <a:latin typeface="Book Antiqua" panose="02040602050305030304" pitchFamily="18" charset="0"/>
              </a:rPr>
              <a:t>N</a:t>
            </a:r>
            <a:r>
              <a:rPr lang="en-US" dirty="0">
                <a:latin typeface="Book Antiqua" panose="02040602050305030304" pitchFamily="18" charset="0"/>
              </a:rPr>
              <a:t>CS]</a:t>
            </a:r>
            <a:r>
              <a:rPr lang="en-US" baseline="30000" dirty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NH</a:t>
            </a:r>
            <a:r>
              <a:rPr lang="en-US" baseline="-25000" dirty="0" smtClean="0">
                <a:latin typeface="Book Antiqua" panose="02040602050305030304" pitchFamily="18" charset="0"/>
              </a:rPr>
              <a:t>3</a:t>
            </a:r>
            <a:r>
              <a:rPr lang="en-US" dirty="0" smtClean="0">
                <a:latin typeface="Book Antiqua" panose="02040602050305030304" pitchFamily="18" charset="0"/>
              </a:rPr>
              <a:t> &lt; </a:t>
            </a:r>
            <a:r>
              <a:rPr lang="en-US" dirty="0" err="1" smtClean="0">
                <a:latin typeface="Book Antiqua" panose="02040602050305030304" pitchFamily="18" charset="0"/>
              </a:rPr>
              <a:t>en</a:t>
            </a:r>
            <a:r>
              <a:rPr lang="en-US" dirty="0" smtClean="0">
                <a:latin typeface="Book Antiqua" panose="02040602050305030304" pitchFamily="18" charset="0"/>
              </a:rPr>
              <a:t> &lt; [CN]</a:t>
            </a:r>
            <a:r>
              <a:rPr lang="en-US" baseline="30000" dirty="0" smtClean="0">
                <a:latin typeface="Book Antiqua" panose="02040602050305030304" pitchFamily="18" charset="0"/>
              </a:rPr>
              <a:t>- </a:t>
            </a:r>
            <a:r>
              <a:rPr lang="en-US" dirty="0" smtClean="0">
                <a:latin typeface="Book Antiqua" panose="02040602050305030304" pitchFamily="18" charset="0"/>
              </a:rPr>
              <a:t>~ CO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191238"/>
            <a:ext cx="441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Weak field ligands</a:t>
            </a:r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10800" y="4191000"/>
            <a:ext cx="3276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Strong field ligands</a:t>
            </a:r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4419600"/>
            <a:ext cx="609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05614" y="4419600"/>
            <a:ext cx="44335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Ligands increasing </a:t>
            </a:r>
            <a:r>
              <a:rPr lang="el-GR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Δ</a:t>
            </a:r>
            <a:r>
              <a:rPr lang="en-US" b="1" baseline="-25000" dirty="0" err="1" smtClean="0">
                <a:solidFill>
                  <a:schemeClr val="tx2"/>
                </a:solidFill>
                <a:latin typeface="Book Antiqua" panose="02040602050305030304" pitchFamily="18" charset="0"/>
              </a:rPr>
              <a:t>oct</a:t>
            </a:r>
            <a:r>
              <a:rPr lang="en-US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endParaRPr lang="en-US" b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4974848"/>
            <a:ext cx="4419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Book Antiqua" panose="02040602050305030304" pitchFamily="18" charset="0"/>
              </a:rPr>
              <a:t>Small </a:t>
            </a:r>
            <a:r>
              <a:rPr lang="el-GR" b="1" dirty="0" smtClean="0">
                <a:latin typeface="Book Antiqua" panose="02040602050305030304" pitchFamily="18" charset="0"/>
              </a:rPr>
              <a:t>Δ</a:t>
            </a:r>
            <a:endParaRPr lang="en-US" b="1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Book Antiqua" panose="02040602050305030304" pitchFamily="18" charset="0"/>
              </a:rPr>
              <a:t>High spin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donors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b="1" dirty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34600" y="4953000"/>
            <a:ext cx="4419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Book Antiqua" panose="02040602050305030304" pitchFamily="18" charset="0"/>
              </a:rPr>
              <a:t>Large </a:t>
            </a:r>
            <a:r>
              <a:rPr lang="el-GR" b="1" dirty="0" smtClean="0">
                <a:latin typeface="Book Antiqua" panose="02040602050305030304" pitchFamily="18" charset="0"/>
              </a:rPr>
              <a:t>Δ</a:t>
            </a:r>
            <a:endParaRPr lang="en-US" b="1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Book Antiqua" panose="02040602050305030304" pitchFamily="18" charset="0"/>
              </a:rPr>
              <a:t>Low spin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acceptors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b="1" dirty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9000" y="3048000"/>
            <a:ext cx="441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b="1" dirty="0" smtClean="0">
                <a:latin typeface="Book Antiqua" panose="02040602050305030304" pitchFamily="18" charset="0"/>
              </a:rPr>
              <a:t> donor</a:t>
            </a:r>
          </a:p>
        </p:txBody>
      </p:sp>
    </p:spTree>
    <p:extLst>
      <p:ext uri="{BB962C8B-B14F-4D97-AF65-F5344CB8AC3E}">
        <p14:creationId xmlns:p14="http://schemas.microsoft.com/office/powerpoint/2010/main" val="2955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Cobalt (III) </a:t>
            </a:r>
            <a:r>
              <a:rPr lang="en-US" sz="5300" dirty="0" smtClean="0">
                <a:latin typeface="Book Antiqua" pitchFamily="18" charset="0"/>
              </a:rPr>
              <a:t>Octahedral Complexes</a:t>
            </a:r>
            <a:r>
              <a:rPr lang="en-US" sz="5300" dirty="0">
                <a:latin typeface="Book Antiqua" pitchFamily="18" charset="0"/>
              </a:rPr>
              <a:t>; d</a:t>
            </a:r>
            <a:r>
              <a:rPr lang="en-US" sz="5300" baseline="30000" dirty="0">
                <a:latin typeface="Book Antiqua" pitchFamily="18" charset="0"/>
              </a:rPr>
              <a:t>6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4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47800"/>
            <a:ext cx="1371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Weak field vs Strong field extremities dictated by ligand coordination.</a:t>
            </a: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590800" y="41529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84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66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43200" y="3810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57600" y="3810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0678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9060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6680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372600" y="2667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287000" y="2667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5687" y="4953000"/>
            <a:ext cx="540271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Small </a:t>
            </a:r>
            <a:r>
              <a:rPr lang="en-US" dirty="0" err="1" smtClean="0">
                <a:latin typeface="Book Antiqua" panose="02040602050305030304" pitchFamily="18" charset="0"/>
              </a:rPr>
              <a:t>Δ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oct</a:t>
            </a:r>
            <a:endParaRPr lang="en-US" dirty="0" smtClean="0">
              <a:latin typeface="Book Antiqua" panose="02040602050305030304" pitchFamily="18" charset="0"/>
            </a:endParaRPr>
          </a:p>
          <a:p>
            <a:pPr algn="ctr"/>
            <a:r>
              <a:rPr lang="en-US" dirty="0" smtClean="0">
                <a:latin typeface="Book Antiqua" panose="02040602050305030304" pitchFamily="18" charset="0"/>
              </a:rPr>
              <a:t>Weak Field, High spin</a:t>
            </a:r>
          </a:p>
          <a:p>
            <a:pPr algn="ctr"/>
            <a:r>
              <a:rPr lang="en-US" dirty="0" smtClean="0">
                <a:latin typeface="Book Antiqua" panose="02040602050305030304" pitchFamily="18" charset="0"/>
              </a:rPr>
              <a:t>S = 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75087" y="4974848"/>
            <a:ext cx="540271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Big </a:t>
            </a:r>
            <a:r>
              <a:rPr lang="en-US" dirty="0" err="1" smtClean="0">
                <a:latin typeface="Book Antiqua" panose="02040602050305030304" pitchFamily="18" charset="0"/>
              </a:rPr>
              <a:t>Δ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oct</a:t>
            </a:r>
            <a:endParaRPr lang="en-US" dirty="0" smtClean="0">
              <a:latin typeface="Book Antiqua" panose="02040602050305030304" pitchFamily="18" charset="0"/>
            </a:endParaRPr>
          </a:p>
          <a:p>
            <a:pPr algn="ctr"/>
            <a:r>
              <a:rPr lang="en-US" dirty="0" smtClean="0">
                <a:latin typeface="Book Antiqua" panose="02040602050305030304" pitchFamily="18" charset="0"/>
              </a:rPr>
              <a:t>Strong Field, Low spin</a:t>
            </a:r>
          </a:p>
          <a:p>
            <a:pPr algn="ctr"/>
            <a:r>
              <a:rPr lang="en-US" dirty="0" smtClean="0">
                <a:latin typeface="Book Antiqua" panose="02040602050305030304" pitchFamily="18" charset="0"/>
              </a:rPr>
              <a:t>S = 0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352800" y="41910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114800" y="41910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048000" y="3352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9220200" y="4114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058400" y="41529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0820400" y="41529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525000" y="4114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219200" y="2667000"/>
            <a:ext cx="0" cy="32004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962400" y="3352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895600" y="4114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363200" y="4114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1125200" y="4114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77771" y="3619500"/>
            <a:ext cx="0" cy="1028700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2192000" y="2590800"/>
            <a:ext cx="0" cy="2057400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77771" y="3868579"/>
            <a:ext cx="6992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latin typeface="Book Antiqua" panose="02040602050305030304" pitchFamily="18" charset="0"/>
              </a:rPr>
              <a:t>Δ</a:t>
            </a:r>
            <a:r>
              <a:rPr lang="en-US" baseline="-25000" dirty="0" err="1">
                <a:latin typeface="Book Antiqua" panose="02040602050305030304" pitchFamily="18" charset="0"/>
              </a:rPr>
              <a:t>oct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254771" y="3317557"/>
            <a:ext cx="6992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latin typeface="Book Antiqua" panose="02040602050305030304" pitchFamily="18" charset="0"/>
              </a:rPr>
              <a:t>Δ</a:t>
            </a:r>
            <a:r>
              <a:rPr lang="en-US" baseline="-25000" dirty="0" err="1">
                <a:latin typeface="Book Antiqua" panose="02040602050305030304" pitchFamily="18" charset="0"/>
              </a:rPr>
              <a:t>oct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2691" y="3733800"/>
            <a:ext cx="3882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E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33959" y="4231957"/>
            <a:ext cx="5277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t</a:t>
            </a:r>
            <a:r>
              <a:rPr lang="en-US" baseline="-25000" dirty="0" smtClean="0">
                <a:latin typeface="Book Antiqua" panose="02040602050305030304" pitchFamily="18" charset="0"/>
              </a:rPr>
              <a:t>2g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54056" y="3469957"/>
            <a:ext cx="4683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Book Antiqua" panose="02040602050305030304" pitchFamily="18" charset="0"/>
              </a:rPr>
              <a:t>e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g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353800" y="4231957"/>
            <a:ext cx="5277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t</a:t>
            </a:r>
            <a:r>
              <a:rPr lang="en-US" baseline="-25000" dirty="0" smtClean="0">
                <a:latin typeface="Book Antiqua" panose="02040602050305030304" pitchFamily="18" charset="0"/>
              </a:rPr>
              <a:t>2g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373897" y="2326957"/>
            <a:ext cx="4683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Book Antiqua" panose="02040602050305030304" pitchFamily="18" charset="0"/>
              </a:rPr>
              <a:t>e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g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38400" y="4114800"/>
            <a:ext cx="304800" cy="8382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90800" y="3810000"/>
            <a:ext cx="0" cy="30480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9067800" y="4038600"/>
            <a:ext cx="304800" cy="8382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9220200" y="2667000"/>
            <a:ext cx="0" cy="137160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57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d-d electronic transition and </a:t>
            </a:r>
            <a:r>
              <a:rPr lang="en-US" sz="5400" dirty="0" err="1">
                <a:latin typeface="Book Antiqua" panose="02040602050305030304" pitchFamily="18" charset="0"/>
              </a:rPr>
              <a:t>Δ</a:t>
            </a:r>
            <a:r>
              <a:rPr lang="en-US" sz="5400" baseline="-25000" dirty="0" err="1">
                <a:latin typeface="Book Antiqua" panose="02040602050305030304" pitchFamily="18" charset="0"/>
              </a:rPr>
              <a:t>oct</a:t>
            </a:r>
            <a:r>
              <a:rPr lang="en-US" sz="5300" dirty="0" smtClean="0">
                <a:latin typeface="Book Antiqua" pitchFamily="18" charset="0"/>
              </a:rPr>
              <a:t> 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5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71600" y="3868579"/>
            <a:ext cx="3295910" cy="892552"/>
            <a:chOff x="3823002" y="3868579"/>
            <a:chExt cx="3295910" cy="892552"/>
          </a:xfrm>
        </p:grpSpPr>
        <p:sp>
          <p:nvSpPr>
            <p:cNvPr id="36" name="Rectangle 35"/>
            <p:cNvSpPr/>
            <p:nvPr/>
          </p:nvSpPr>
          <p:spPr>
            <a:xfrm>
              <a:off x="3823002" y="3868579"/>
              <a:ext cx="3264035" cy="892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err="1" smtClean="0">
                  <a:latin typeface="Book Antiqua" panose="02040602050305030304" pitchFamily="18" charset="0"/>
                </a:rPr>
                <a:t>Δ</a:t>
              </a:r>
              <a:r>
                <a:rPr lang="en-US" baseline="-25000" dirty="0" err="1" smtClean="0">
                  <a:latin typeface="Book Antiqua" panose="02040602050305030304" pitchFamily="18" charset="0"/>
                </a:rPr>
                <a:t>oct</a:t>
              </a:r>
              <a:r>
                <a:rPr lang="en-US" baseline="-25000" dirty="0" smtClean="0">
                  <a:latin typeface="Book Antiqua" panose="02040602050305030304" pitchFamily="18" charset="0"/>
                </a:rPr>
                <a:t> </a:t>
              </a:r>
              <a:r>
                <a:rPr lang="en-US" dirty="0" smtClean="0">
                  <a:latin typeface="Book Antiqua" panose="02040602050305030304" pitchFamily="18" charset="0"/>
                </a:rPr>
                <a:t> =  E  =  h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=  h c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629400" y="4068633"/>
              <a:ext cx="48951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Book Antiqua" panose="02040602050305030304" pitchFamily="18" charset="0"/>
                  <a:cs typeface="Times New Roman"/>
                </a:rPr>
                <a:t>̶</a:t>
              </a:r>
              <a:endParaRPr lang="en-US" dirty="0">
                <a:latin typeface="Book Antiqua" panose="02040602050305030304" pitchFamily="18" charset="0"/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2200" y="1905000"/>
            <a:ext cx="6247868" cy="51054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209800" y="4953000"/>
            <a:ext cx="2070100" cy="892552"/>
            <a:chOff x="1892300" y="5562600"/>
            <a:chExt cx="2070100" cy="892552"/>
          </a:xfrm>
        </p:grpSpPr>
        <p:sp>
          <p:nvSpPr>
            <p:cNvPr id="7" name="Rectangle 6"/>
            <p:cNvSpPr/>
            <p:nvPr/>
          </p:nvSpPr>
          <p:spPr>
            <a:xfrm>
              <a:off x="1903718" y="5562600"/>
              <a:ext cx="2058682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Book Antiqua" panose="02040602050305030304" pitchFamily="18" charset="0"/>
                </a:rPr>
                <a:t> </a:t>
              </a:r>
              <a:r>
                <a:rPr lang="en-US" dirty="0" err="1" smtClean="0">
                  <a:latin typeface="Book Antiqua" panose="02040602050305030304" pitchFamily="18" charset="0"/>
                </a:rPr>
                <a:t>Δ</a:t>
              </a:r>
              <a:r>
                <a:rPr lang="en-US" baseline="-25000" dirty="0" err="1" smtClean="0">
                  <a:latin typeface="Book Antiqua" panose="02040602050305030304" pitchFamily="18" charset="0"/>
                </a:rPr>
                <a:t>oct</a:t>
              </a:r>
              <a:r>
                <a:rPr lang="en-US" dirty="0" smtClean="0">
                  <a:latin typeface="Book Antiqua" panose="02040602050305030304" pitchFamily="18" charset="0"/>
                </a:rPr>
                <a:t> ,    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dirty="0" smtClean="0">
                  <a:latin typeface="Book Antiqua" panose="02040602050305030304" pitchFamily="18" charset="0"/>
                </a:rPr>
                <a:t> </a:t>
              </a:r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892300" y="5562600"/>
              <a:ext cx="1003300" cy="457200"/>
              <a:chOff x="1892300" y="5562600"/>
              <a:chExt cx="1003300" cy="457200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V="1">
                <a:off x="1892300" y="5562600"/>
                <a:ext cx="0" cy="457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V="1">
                <a:off x="2895600" y="5562600"/>
                <a:ext cx="0" cy="457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130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1" name="Picture 11" descr="https://encrypted-tbn3.gstatic.com/images?q=tbn:ANd9GcRKHXTZUr6Ljd3uqFxPuuKW8fdcsD9A60T07LpQCmPW9puC6aw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18" y="4953000"/>
            <a:ext cx="3229282" cy="322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6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871292"/>
              </p:ext>
            </p:extLst>
          </p:nvPr>
        </p:nvGraphicFramePr>
        <p:xfrm>
          <a:off x="6324600" y="2362200"/>
          <a:ext cx="2092325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name="CS ChemDraw Drawing" r:id="rId5" imgW="1394534" imgH="1464696" progId="ChemDraw.Document.6.0">
                  <p:embed/>
                </p:oleObj>
              </mc:Choice>
              <mc:Fallback>
                <p:oleObj name="CS ChemDraw Drawing" r:id="rId5" imgW="1394534" imgH="1464696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362200"/>
                        <a:ext cx="2092325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7620000" y="3231515"/>
            <a:ext cx="5533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3+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914400"/>
            <a:ext cx="1371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dirty="0" smtClean="0"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latin typeface="Book Antiqua" panose="02040602050305030304" pitchFamily="18" charset="0"/>
              </a:rPr>
              <a:t>I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Br</a:t>
            </a:r>
            <a:r>
              <a:rPr lang="en-US" baseline="30000" dirty="0">
                <a:latin typeface="Book Antiqua" panose="02040602050305030304" pitchFamily="18" charset="0"/>
              </a:rPr>
              <a:t> 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[NC</a:t>
            </a:r>
            <a:r>
              <a:rPr lang="en-US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</a:t>
            </a:r>
            <a:r>
              <a:rPr lang="en-US" dirty="0" smtClean="0">
                <a:latin typeface="Book Antiqua" panose="02040602050305030304" pitchFamily="18" charset="0"/>
              </a:rPr>
              <a:t>]</a:t>
            </a:r>
            <a:r>
              <a:rPr lang="en-US" baseline="30000" dirty="0" smtClean="0">
                <a:latin typeface="Book Antiqua" panose="02040602050305030304" pitchFamily="18" charset="0"/>
              </a:rPr>
              <a:t>- </a:t>
            </a:r>
            <a:r>
              <a:rPr lang="en-US" dirty="0" smtClean="0">
                <a:latin typeface="Book Antiqua" panose="02040602050305030304" pitchFamily="18" charset="0"/>
              </a:rPr>
              <a:t>&lt; Cl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F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[OH]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[ox]</a:t>
            </a:r>
            <a:r>
              <a:rPr lang="en-US" baseline="30000" dirty="0" smtClean="0">
                <a:latin typeface="Book Antiqua" panose="02040602050305030304" pitchFamily="18" charset="0"/>
              </a:rPr>
              <a:t>2-</a:t>
            </a:r>
            <a:r>
              <a:rPr lang="en-US" dirty="0" smtClean="0">
                <a:latin typeface="Book Antiqua" panose="02040602050305030304" pitchFamily="18" charset="0"/>
              </a:rPr>
              <a:t> ~ H</a:t>
            </a:r>
            <a:r>
              <a:rPr lang="en-US" baseline="-25000" dirty="0" smtClean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O</a:t>
            </a:r>
            <a:r>
              <a:rPr lang="en-US" baseline="-25000" dirty="0" smtClean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&lt; </a:t>
            </a:r>
            <a:r>
              <a:rPr lang="en-US" dirty="0">
                <a:latin typeface="Book Antiqua" panose="02040602050305030304" pitchFamily="18" charset="0"/>
              </a:rPr>
              <a:t>[</a:t>
            </a:r>
            <a:r>
              <a:rPr lang="en-US" dirty="0">
                <a:solidFill>
                  <a:srgbClr val="C00000"/>
                </a:solidFill>
                <a:latin typeface="Book Antiqua" panose="02040602050305030304" pitchFamily="18" charset="0"/>
              </a:rPr>
              <a:t>N</a:t>
            </a:r>
            <a:r>
              <a:rPr lang="en-US" dirty="0">
                <a:latin typeface="Book Antiqua" panose="02040602050305030304" pitchFamily="18" charset="0"/>
              </a:rPr>
              <a:t>CS]</a:t>
            </a:r>
            <a:r>
              <a:rPr lang="en-US" baseline="30000" dirty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NH</a:t>
            </a:r>
            <a:r>
              <a:rPr lang="en-US" baseline="-25000" dirty="0" smtClean="0">
                <a:latin typeface="Book Antiqua" panose="02040602050305030304" pitchFamily="18" charset="0"/>
              </a:rPr>
              <a:t>3</a:t>
            </a:r>
            <a:r>
              <a:rPr lang="en-US" dirty="0" smtClean="0">
                <a:latin typeface="Book Antiqua" panose="02040602050305030304" pitchFamily="18" charset="0"/>
              </a:rPr>
              <a:t> &lt; </a:t>
            </a:r>
            <a:r>
              <a:rPr lang="en-US" dirty="0" err="1" smtClean="0">
                <a:latin typeface="Book Antiqua" panose="02040602050305030304" pitchFamily="18" charset="0"/>
              </a:rPr>
              <a:t>en</a:t>
            </a:r>
            <a:r>
              <a:rPr lang="en-US" dirty="0" smtClean="0">
                <a:latin typeface="Book Antiqua" panose="02040602050305030304" pitchFamily="18" charset="0"/>
              </a:rPr>
              <a:t> &lt; [CN]</a:t>
            </a:r>
            <a:r>
              <a:rPr lang="en-US" baseline="30000" dirty="0" smtClean="0">
                <a:latin typeface="Book Antiqua" panose="02040602050305030304" pitchFamily="18" charset="0"/>
              </a:rPr>
              <a:t>- </a:t>
            </a:r>
            <a:r>
              <a:rPr lang="en-US" dirty="0" smtClean="0">
                <a:latin typeface="Book Antiqua" panose="02040602050305030304" pitchFamily="18" charset="0"/>
              </a:rPr>
              <a:t>~ CO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9706" y="4572000"/>
            <a:ext cx="13436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L = CN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25606" name="Picture 6" descr="http://www.franklinartglass.com/images/0220-98f_bullseye_opalescent_sunflower_yellow_000220-0008-f-xxxx_2_1_powder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" t="2992" r="3418" b="3419"/>
          <a:stretch/>
        </p:blipFill>
        <p:spPr bwMode="auto">
          <a:xfrm>
            <a:off x="975361" y="5194301"/>
            <a:ext cx="280924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6465689" y="4612957"/>
            <a:ext cx="14221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L = NH</a:t>
            </a:r>
            <a:r>
              <a:rPr lang="en-US" baseline="-25000" dirty="0" smtClean="0">
                <a:latin typeface="Book Antiqua" panose="02040602050305030304" pitchFamily="18" charset="0"/>
              </a:rPr>
              <a:t>3</a:t>
            </a:r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25615" name="Picture 15" descr="http://www.global-b2b-network.com/direct/dbimage/50069224/Beet_Red_Colo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4800599"/>
            <a:ext cx="3429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0903814" y="4612957"/>
            <a:ext cx="140775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L = H</a:t>
            </a:r>
            <a:r>
              <a:rPr lang="en-US" baseline="-25000" dirty="0" smtClean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O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 vert="horz" lIns="130622" tIns="65311" rIns="130622" bIns="65311" rtlCol="0" anchor="ctr"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smtClean="0">
                <a:latin typeface="Book Antiqua" pitchFamily="18" charset="0"/>
              </a:rPr>
              <a:t>Cobalt (III) Octahedral Complexes; d</a:t>
            </a:r>
            <a:r>
              <a:rPr lang="en-US" sz="5300" baseline="30000" smtClean="0">
                <a:latin typeface="Book Antiqua" pitchFamily="18" charset="0"/>
              </a:rPr>
              <a:t>6</a:t>
            </a:r>
            <a:endParaRPr lang="en-US" sz="5300" dirty="0">
              <a:latin typeface="Book Antiqua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0800" y="2272804"/>
            <a:ext cx="3551775" cy="290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>
                <a:latin typeface="Book Antiqua" pitchFamily="18" charset="0"/>
              </a:rPr>
              <a:t>B</a:t>
            </a:r>
            <a:r>
              <a:rPr lang="en-US" sz="5300" dirty="0" smtClean="0">
                <a:latin typeface="Book Antiqua" pitchFamily="18" charset="0"/>
              </a:rPr>
              <a:t>. Electronic transition selection rules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841500"/>
            <a:ext cx="1234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ook Antiqua" panose="02040602050305030304" pitchFamily="18" charset="0"/>
              </a:rPr>
              <a:t>Spin rule: Transitions must not involve a change of spin.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 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l-GR" sz="2400" dirty="0" smtClean="0">
                <a:latin typeface="Book Antiqua" panose="02040602050305030304" pitchFamily="18" charset="0"/>
              </a:rPr>
              <a:t>Δ</a:t>
            </a:r>
            <a:r>
              <a:rPr lang="en-US" sz="2400" smtClean="0">
                <a:latin typeface="Book Antiqua" panose="02040602050305030304" pitchFamily="18" charset="0"/>
              </a:rPr>
              <a:t>S = </a:t>
            </a:r>
            <a:r>
              <a:rPr lang="en-US" sz="2400" dirty="0" smtClean="0">
                <a:latin typeface="Book Antiqua" panose="02040602050305030304" pitchFamily="18" charset="0"/>
              </a:rPr>
              <a:t>0</a:t>
            </a:r>
          </a:p>
          <a:p>
            <a:pPr marL="457200" indent="-457200">
              <a:buAutoNum type="arabicPeriod"/>
            </a:pPr>
            <a:endParaRPr lang="en-US" sz="2400" dirty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2.    </a:t>
            </a:r>
            <a:r>
              <a:rPr lang="en-US" sz="2400" dirty="0" err="1" smtClean="0">
                <a:latin typeface="Book Antiqua" panose="02040602050305030304" pitchFamily="18" charset="0"/>
              </a:rPr>
              <a:t>Laporte</a:t>
            </a:r>
            <a:r>
              <a:rPr lang="en-US" sz="2400" dirty="0" smtClean="0">
                <a:latin typeface="Book Antiqua" panose="02040602050305030304" pitchFamily="18" charset="0"/>
              </a:rPr>
              <a:t> rule: Transitions must have a change of parity.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ook Antiqua" panose="02040602050305030304" pitchFamily="18" charset="0"/>
              </a:rPr>
              <a:t>Gerade</a:t>
            </a:r>
            <a:r>
              <a:rPr lang="en-US" sz="2400" dirty="0" smtClean="0">
                <a:latin typeface="Book Antiqua" panose="02040602050305030304" pitchFamily="18" charset="0"/>
              </a:rPr>
              <a:t>                   </a:t>
            </a:r>
            <a:r>
              <a:rPr lang="en-US" sz="2400" dirty="0" err="1" smtClean="0">
                <a:latin typeface="Book Antiqua" panose="02040602050305030304" pitchFamily="18" charset="0"/>
              </a:rPr>
              <a:t>Ungerade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No </a:t>
            </a:r>
            <a:r>
              <a:rPr lang="en-US" sz="2400" dirty="0" err="1" smtClean="0">
                <a:latin typeface="Book Antiqua" panose="02040602050305030304" pitchFamily="18" charset="0"/>
              </a:rPr>
              <a:t>gerade</a:t>
            </a:r>
            <a:r>
              <a:rPr lang="en-US" sz="2400" dirty="0" smtClean="0">
                <a:latin typeface="Book Antiqua" panose="02040602050305030304" pitchFamily="18" charset="0"/>
              </a:rPr>
              <a:t>               </a:t>
            </a:r>
            <a:r>
              <a:rPr lang="en-US" sz="2400" dirty="0" err="1" smtClean="0">
                <a:latin typeface="Book Antiqua" panose="02040602050305030304" pitchFamily="18" charset="0"/>
              </a:rPr>
              <a:t>gerade</a:t>
            </a:r>
            <a:r>
              <a:rPr lang="en-US" sz="2400" dirty="0" smtClean="0">
                <a:latin typeface="Book Antiqua" panose="02040602050305030304" pitchFamily="18" charset="0"/>
              </a:rPr>
              <a:t>   nor  </a:t>
            </a:r>
            <a:r>
              <a:rPr lang="en-US" sz="2400" dirty="0" err="1" smtClean="0">
                <a:latin typeface="Book Antiqua" panose="02040602050305030304" pitchFamily="18" charset="0"/>
              </a:rPr>
              <a:t>ungerade</a:t>
            </a:r>
            <a:r>
              <a:rPr lang="en-US" sz="2400" dirty="0" smtClean="0">
                <a:latin typeface="Book Antiqua" panose="02040602050305030304" pitchFamily="18" charset="0"/>
              </a:rPr>
              <a:t>               </a:t>
            </a:r>
            <a:r>
              <a:rPr lang="en-US" sz="2400" dirty="0" err="1" smtClean="0">
                <a:latin typeface="Book Antiqua" panose="02040602050305030304" pitchFamily="18" charset="0"/>
              </a:rPr>
              <a:t>ungerade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Technically all d-d electronic transitions are forbidden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52800" y="42672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81400" y="50292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772400" y="50292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104145"/>
              </p:ext>
            </p:extLst>
          </p:nvPr>
        </p:nvGraphicFramePr>
        <p:xfrm>
          <a:off x="5380038" y="5946775"/>
          <a:ext cx="3868737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CS ChemDraw Drawing" r:id="rId3" imgW="3869384" imgH="1444824" progId="ChemDraw.Document.6.0">
                  <p:embed/>
                </p:oleObj>
              </mc:Choice>
              <mc:Fallback>
                <p:oleObj name="CS ChemDraw Drawing" r:id="rId3" imgW="3869384" imgH="144482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0038" y="5946775"/>
                        <a:ext cx="3868737" cy="144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6858000" y="67056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412756" y="7391400"/>
            <a:ext cx="1268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Book Antiqua" panose="02040602050305030304" pitchFamily="18" charset="0"/>
              </a:rPr>
              <a:t>gerade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951904" y="7401580"/>
            <a:ext cx="1268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Book Antiqua" panose="02040602050305030304" pitchFamily="18" charset="0"/>
              </a:rPr>
              <a:t>gerade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7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 smtClean="0">
                <a:latin typeface="Book Antiqua" pitchFamily="18" charset="0"/>
              </a:rPr>
              <a:t>I. Spin forbidden d-d e</a:t>
            </a:r>
            <a:r>
              <a:rPr lang="en-US" sz="5300" baseline="30000" dirty="0" smtClean="0">
                <a:latin typeface="Book Antiqua" pitchFamily="18" charset="0"/>
              </a:rPr>
              <a:t>-</a:t>
            </a:r>
            <a:r>
              <a:rPr lang="en-US" sz="5300" dirty="0" smtClean="0">
                <a:latin typeface="Book Antiqua" pitchFamily="18" charset="0"/>
              </a:rPr>
              <a:t> transitions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841500"/>
            <a:ext cx="1234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[</a:t>
            </a:r>
            <a:r>
              <a:rPr lang="en-US" sz="2400" dirty="0" err="1" smtClean="0">
                <a:latin typeface="Book Antiqua" panose="02040602050305030304" pitchFamily="18" charset="0"/>
              </a:rPr>
              <a:t>Mn</a:t>
            </a:r>
            <a:r>
              <a:rPr lang="en-US" sz="2400" dirty="0" smtClean="0">
                <a:latin typeface="Book Antiqua" panose="02040602050305030304" pitchFamily="18" charset="0"/>
              </a:rPr>
              <a:t>(H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O)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6</a:t>
            </a:r>
            <a:r>
              <a:rPr lang="en-US" sz="2400" dirty="0" smtClean="0">
                <a:latin typeface="Book Antiqua" panose="02040602050305030304" pitchFamily="18" charset="0"/>
              </a:rPr>
              <a:t>]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2+</a:t>
            </a:r>
            <a:r>
              <a:rPr lang="en-US" sz="2400" dirty="0" smtClean="0">
                <a:latin typeface="Book Antiqua" panose="02040602050305030304" pitchFamily="18" charset="0"/>
              </a:rPr>
              <a:t> is high-spin d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5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latin typeface="Book Antiqua" panose="02040602050305030304" pitchFamily="18" charset="0"/>
              </a:rPr>
              <a:t>Mn</a:t>
            </a:r>
            <a:r>
              <a:rPr lang="en-US" sz="2400" dirty="0" smtClean="0">
                <a:latin typeface="Book Antiqua" panose="02040602050305030304" pitchFamily="18" charset="0"/>
              </a:rPr>
              <a:t>(II):</a:t>
            </a:r>
            <a:endParaRPr lang="en-US" sz="2400" dirty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95600" y="41529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290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95600" y="3810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0" y="3810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733800" y="41910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95800" y="41910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00400" y="3352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038600" y="3352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5687" y="4953000"/>
            <a:ext cx="5402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S = 2.5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9677400" y="41529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3726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2108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9728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677400" y="3810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591800" y="3810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515600" y="41910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0134600" y="3352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9829800" y="3352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0820400" y="3352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72400" y="4953000"/>
            <a:ext cx="5402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S = 1.5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58690" y="4231957"/>
            <a:ext cx="5277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t</a:t>
            </a:r>
            <a:r>
              <a:rPr lang="en-US" baseline="-25000" dirty="0" smtClean="0">
                <a:latin typeface="Book Antiqua" panose="02040602050305030304" pitchFamily="18" charset="0"/>
              </a:rPr>
              <a:t>2g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78787" y="3469957"/>
            <a:ext cx="4683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Book Antiqua" panose="02040602050305030304" pitchFamily="18" charset="0"/>
              </a:rPr>
              <a:t>e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g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5410200"/>
            <a:ext cx="13182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Extremely weak transitions; </a:t>
            </a:r>
            <a:r>
              <a:rPr lang="el-GR" sz="2400" dirty="0" smtClean="0">
                <a:latin typeface="Book Antiqua" panose="02040602050305030304" pitchFamily="18" charset="0"/>
              </a:rPr>
              <a:t>ε</a:t>
            </a:r>
            <a:r>
              <a:rPr lang="en-US" sz="2400" dirty="0" smtClean="0">
                <a:latin typeface="Book Antiqua" panose="02040602050305030304" pitchFamily="18" charset="0"/>
              </a:rPr>
              <a:t> &lt; 1 M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-1</a:t>
            </a:r>
            <a:r>
              <a:rPr lang="en-US" sz="2400" dirty="0" smtClean="0">
                <a:latin typeface="Book Antiqua" panose="02040602050305030304" pitchFamily="18" charset="0"/>
              </a:rPr>
              <a:t>cm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-1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>
                <a:latin typeface="Book Antiqua" panose="02040602050305030304" pitchFamily="18" charset="0"/>
              </a:rPr>
              <a:t> 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   RECALL Beer’s Law:  A  =  </a:t>
            </a:r>
            <a:r>
              <a:rPr lang="el-G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ε</a:t>
            </a:r>
            <a:r>
              <a:rPr lang="en-US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b c </a:t>
            </a:r>
          </a:p>
          <a:p>
            <a:endParaRPr lang="en-US" sz="24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marL="996010" lvl="1" indent="-342900">
              <a:buFont typeface="Wingdings" panose="05000000000000000000" pitchFamily="2" charset="2"/>
              <a:buChar char="§"/>
            </a:pPr>
            <a:r>
              <a:rPr lang="el-G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ε</a:t>
            </a:r>
            <a:r>
              <a:rPr lang="en-US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is a property of the absorbance of a chemical species</a:t>
            </a:r>
          </a:p>
          <a:p>
            <a:pPr marL="996010" lvl="1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A measure of the intensity of an electronic transition </a:t>
            </a:r>
            <a:endParaRPr lang="en-US" sz="2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324600" y="3962400"/>
            <a:ext cx="19812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2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 smtClean="0">
                <a:latin typeface="Book Antiqua" pitchFamily="18" charset="0"/>
              </a:rPr>
              <a:t>II. </a:t>
            </a:r>
            <a:r>
              <a:rPr lang="en-US" sz="5300" dirty="0" err="1" smtClean="0">
                <a:latin typeface="Book Antiqua" pitchFamily="18" charset="0"/>
              </a:rPr>
              <a:t>Laporte</a:t>
            </a:r>
            <a:r>
              <a:rPr lang="en-US" sz="5300" dirty="0" smtClean="0">
                <a:latin typeface="Book Antiqua" pitchFamily="18" charset="0"/>
              </a:rPr>
              <a:t> forbidden d-d e</a:t>
            </a:r>
            <a:r>
              <a:rPr lang="en-US" sz="5300" baseline="30000" dirty="0" smtClean="0">
                <a:latin typeface="Book Antiqua" pitchFamily="18" charset="0"/>
              </a:rPr>
              <a:t>-</a:t>
            </a:r>
            <a:r>
              <a:rPr lang="en-US" sz="5300" dirty="0" smtClean="0">
                <a:latin typeface="Book Antiqua" pitchFamily="18" charset="0"/>
              </a:rPr>
              <a:t> transitions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841500"/>
            <a:ext cx="1272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>
                <a:latin typeface="Book Antiqua" panose="02040602050305030304" pitchFamily="18" charset="0"/>
              </a:rPr>
              <a:t>For ideal octahedral complexes, d-d e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</a:t>
            </a:r>
            <a:r>
              <a:rPr lang="en-US" sz="2400" dirty="0" smtClean="0">
                <a:latin typeface="Book Antiqua" panose="02040602050305030304" pitchFamily="18" charset="0"/>
              </a:rPr>
              <a:t>  transitions are spin-allowed but </a:t>
            </a:r>
            <a:r>
              <a:rPr lang="en-US" sz="2400" dirty="0" err="1" smtClean="0">
                <a:latin typeface="Book Antiqua" panose="02040602050305030304" pitchFamily="18" charset="0"/>
              </a:rPr>
              <a:t>Laporte</a:t>
            </a:r>
            <a:r>
              <a:rPr lang="en-US" sz="2400" dirty="0" smtClean="0">
                <a:latin typeface="Book Antiqua" panose="02040602050305030304" pitchFamily="18" charset="0"/>
              </a:rPr>
              <a:t> forbidden</a:t>
            </a:r>
          </a:p>
          <a:p>
            <a:pPr marL="457200" indent="-457200">
              <a:buAutoNum type="alphaUcPeriod"/>
            </a:pPr>
            <a:endParaRPr lang="en-US" sz="1200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Book Antiqua" panose="02040602050305030304" pitchFamily="18" charset="0"/>
              </a:rPr>
              <a:t>Extremely weak transitions; </a:t>
            </a:r>
            <a:r>
              <a:rPr lang="el-GR" sz="2400" dirty="0">
                <a:latin typeface="Book Antiqua" panose="02040602050305030304" pitchFamily="18" charset="0"/>
              </a:rPr>
              <a:t>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= 10 - 200 </a:t>
            </a:r>
            <a:r>
              <a:rPr lang="en-US" sz="2400" dirty="0">
                <a:latin typeface="Book Antiqua" panose="02040602050305030304" pitchFamily="18" charset="0"/>
              </a:rPr>
              <a:t>M</a:t>
            </a:r>
            <a:r>
              <a:rPr lang="en-US" sz="2400" baseline="30000" dirty="0">
                <a:latin typeface="Book Antiqua" panose="02040602050305030304" pitchFamily="18" charset="0"/>
              </a:rPr>
              <a:t>-1</a:t>
            </a:r>
            <a:r>
              <a:rPr lang="en-US" sz="2400" dirty="0">
                <a:latin typeface="Book Antiqua" panose="02040602050305030304" pitchFamily="18" charset="0"/>
              </a:rPr>
              <a:t>cm</a:t>
            </a:r>
            <a:r>
              <a:rPr lang="en-US" sz="2400" baseline="30000" dirty="0">
                <a:latin typeface="Book Antiqua" panose="02040602050305030304" pitchFamily="18" charset="0"/>
              </a:rPr>
              <a:t>-1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457200" indent="-457200">
              <a:buAutoNum type="alphaUcPeriod"/>
            </a:pPr>
            <a:endParaRPr lang="en-US" sz="1200" dirty="0" smtClean="0">
              <a:latin typeface="Book Antiqua" panose="02040602050305030304" pitchFamily="18" charset="0"/>
            </a:endParaRPr>
          </a:p>
          <a:p>
            <a:pPr marL="457200" indent="-457200">
              <a:buAutoNum type="alphaUcPeriod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     i.e. [Co(H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2</a:t>
            </a:r>
            <a:r>
              <a:rPr lang="en-US" sz="2400" dirty="0" smtClean="0">
                <a:latin typeface="Book Antiqua" panose="02040602050305030304" pitchFamily="18" charset="0"/>
              </a:rPr>
              <a:t>O)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6</a:t>
            </a:r>
            <a:r>
              <a:rPr lang="en-US" sz="2400" dirty="0" smtClean="0">
                <a:latin typeface="Book Antiqua" panose="02040602050305030304" pitchFamily="18" charset="0"/>
              </a:rPr>
              <a:t>]</a:t>
            </a:r>
            <a:r>
              <a:rPr lang="en-US" sz="2400" baseline="30000" dirty="0">
                <a:latin typeface="Book Antiqua" panose="02040602050305030304" pitchFamily="18" charset="0"/>
              </a:rPr>
              <a:t>3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+</a:t>
            </a:r>
            <a:r>
              <a:rPr lang="en-US" sz="2400" dirty="0" smtClean="0">
                <a:latin typeface="Book Antiqua" panose="02040602050305030304" pitchFamily="18" charset="0"/>
              </a:rPr>
              <a:t> is high-spin d</a:t>
            </a:r>
            <a:r>
              <a:rPr lang="en-US" sz="2400" baseline="30000" dirty="0">
                <a:latin typeface="Book Antiqua" panose="02040602050305030304" pitchFamily="18" charset="0"/>
              </a:rPr>
              <a:t>6</a:t>
            </a:r>
            <a:r>
              <a:rPr lang="en-US" sz="2400" dirty="0" smtClean="0">
                <a:latin typeface="Book Antiqua" panose="02040602050305030304" pitchFamily="18" charset="0"/>
              </a:rPr>
              <a:t> Co(III):</a:t>
            </a:r>
            <a:endParaRPr lang="en-US" sz="2400" dirty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743200" y="51082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5527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29000" y="5527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5527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95600" y="4765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0" y="4765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733800" y="51463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95800" y="51463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00400" y="43081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038600" y="43081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5687" y="5908357"/>
            <a:ext cx="5402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S = 2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9677400" y="51082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372600" y="5527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210800" y="5527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972800" y="5527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677400" y="4765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591800" y="4765357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515600" y="51463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0134600" y="43081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9829800" y="43081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0820400" y="43081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72400" y="5908357"/>
            <a:ext cx="5402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S = 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58690" y="5187314"/>
            <a:ext cx="5277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t</a:t>
            </a:r>
            <a:r>
              <a:rPr lang="en-US" baseline="-25000" dirty="0" smtClean="0">
                <a:latin typeface="Book Antiqua" panose="02040602050305030304" pitchFamily="18" charset="0"/>
              </a:rPr>
              <a:t>2g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78787" y="4425314"/>
            <a:ext cx="4683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Book Antiqua" panose="02040602050305030304" pitchFamily="18" charset="0"/>
              </a:rPr>
              <a:t>e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g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1277600" y="51463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048000" y="5146357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6324600" y="4838700"/>
            <a:ext cx="19812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1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16228</TotalTime>
  <Words>712</Words>
  <Application>Microsoft Office PowerPoint</Application>
  <PresentationFormat>Custom</PresentationFormat>
  <Paragraphs>206</Paragraphs>
  <Slides>16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Calibri</vt:lpstr>
      <vt:lpstr>Times New Roman</vt:lpstr>
      <vt:lpstr>Wingdings</vt:lpstr>
      <vt:lpstr>Office Theme</vt:lpstr>
      <vt:lpstr>CS ChemDraw Drawing</vt:lpstr>
      <vt:lpstr>PowerPoint Presentation</vt:lpstr>
      <vt:lpstr>PowerPoint Presentation</vt:lpstr>
      <vt:lpstr>A. The Spectrochemical Series</vt:lpstr>
      <vt:lpstr>Cobalt (III) Octahedral Complexes; d6</vt:lpstr>
      <vt:lpstr>d-d electronic transition and Δoct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d1 absorbance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atinoco9278</dc:creator>
  <cp:lastModifiedBy>Arthur Tinoco</cp:lastModifiedBy>
  <cp:revision>343</cp:revision>
  <dcterms:created xsi:type="dcterms:W3CDTF">2012-12-24T03:15:39Z</dcterms:created>
  <dcterms:modified xsi:type="dcterms:W3CDTF">2016-11-11T00:19:33Z</dcterms:modified>
</cp:coreProperties>
</file>