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handoutMasterIdLst>
    <p:handoutMasterId r:id="rId27"/>
  </p:handoutMasterIdLst>
  <p:sldIdLst>
    <p:sldId id="269" r:id="rId2"/>
    <p:sldId id="311" r:id="rId3"/>
    <p:sldId id="302" r:id="rId4"/>
    <p:sldId id="312" r:id="rId5"/>
    <p:sldId id="313" r:id="rId6"/>
    <p:sldId id="314" r:id="rId7"/>
    <p:sldId id="315" r:id="rId8"/>
    <p:sldId id="316" r:id="rId9"/>
    <p:sldId id="318" r:id="rId10"/>
    <p:sldId id="317" r:id="rId11"/>
    <p:sldId id="319" r:id="rId12"/>
    <p:sldId id="320" r:id="rId13"/>
    <p:sldId id="321" r:id="rId14"/>
    <p:sldId id="322" r:id="rId15"/>
    <p:sldId id="323" r:id="rId16"/>
    <p:sldId id="324" r:id="rId17"/>
    <p:sldId id="325" r:id="rId18"/>
    <p:sldId id="328" r:id="rId19"/>
    <p:sldId id="330" r:id="rId20"/>
    <p:sldId id="329" r:id="rId21"/>
    <p:sldId id="326" r:id="rId22"/>
    <p:sldId id="327" r:id="rId23"/>
    <p:sldId id="331" r:id="rId24"/>
    <p:sldId id="332" r:id="rId25"/>
  </p:sldIdLst>
  <p:sldSz cx="14630400" cy="8229600"/>
  <p:notesSz cx="6858000" cy="9144000"/>
  <p:defaultTextStyle>
    <a:defPPr>
      <a:defRPr lang="en-US"/>
    </a:defPPr>
    <a:lvl1pPr marL="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2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92">
          <p15:clr>
            <a:srgbClr val="A4A3A4"/>
          </p15:clr>
        </p15:guide>
        <p15:guide id="2" pos="460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26" autoAdjust="0"/>
    <p:restoredTop sz="86420" autoAdjust="0"/>
  </p:normalViewPr>
  <p:slideViewPr>
    <p:cSldViewPr>
      <p:cViewPr varScale="1">
        <p:scale>
          <a:sx n="57" d="100"/>
          <a:sy n="57" d="100"/>
        </p:scale>
        <p:origin x="54" y="327"/>
      </p:cViewPr>
      <p:guideLst>
        <p:guide orient="horz" pos="2592"/>
        <p:guide pos="4608"/>
      </p:guideLst>
    </p:cSldViewPr>
  </p:slideViewPr>
  <p:notesTextViewPr>
    <p:cViewPr>
      <p:scale>
        <a:sx n="185" d="100"/>
        <a:sy n="18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image" Target="../media/image1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461401-E481-4B7B-9763-1D60BD64457B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7DAF9-42E2-4FAE-A8D6-8F554D8B0B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0202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356F87-D8EB-4DD0-9DB7-48F06E9B8FEA}" type="datetimeFigureOut">
              <a:rPr lang="en-US" smtClean="0"/>
              <a:t>10/25/2016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25CC0D-0057-45AE-A8B4-560B5657F8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8199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65311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1306220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95933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261244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326555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391866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4571771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5224882" algn="l" defTabSz="1306220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38B2A094-85B9-44D4-81AA-E9CB2A0F76AF}" type="slidenum">
              <a:rPr lang="en-US" sz="1200" smtClean="0"/>
              <a:pPr/>
              <a:t>1</a:t>
            </a:fld>
            <a:endParaRPr lang="en-US" sz="1200" smtClean="0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85800"/>
            <a:ext cx="6096000" cy="3429000"/>
          </a:xfrm>
          <a:solidFill>
            <a:srgbClr val="FFFFFF"/>
          </a:solidFill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4527602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25CC0D-0057-45AE-A8B4-560B5657F8C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4418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2556511"/>
            <a:ext cx="12435840" cy="176403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94560" y="4663440"/>
            <a:ext cx="10241280" cy="21031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53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3062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593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6124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655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9186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57177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2248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F4235-7BC6-4C7B-82F2-D1EE6A928500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750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2BE28-E52B-4931-BD96-1FC174FB752C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023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07040" y="329566"/>
            <a:ext cx="3291840" cy="702183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1520" y="329566"/>
            <a:ext cx="9631680" cy="702183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D441D-4205-4A66-A79E-BFBD9BC8E88B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3545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9B81A1-5021-42B7-BCCB-5BB1D9EB2441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37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5701" y="5288281"/>
            <a:ext cx="12435840" cy="1634490"/>
          </a:xfrm>
        </p:spPr>
        <p:txBody>
          <a:bodyPr anchor="t"/>
          <a:lstStyle>
            <a:lvl1pPr algn="l">
              <a:defRPr sz="5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5701" y="3488056"/>
            <a:ext cx="12435840" cy="1800224"/>
          </a:xfrm>
        </p:spPr>
        <p:txBody>
          <a:bodyPr anchor="b"/>
          <a:lstStyle>
            <a:lvl1pPr marL="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1pPr>
            <a:lvl2pPr marL="65311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2pPr>
            <a:lvl3pPr marL="130622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3pPr>
            <a:lvl4pPr marL="195933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61244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6555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91866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571771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22488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7AF1E-6275-4BFA-810B-24052C90894A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654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37120" y="1920240"/>
            <a:ext cx="6461760" cy="5431156"/>
          </a:xfrm>
        </p:spPr>
        <p:txBody>
          <a:bodyPr/>
          <a:lstStyle>
            <a:lvl1pPr>
              <a:defRPr sz="4000"/>
            </a:lvl1pPr>
            <a:lvl2pPr>
              <a:defRPr sz="3400"/>
            </a:lvl2pPr>
            <a:lvl3pPr>
              <a:defRPr sz="29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53BF1-9655-43EF-94EF-C4C623D429C4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481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842136"/>
            <a:ext cx="6464301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609850"/>
            <a:ext cx="6464301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432041" y="1842136"/>
            <a:ext cx="6466840" cy="767714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53110" indent="0">
              <a:buNone/>
              <a:defRPr sz="2900" b="1"/>
            </a:lvl2pPr>
            <a:lvl3pPr marL="1306220" indent="0">
              <a:buNone/>
              <a:defRPr sz="2600" b="1"/>
            </a:lvl3pPr>
            <a:lvl4pPr marL="1959331" indent="0">
              <a:buNone/>
              <a:defRPr sz="2300" b="1"/>
            </a:lvl4pPr>
            <a:lvl5pPr marL="2612441" indent="0">
              <a:buNone/>
              <a:defRPr sz="2300" b="1"/>
            </a:lvl5pPr>
            <a:lvl6pPr marL="3265551" indent="0">
              <a:buNone/>
              <a:defRPr sz="2300" b="1"/>
            </a:lvl6pPr>
            <a:lvl7pPr marL="3918661" indent="0">
              <a:buNone/>
              <a:defRPr sz="2300" b="1"/>
            </a:lvl7pPr>
            <a:lvl8pPr marL="4571771" indent="0">
              <a:buNone/>
              <a:defRPr sz="2300" b="1"/>
            </a:lvl8pPr>
            <a:lvl9pPr marL="5224882" indent="0">
              <a:buNone/>
              <a:defRPr sz="23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432041" y="2609850"/>
            <a:ext cx="6466840" cy="4741546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38EF9-F750-4113-9359-05CE6B2B52EA}" type="datetime1">
              <a:rPr lang="en-US" smtClean="0"/>
              <a:t>10/25/2016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8036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DCD8E9-AEA6-412A-8236-F33C81727B5E}" type="datetime1">
              <a:rPr lang="en-US" smtClean="0"/>
              <a:t>10/25/2016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04143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C9A41-CD41-4C65-97CC-6AC123F0E62C}" type="datetime1">
              <a:rPr lang="en-US" smtClean="0"/>
              <a:t>10/25/2016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4058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1521" y="327660"/>
            <a:ext cx="4813301" cy="1394460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20080" y="327660"/>
            <a:ext cx="8178800" cy="7023736"/>
          </a:xfrm>
        </p:spPr>
        <p:txBody>
          <a:bodyPr/>
          <a:lstStyle>
            <a:lvl1pPr>
              <a:defRPr sz="4600"/>
            </a:lvl1pPr>
            <a:lvl2pPr>
              <a:defRPr sz="4000"/>
            </a:lvl2pPr>
            <a:lvl3pPr>
              <a:defRPr sz="34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1521" y="1722120"/>
            <a:ext cx="4813301" cy="5629276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93D096-B86B-4E87-8420-A2A0CC7E2B3D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0331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67661" y="5760720"/>
            <a:ext cx="8778240" cy="680086"/>
          </a:xfrm>
        </p:spPr>
        <p:txBody>
          <a:bodyPr anchor="b"/>
          <a:lstStyle>
            <a:lvl1pPr algn="l">
              <a:defRPr sz="29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67661" y="735330"/>
            <a:ext cx="8778240" cy="4937760"/>
          </a:xfrm>
        </p:spPr>
        <p:txBody>
          <a:bodyPr/>
          <a:lstStyle>
            <a:lvl1pPr marL="0" indent="0">
              <a:buNone/>
              <a:defRPr sz="4600"/>
            </a:lvl1pPr>
            <a:lvl2pPr marL="653110" indent="0">
              <a:buNone/>
              <a:defRPr sz="4000"/>
            </a:lvl2pPr>
            <a:lvl3pPr marL="1306220" indent="0">
              <a:buNone/>
              <a:defRPr sz="3400"/>
            </a:lvl3pPr>
            <a:lvl4pPr marL="1959331" indent="0">
              <a:buNone/>
              <a:defRPr sz="2900"/>
            </a:lvl4pPr>
            <a:lvl5pPr marL="2612441" indent="0">
              <a:buNone/>
              <a:defRPr sz="2900"/>
            </a:lvl5pPr>
            <a:lvl6pPr marL="3265551" indent="0">
              <a:buNone/>
              <a:defRPr sz="2900"/>
            </a:lvl6pPr>
            <a:lvl7pPr marL="3918661" indent="0">
              <a:buNone/>
              <a:defRPr sz="2900"/>
            </a:lvl7pPr>
            <a:lvl8pPr marL="4571771" indent="0">
              <a:buNone/>
              <a:defRPr sz="2900"/>
            </a:lvl8pPr>
            <a:lvl9pPr marL="5224882" indent="0">
              <a:buNone/>
              <a:defRPr sz="29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867661" y="6440806"/>
            <a:ext cx="8778240" cy="965834"/>
          </a:xfrm>
        </p:spPr>
        <p:txBody>
          <a:bodyPr/>
          <a:lstStyle>
            <a:lvl1pPr marL="0" indent="0">
              <a:buNone/>
              <a:defRPr sz="2000"/>
            </a:lvl1pPr>
            <a:lvl2pPr marL="653110" indent="0">
              <a:buNone/>
              <a:defRPr sz="1700"/>
            </a:lvl2pPr>
            <a:lvl3pPr marL="1306220" indent="0">
              <a:buNone/>
              <a:defRPr sz="1400"/>
            </a:lvl3pPr>
            <a:lvl4pPr marL="1959331" indent="0">
              <a:buNone/>
              <a:defRPr sz="1300"/>
            </a:lvl4pPr>
            <a:lvl5pPr marL="2612441" indent="0">
              <a:buNone/>
              <a:defRPr sz="1300"/>
            </a:lvl5pPr>
            <a:lvl6pPr marL="3265551" indent="0">
              <a:buNone/>
              <a:defRPr sz="1300"/>
            </a:lvl6pPr>
            <a:lvl7pPr marL="3918661" indent="0">
              <a:buNone/>
              <a:defRPr sz="1300"/>
            </a:lvl7pPr>
            <a:lvl8pPr marL="4571771" indent="0">
              <a:buNone/>
              <a:defRPr sz="1300"/>
            </a:lvl8pPr>
            <a:lvl9pPr marL="5224882" indent="0">
              <a:buNone/>
              <a:defRPr sz="13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61F443-D062-4106-B790-29CFB387FE1B}" type="datetime1">
              <a:rPr lang="en-US" smtClean="0"/>
              <a:t>10/25/2016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0290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329566"/>
            <a:ext cx="13167360" cy="1371600"/>
          </a:xfrm>
          <a:prstGeom prst="rect">
            <a:avLst/>
          </a:prstGeom>
        </p:spPr>
        <p:txBody>
          <a:bodyPr vert="horz" lIns="130622" tIns="65311" rIns="130622" bIns="6531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1920240"/>
            <a:ext cx="13167360" cy="5431156"/>
          </a:xfrm>
          <a:prstGeom prst="rect">
            <a:avLst/>
          </a:prstGeom>
        </p:spPr>
        <p:txBody>
          <a:bodyPr vert="horz" lIns="130622" tIns="65311" rIns="130622" bIns="6531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15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923EA1-70FE-4FFC-A625-40DC06360AD5}" type="datetime1">
              <a:rPr lang="en-US" smtClean="0"/>
              <a:t>10/25/2016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998720" y="7627621"/>
            <a:ext cx="46329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85120" y="7627621"/>
            <a:ext cx="3413760" cy="438150"/>
          </a:xfrm>
          <a:prstGeom prst="rect">
            <a:avLst/>
          </a:prstGeom>
        </p:spPr>
        <p:txBody>
          <a:bodyPr vert="horz" lIns="130622" tIns="65311" rIns="130622" bIns="65311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948D0-8D64-4A9A-84D6-207D314734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777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1306220" rtl="0" eaLnBrk="1" latinLnBrk="0" hangingPunct="1">
        <a:spcBef>
          <a:spcPct val="0"/>
        </a:spcBef>
        <a:buNone/>
        <a:defRPr sz="6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9833" indent="-489833" algn="l" defTabSz="1306220" rtl="0" eaLnBrk="1" latinLnBrk="0" hangingPunct="1">
        <a:spcBef>
          <a:spcPct val="20000"/>
        </a:spcBef>
        <a:buFont typeface="Arial" pitchFamily="34" charset="0"/>
        <a:buChar char="•"/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061304" indent="-408194" algn="l" defTabSz="1306220" rtl="0" eaLnBrk="1" latinLnBrk="0" hangingPunct="1">
        <a:spcBef>
          <a:spcPct val="20000"/>
        </a:spcBef>
        <a:buFont typeface="Arial" pitchFamily="34" charset="0"/>
        <a:buChar char="–"/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163277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85886" indent="-326555" algn="l" defTabSz="1306220" rtl="0" eaLnBrk="1" latinLnBrk="0" hangingPunct="1">
        <a:spcBef>
          <a:spcPct val="20000"/>
        </a:spcBef>
        <a:buFont typeface="Arial" pitchFamily="34" charset="0"/>
        <a:buChar char="–"/>
        <a:defRPr sz="2900" kern="1200">
          <a:solidFill>
            <a:schemeClr val="tx1"/>
          </a:solidFill>
          <a:latin typeface="+mn-lt"/>
          <a:ea typeface="+mn-ea"/>
          <a:cs typeface="+mn-cs"/>
        </a:defRPr>
      </a:lvl4pPr>
      <a:lvl5pPr marL="2938996" indent="-326555" algn="l" defTabSz="1306220" rtl="0" eaLnBrk="1" latinLnBrk="0" hangingPunct="1">
        <a:spcBef>
          <a:spcPct val="20000"/>
        </a:spcBef>
        <a:buFont typeface="Arial" pitchFamily="34" charset="0"/>
        <a:buChar char="»"/>
        <a:defRPr sz="29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10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6pPr>
      <a:lvl7pPr marL="4245216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7pPr>
      <a:lvl8pPr marL="489832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8pPr>
      <a:lvl9pPr marL="5551437" indent="-326555" algn="l" defTabSz="1306220" rtl="0" eaLnBrk="1" latinLnBrk="0" hangingPunct="1">
        <a:spcBef>
          <a:spcPct val="20000"/>
        </a:spcBef>
        <a:buFont typeface="Arial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5311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06220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5933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1244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555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1866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771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24882" algn="l" defTabSz="1306220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notesSlide" Target="../notesSlides/notesSlide17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4.e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3" Type="http://schemas.openxmlformats.org/officeDocument/2006/relationships/notesSlide" Target="../notesSlides/notesSlide19.xml"/><Relationship Id="rId7" Type="http://schemas.openxmlformats.org/officeDocument/2006/relationships/image" Target="../media/image13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14.bin"/><Relationship Id="rId5" Type="http://schemas.openxmlformats.org/officeDocument/2006/relationships/image" Target="../media/image12.emf"/><Relationship Id="rId4" Type="http://schemas.openxmlformats.org/officeDocument/2006/relationships/oleObject" Target="../embeddings/oleObject13.bin"/><Relationship Id="rId9" Type="http://schemas.openxmlformats.org/officeDocument/2006/relationships/image" Target="../media/image14.e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e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7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6.e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8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7.bin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5.e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/>
        </p:nvSpPr>
        <p:spPr bwMode="auto">
          <a:xfrm>
            <a:off x="731520" y="2011680"/>
            <a:ext cx="13045440" cy="225552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5000" b="1" dirty="0" smtClean="0">
                <a:latin typeface="Book Antiqua" pitchFamily="18" charset="0"/>
              </a:rPr>
              <a:t>Coordination Chemistry:</a:t>
            </a:r>
          </a:p>
          <a:p>
            <a:pPr algn="ctr">
              <a:tabLst>
                <a:tab pos="2943531" algn="l"/>
              </a:tabLst>
            </a:pPr>
            <a:r>
              <a:rPr lang="en-US" sz="5000" b="1" dirty="0" smtClean="0">
                <a:latin typeface="Book Antiqua" pitchFamily="18" charset="0"/>
              </a:rPr>
              <a:t>Bonding Theories</a:t>
            </a:r>
            <a:endParaRPr lang="en-US" sz="5000" dirty="0">
              <a:latin typeface="Book Antiqua" pitchFamily="18" charset="0"/>
            </a:endParaRPr>
          </a:p>
          <a:p>
            <a:pPr algn="ctr">
              <a:tabLst>
                <a:tab pos="2943531" algn="l"/>
              </a:tabLst>
            </a:pPr>
            <a:r>
              <a:rPr lang="en-US" sz="4000" dirty="0">
                <a:latin typeface="Book Antiqua" pitchFamily="18" charset="0"/>
              </a:rPr>
              <a:t> </a:t>
            </a:r>
          </a:p>
        </p:txBody>
      </p:sp>
      <p:sp>
        <p:nvSpPr>
          <p:cNvPr id="2053" name="Line 6"/>
          <p:cNvSpPr>
            <a:spLocks noChangeShapeType="1"/>
          </p:cNvSpPr>
          <p:nvPr/>
        </p:nvSpPr>
        <p:spPr bwMode="auto">
          <a:xfrm>
            <a:off x="975360" y="64008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2054" name="Line 7"/>
          <p:cNvSpPr>
            <a:spLocks noChangeShapeType="1"/>
          </p:cNvSpPr>
          <p:nvPr/>
        </p:nvSpPr>
        <p:spPr bwMode="auto">
          <a:xfrm>
            <a:off x="975360" y="4415790"/>
            <a:ext cx="1260856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lIns="130622" tIns="65311" rIns="130622" bIns="65311" anchor="ctr"/>
          <a:lstStyle/>
          <a:p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/>
        </p:nvSpPr>
        <p:spPr bwMode="auto">
          <a:xfrm>
            <a:off x="731520" y="5394960"/>
            <a:ext cx="13045440" cy="914400"/>
          </a:xfrm>
          <a:prstGeom prst="rect">
            <a:avLst/>
          </a:prstGeom>
          <a:noFill/>
          <a:ln>
            <a:noFill/>
          </a:ln>
          <a:effectLst>
            <a:outerShdw dist="12700" dir="2700000" algn="ctr" rotWithShape="0">
              <a:schemeClr val="tx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30622" tIns="65311" rIns="130622" bIns="65311"/>
          <a:lstStyle/>
          <a:p>
            <a:pPr algn="ctr">
              <a:tabLst>
                <a:tab pos="2943531" algn="l"/>
              </a:tabLst>
            </a:pPr>
            <a:r>
              <a:rPr lang="en-US" sz="2900" dirty="0" smtClean="0">
                <a:latin typeface="Book Antiqua" pitchFamily="18" charset="0"/>
              </a:rPr>
              <a:t>Crystal Field Theory</a:t>
            </a:r>
            <a:endParaRPr lang="en-US" sz="2900" dirty="0">
              <a:latin typeface="Book Antiqua" pitchFamily="18" charset="0"/>
            </a:endParaRPr>
          </a:p>
          <a:p>
            <a:pPr algn="ctr">
              <a:tabLst>
                <a:tab pos="2943531" algn="l"/>
              </a:tabLst>
            </a:pPr>
            <a:r>
              <a:rPr lang="en-US" sz="2900" dirty="0">
                <a:latin typeface="Book Antiqua" pitchFamily="18" charset="0"/>
              </a:rPr>
              <a:t>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2343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M20NF00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" t="5530" r="2273" b="6748"/>
          <a:stretch/>
        </p:blipFill>
        <p:spPr bwMode="auto">
          <a:xfrm>
            <a:off x="4559300" y="3276600"/>
            <a:ext cx="90932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4</a:t>
            </a:r>
            <a:r>
              <a:rPr lang="en-US" sz="5300" dirty="0" smtClean="0">
                <a:latin typeface="Book Antiqua" pitchFamily="18" charset="0"/>
              </a:rPr>
              <a:t>. The Octahedral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10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O</a:t>
            </a:r>
            <a:r>
              <a:rPr lang="en-US" dirty="0" smtClean="0">
                <a:latin typeface="Book Antiqua" panose="02040602050305030304" pitchFamily="18" charset="0"/>
              </a:rPr>
              <a:t>ctahedral coordination environment: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Point Group: O</a:t>
            </a:r>
            <a:r>
              <a:rPr lang="en-US" baseline="-25000" dirty="0" smtClean="0">
                <a:latin typeface="Book Antiqua" panose="02040602050305030304" pitchFamily="18" charset="0"/>
              </a:rPr>
              <a:t>h</a:t>
            </a:r>
            <a:endParaRPr lang="en-US" baseline="-10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en-US" baseline="-25000" dirty="0">
                <a:latin typeface="Book Antiqua" panose="02040602050305030304" pitchFamily="18" charset="0"/>
              </a:rPr>
              <a:t>x</a:t>
            </a:r>
            <a:r>
              <a:rPr lang="en-US" baseline="-10000" dirty="0">
                <a:latin typeface="Book Antiqua" panose="02040602050305030304" pitchFamily="18" charset="0"/>
              </a:rPr>
              <a:t>2 </a:t>
            </a:r>
            <a:r>
              <a:rPr lang="en-US" baseline="-25000" dirty="0">
                <a:latin typeface="Book Antiqua" panose="02040602050305030304" pitchFamily="18" charset="0"/>
              </a:rPr>
              <a:t>– y</a:t>
            </a:r>
            <a:r>
              <a:rPr lang="en-US" baseline="-10000" dirty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orbitals: </a:t>
            </a:r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r>
              <a:rPr lang="en-US" dirty="0" smtClean="0">
                <a:latin typeface="Book Antiqua" panose="02040602050305030304" pitchFamily="18" charset="0"/>
              </a:rPr>
              <a:t> symmetry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r>
              <a:rPr lang="en-US" dirty="0" smtClean="0"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r>
              <a:rPr lang="en-US" dirty="0" smtClean="0">
                <a:latin typeface="Book Antiqua" panose="02040602050305030304" pitchFamily="18" charset="0"/>
              </a:rPr>
              <a:t>, and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yz</a:t>
            </a:r>
            <a:r>
              <a:rPr lang="en-US" dirty="0" smtClean="0">
                <a:latin typeface="Book Antiqua" panose="02040602050305030304" pitchFamily="18" charset="0"/>
              </a:rPr>
              <a:t> : 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r>
              <a:rPr lang="en-US" dirty="0" smtClean="0">
                <a:latin typeface="Book Antiqua" panose="02040602050305030304" pitchFamily="18" charset="0"/>
              </a:rPr>
              <a:t> symmetry 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9126260"/>
              </p:ext>
            </p:extLst>
          </p:nvPr>
        </p:nvGraphicFramePr>
        <p:xfrm>
          <a:off x="1066800" y="4035425"/>
          <a:ext cx="2971800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3" name="CS ChemDraw Drawing" r:id="rId5" imgW="1629226" imgH="1589544" progId="ChemDraw.Document.6.0">
                  <p:embed/>
                </p:oleObj>
              </mc:Choice>
              <mc:Fallback>
                <p:oleObj name="CS ChemDraw Drawing" r:id="rId5" imgW="1629226" imgH="158954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5425"/>
                        <a:ext cx="2971800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9906000" y="5298757"/>
            <a:ext cx="22860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err="1" smtClean="0"/>
              <a:t>Bary</a:t>
            </a:r>
            <a:r>
              <a:rPr lang="en-US" b="1" dirty="0" smtClean="0"/>
              <a:t> Center</a:t>
            </a:r>
            <a:endParaRPr lang="en-US" b="1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1734800" y="6934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030200" y="6934200"/>
            <a:ext cx="0" cy="2286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750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A. The Magnitude of </a:t>
            </a:r>
            <a:r>
              <a:rPr lang="el-GR" sz="5300" dirty="0" smtClean="0">
                <a:latin typeface="Book Antiqua" pitchFamily="18" charset="0"/>
              </a:rPr>
              <a:t>Δ</a:t>
            </a:r>
            <a:r>
              <a:rPr lang="en-US" sz="5300" baseline="-25000" dirty="0" err="1" smtClean="0">
                <a:latin typeface="Book Antiqua" pitchFamily="18" charset="0"/>
              </a:rPr>
              <a:t>oct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11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Determined by the strength of the crystal field: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Weak field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Strong field</a:t>
            </a:r>
          </a:p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oct</a:t>
            </a:r>
            <a:r>
              <a:rPr lang="en-US" baseline="-25000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(weak field) &lt; </a:t>
            </a:r>
            <a:r>
              <a:rPr lang="en-US" dirty="0" err="1">
                <a:latin typeface="Book Antiqua" panose="02040602050305030304" pitchFamily="18" charset="0"/>
              </a:rPr>
              <a:t>Δ</a:t>
            </a:r>
            <a:r>
              <a:rPr lang="en-US" baseline="-25000" dirty="0" err="1">
                <a:latin typeface="Book Antiqua" panose="02040602050305030304" pitchFamily="18" charset="0"/>
              </a:rPr>
              <a:t>oct</a:t>
            </a:r>
            <a:r>
              <a:rPr lang="en-US" baseline="-25000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(strong </a:t>
            </a:r>
            <a:r>
              <a:rPr lang="en-US" dirty="0">
                <a:latin typeface="Book Antiqua" panose="02040602050305030304" pitchFamily="18" charset="0"/>
              </a:rPr>
              <a:t>field) </a:t>
            </a:r>
          </a:p>
        </p:txBody>
      </p:sp>
      <p:pic>
        <p:nvPicPr>
          <p:cNvPr id="10" name="Picture 3" descr="M20NF00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4611" r="10487" b="37934"/>
          <a:stretch/>
        </p:blipFill>
        <p:spPr bwMode="auto">
          <a:xfrm>
            <a:off x="1079500" y="3200400"/>
            <a:ext cx="11823700" cy="328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3" descr="M20NF006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0" t="71383" r="10487" b="4215"/>
          <a:stretch/>
        </p:blipFill>
        <p:spPr bwMode="auto">
          <a:xfrm>
            <a:off x="1206500" y="6565900"/>
            <a:ext cx="11823700" cy="139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1828800" y="3124200"/>
            <a:ext cx="390363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30000" dirty="0" smtClean="0">
                <a:latin typeface="Book Antiqua" panose="02040602050305030304" pitchFamily="18" charset="0"/>
              </a:rPr>
              <a:t>5</a:t>
            </a:r>
            <a:r>
              <a:rPr lang="en-US" dirty="0" smtClean="0">
                <a:latin typeface="Book Antiqua" panose="02040602050305030304" pitchFamily="18" charset="0"/>
              </a:rPr>
              <a:t> electron configuration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705470" y="3692843"/>
            <a:ext cx="385681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Book Antiqua" panose="02040602050305030304" pitchFamily="18" charset="0"/>
              </a:rPr>
              <a:t>e</a:t>
            </a:r>
            <a:r>
              <a:rPr lang="en-US" sz="2000" b="1" baseline="30000" dirty="0" smtClean="0">
                <a:latin typeface="Book Antiqua" panose="02040602050305030304" pitchFamily="18" charset="0"/>
              </a:rPr>
              <a:t>-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smtClean="0">
                <a:latin typeface="Book Antiqua" panose="02040602050305030304" pitchFamily="18" charset="0"/>
              </a:rPr>
              <a:t>prefer to go </a:t>
            </a:r>
            <a:r>
              <a:rPr lang="en-US" sz="2000" b="1" dirty="0" smtClean="0">
                <a:latin typeface="Book Antiqua" panose="02040602050305030304" pitchFamily="18" charset="0"/>
              </a:rPr>
              <a:t>into </a:t>
            </a:r>
            <a:r>
              <a:rPr lang="en-US" sz="2000" b="1" dirty="0" smtClean="0">
                <a:latin typeface="Book Antiqua" panose="02040602050305030304" pitchFamily="18" charset="0"/>
              </a:rPr>
              <a:t>higher energy orbitals than pair</a:t>
            </a:r>
            <a:endParaRPr lang="en-US" sz="2000" b="1" dirty="0">
              <a:latin typeface="Book Antiqua" panose="020406020503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0485119" y="4145349"/>
            <a:ext cx="385681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000" b="1" dirty="0" smtClean="0">
                <a:latin typeface="Book Antiqua" panose="02040602050305030304" pitchFamily="18" charset="0"/>
              </a:rPr>
              <a:t>e</a:t>
            </a:r>
            <a:r>
              <a:rPr lang="en-US" sz="2000" b="1" baseline="30000" dirty="0" smtClean="0">
                <a:latin typeface="Book Antiqua" panose="02040602050305030304" pitchFamily="18" charset="0"/>
              </a:rPr>
              <a:t>-</a:t>
            </a:r>
            <a:r>
              <a:rPr lang="en-US" sz="2000" b="1" dirty="0">
                <a:latin typeface="Book Antiqua" panose="02040602050305030304" pitchFamily="18" charset="0"/>
              </a:rPr>
              <a:t> </a:t>
            </a:r>
            <a:r>
              <a:rPr lang="en-US" sz="2000" b="1" dirty="0" smtClean="0">
                <a:latin typeface="Book Antiqua" panose="02040602050305030304" pitchFamily="18" charset="0"/>
              </a:rPr>
              <a:t>prefer to </a:t>
            </a:r>
            <a:r>
              <a:rPr lang="en-US" sz="2000" b="1" dirty="0" smtClean="0">
                <a:latin typeface="Book Antiqua" panose="02040602050305030304" pitchFamily="18" charset="0"/>
              </a:rPr>
              <a:t>pair first</a:t>
            </a:r>
            <a:endParaRPr lang="en-US" sz="2000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510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B</a:t>
            </a:r>
            <a:r>
              <a:rPr lang="en-US" sz="5300" dirty="0" smtClean="0">
                <a:latin typeface="Book Antiqua" pitchFamily="18" charset="0"/>
              </a:rPr>
              <a:t>. Crystal Field </a:t>
            </a:r>
            <a:r>
              <a:rPr lang="en-US" sz="5300" dirty="0">
                <a:latin typeface="Book Antiqua" pitchFamily="18" charset="0"/>
              </a:rPr>
              <a:t>Stabilization Energy (CFSE)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12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Consider a d</a:t>
            </a:r>
            <a:r>
              <a:rPr lang="en-US" baseline="30000" dirty="0" smtClean="0">
                <a:latin typeface="Book Antiqua" panose="02040602050305030304" pitchFamily="18" charset="0"/>
              </a:rPr>
              <a:t>1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electron </a:t>
            </a:r>
            <a:r>
              <a:rPr lang="en-US" dirty="0" smtClean="0">
                <a:latin typeface="Book Antiqua" panose="02040602050305030304" pitchFamily="18" charset="0"/>
              </a:rPr>
              <a:t>configuration:</a:t>
            </a:r>
          </a:p>
          <a:p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i.e. [</a:t>
            </a:r>
            <a:r>
              <a:rPr lang="en-US" dirty="0" err="1" smtClean="0">
                <a:latin typeface="Book Antiqua" panose="02040602050305030304" pitchFamily="18" charset="0"/>
              </a:rPr>
              <a:t>Ti</a:t>
            </a:r>
            <a:r>
              <a:rPr lang="en-US" dirty="0" smtClean="0">
                <a:latin typeface="Book Antiqua" panose="02040602050305030304" pitchFamily="18" charset="0"/>
              </a:rPr>
              <a:t>(H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O)</a:t>
            </a:r>
            <a:r>
              <a:rPr lang="en-US" baseline="-25000" dirty="0" smtClean="0">
                <a:latin typeface="Book Antiqua" panose="02040602050305030304" pitchFamily="18" charset="0"/>
              </a:rPr>
              <a:t>6</a:t>
            </a:r>
            <a:r>
              <a:rPr lang="en-US" dirty="0" smtClean="0">
                <a:latin typeface="Book Antiqua" panose="02040602050305030304" pitchFamily="18" charset="0"/>
              </a:rPr>
              <a:t>]</a:t>
            </a:r>
            <a:r>
              <a:rPr lang="en-US" baseline="30000" dirty="0" smtClean="0">
                <a:latin typeface="Book Antiqua" panose="02040602050305030304" pitchFamily="18" charset="0"/>
              </a:rPr>
              <a:t>3+</a:t>
            </a: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                 Ti</a:t>
            </a:r>
            <a:r>
              <a:rPr lang="en-US" baseline="30000" dirty="0" smtClean="0">
                <a:latin typeface="Book Antiqua" panose="02040602050305030304" pitchFamily="18" charset="0"/>
              </a:rPr>
              <a:t>3+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" name="Right Arrow 2"/>
          <p:cNvSpPr/>
          <p:nvPr/>
        </p:nvSpPr>
        <p:spPr>
          <a:xfrm>
            <a:off x="3048000" y="2438400"/>
            <a:ext cx="1066800" cy="2286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4" descr="M20NF00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438400"/>
            <a:ext cx="6011862" cy="4916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>
            <a:off x="36757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0577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96777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672370" y="4724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586770" y="4724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672370" y="5105400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ight Brace 18"/>
          <p:cNvSpPr/>
          <p:nvPr/>
        </p:nvSpPr>
        <p:spPr>
          <a:xfrm>
            <a:off x="2958370" y="4724400"/>
            <a:ext cx="228600" cy="762000"/>
          </a:xfrm>
          <a:prstGeom prst="rightBrac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3263170" y="4859178"/>
            <a:ext cx="6992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Book Antiqua" panose="02040602050305030304" pitchFamily="18" charset="0"/>
              </a:rPr>
              <a:t>Δ</a:t>
            </a:r>
            <a:r>
              <a:rPr lang="en-US" baseline="-25000" dirty="0" err="1">
                <a:latin typeface="Book Antiqua" panose="02040602050305030304" pitchFamily="18" charset="0"/>
              </a:rPr>
              <a:t>oct</a:t>
            </a:r>
            <a:endParaRPr lang="en-US" dirty="0"/>
          </a:p>
        </p:txBody>
      </p:sp>
      <p:cxnSp>
        <p:nvCxnSpPr>
          <p:cNvPr id="22" name="Straight Arrow Connector 21"/>
          <p:cNvCxnSpPr/>
          <p:nvPr/>
        </p:nvCxnSpPr>
        <p:spPr>
          <a:xfrm>
            <a:off x="10972800" y="3505200"/>
            <a:ext cx="0" cy="2971800"/>
          </a:xfrm>
          <a:prstGeom prst="straightConnector1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10702131" y="6862444"/>
            <a:ext cx="69923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err="1">
                <a:latin typeface="Book Antiqua" panose="02040602050305030304" pitchFamily="18" charset="0"/>
              </a:rPr>
              <a:t>Δ</a:t>
            </a:r>
            <a:r>
              <a:rPr lang="en-US" baseline="-25000" dirty="0" err="1">
                <a:latin typeface="Book Antiqua" panose="02040602050305030304" pitchFamily="18" charset="0"/>
              </a:rPr>
              <a:t>oct</a:t>
            </a:r>
            <a:endParaRPr lang="en-US" dirty="0"/>
          </a:p>
        </p:txBody>
      </p:sp>
      <p:cxnSp>
        <p:nvCxnSpPr>
          <p:cNvPr id="24" name="Straight Connector 23"/>
          <p:cNvCxnSpPr/>
          <p:nvPr/>
        </p:nvCxnSpPr>
        <p:spPr>
          <a:xfrm>
            <a:off x="4876800" y="5562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5715000" y="5562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477000" y="5562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51816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6096000" y="4800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5486400" y="4287043"/>
            <a:ext cx="0" cy="6096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4938026" y="3258978"/>
            <a:ext cx="1843774" cy="89255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Electronic</a:t>
            </a:r>
          </a:p>
          <a:p>
            <a:r>
              <a:rPr lang="en-US" dirty="0" smtClean="0">
                <a:latin typeface="Book Antiqua" panose="02040602050305030304" pitchFamily="18" charset="0"/>
              </a:rPr>
              <a:t>absorbance</a:t>
            </a:r>
            <a:endParaRPr lang="en-US" dirty="0"/>
          </a:p>
        </p:txBody>
      </p:sp>
      <p:sp>
        <p:nvSpPr>
          <p:cNvPr id="35" name="TextBox 34"/>
          <p:cNvSpPr txBox="1"/>
          <p:nvPr/>
        </p:nvSpPr>
        <p:spPr>
          <a:xfrm>
            <a:off x="381000" y="6019800"/>
            <a:ext cx="54027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The single electron will be in less energetic ground state.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533400" y="3546157"/>
            <a:ext cx="215475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Ground State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>
          <a:xfrm rot="16200000">
            <a:off x="3659677" y="5067300"/>
            <a:ext cx="1066800" cy="228600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782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33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B</a:t>
            </a:r>
            <a:r>
              <a:rPr lang="en-US" sz="5300" dirty="0" smtClean="0">
                <a:latin typeface="Book Antiqua" pitchFamily="18" charset="0"/>
              </a:rPr>
              <a:t>. Crystal Field Stabilization Energy (CFSE)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13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Calculate the magnitude by which the single electron is stabilized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47" name="Picture 4" descr="M20NF003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" t="5530" r="30081" b="6748"/>
          <a:stretch/>
        </p:blipFill>
        <p:spPr bwMode="auto">
          <a:xfrm>
            <a:off x="457200" y="1981200"/>
            <a:ext cx="64516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48" name="Straight Arrow Connector 47"/>
          <p:cNvCxnSpPr/>
          <p:nvPr/>
        </p:nvCxnSpPr>
        <p:spPr>
          <a:xfrm flipV="1">
            <a:off x="4343400" y="50673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Right Brace 48"/>
          <p:cNvSpPr/>
          <p:nvPr/>
        </p:nvSpPr>
        <p:spPr>
          <a:xfrm>
            <a:off x="7010400" y="2590800"/>
            <a:ext cx="838200" cy="17526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ight Brace 49"/>
          <p:cNvSpPr/>
          <p:nvPr/>
        </p:nvSpPr>
        <p:spPr>
          <a:xfrm>
            <a:off x="7010400" y="4572000"/>
            <a:ext cx="838200" cy="1143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8077200" y="3220878"/>
            <a:ext cx="13179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+</a:t>
            </a:r>
            <a:r>
              <a:rPr lang="en-US" dirty="0" smtClean="0">
                <a:latin typeface="Book Antiqua" panose="02040602050305030304" pitchFamily="18" charset="0"/>
              </a:rPr>
              <a:t>0.6Δ</a:t>
            </a:r>
            <a:r>
              <a:rPr lang="en-US" baseline="-25000" dirty="0" smtClean="0">
                <a:latin typeface="Book Antiqua" panose="02040602050305030304" pitchFamily="18" charset="0"/>
              </a:rPr>
              <a:t>oct</a:t>
            </a:r>
            <a:endParaRPr lang="en-US" dirty="0"/>
          </a:p>
        </p:txBody>
      </p:sp>
      <p:sp>
        <p:nvSpPr>
          <p:cNvPr id="51" name="Rectangle 50"/>
          <p:cNvSpPr/>
          <p:nvPr/>
        </p:nvSpPr>
        <p:spPr>
          <a:xfrm>
            <a:off x="8077200" y="4917757"/>
            <a:ext cx="131799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+</a:t>
            </a:r>
            <a:r>
              <a:rPr lang="en-US" dirty="0" smtClean="0">
                <a:latin typeface="Book Antiqua" panose="02040602050305030304" pitchFamily="18" charset="0"/>
              </a:rPr>
              <a:t>0.4Δ</a:t>
            </a:r>
            <a:r>
              <a:rPr lang="en-US" baseline="-25000" dirty="0" smtClean="0">
                <a:latin typeface="Book Antiqua" panose="02040602050305030304" pitchFamily="18" charset="0"/>
              </a:rPr>
              <a:t>oct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514600" y="6400800"/>
            <a:ext cx="10591800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CFSE = </a:t>
            </a:r>
            <a:r>
              <a:rPr lang="en-US" b="1" dirty="0">
                <a:latin typeface="Book Antiqua" panose="02040602050305030304" pitchFamily="18" charset="0"/>
              </a:rPr>
              <a:t>-</a:t>
            </a:r>
            <a:r>
              <a:rPr lang="en-US" b="1" dirty="0" smtClean="0">
                <a:latin typeface="Book Antiqua" panose="02040602050305030304" pitchFamily="18" charset="0"/>
              </a:rPr>
              <a:t>[(# </a:t>
            </a:r>
            <a:r>
              <a:rPr lang="en-US" b="1" dirty="0">
                <a:latin typeface="Book Antiqua" panose="02040602050305030304" pitchFamily="18" charset="0"/>
              </a:rPr>
              <a:t>electrons in </a:t>
            </a:r>
            <a:r>
              <a:rPr lang="en-US" b="1" dirty="0" smtClean="0">
                <a:latin typeface="Book Antiqua" panose="02040602050305030304" pitchFamily="18" charset="0"/>
              </a:rPr>
              <a:t>t</a:t>
            </a:r>
            <a:r>
              <a:rPr lang="en-US" b="1" baseline="-25000" dirty="0" smtClean="0">
                <a:latin typeface="Book Antiqua" panose="02040602050305030304" pitchFamily="18" charset="0"/>
              </a:rPr>
              <a:t>2g</a:t>
            </a:r>
            <a:r>
              <a:rPr lang="en-US" b="1" dirty="0" smtClean="0">
                <a:latin typeface="Book Antiqua" panose="02040602050305030304" pitchFamily="18" charset="0"/>
              </a:rPr>
              <a:t>) </a:t>
            </a:r>
            <a:r>
              <a:rPr lang="en-US" b="1" dirty="0">
                <a:latin typeface="Book Antiqua" panose="02040602050305030304" pitchFamily="18" charset="0"/>
              </a:rPr>
              <a:t>x </a:t>
            </a:r>
            <a:r>
              <a:rPr lang="en-US" b="1" dirty="0" smtClean="0">
                <a:latin typeface="Book Antiqua" panose="02040602050305030304" pitchFamily="18" charset="0"/>
              </a:rPr>
              <a:t> 0.4Δ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</a:t>
            </a:r>
            <a:r>
              <a:rPr lang="en-US" b="1" dirty="0" smtClean="0">
                <a:latin typeface="Book Antiqua" panose="02040602050305030304" pitchFamily="18" charset="0"/>
              </a:rPr>
              <a:t> ] + [(# electrons in </a:t>
            </a:r>
            <a:r>
              <a:rPr lang="en-US" b="1" dirty="0" err="1" smtClean="0">
                <a:latin typeface="Book Antiqua" panose="02040602050305030304" pitchFamily="18" charset="0"/>
              </a:rPr>
              <a:t>e</a:t>
            </a:r>
            <a:r>
              <a:rPr lang="en-US" b="1" baseline="-25000" dirty="0" err="1" smtClean="0">
                <a:latin typeface="Book Antiqua" panose="02040602050305030304" pitchFamily="18" charset="0"/>
              </a:rPr>
              <a:t>g</a:t>
            </a:r>
            <a:r>
              <a:rPr lang="en-US" b="1" dirty="0" smtClean="0">
                <a:latin typeface="Book Antiqua" panose="02040602050305030304" pitchFamily="18" charset="0"/>
              </a:rPr>
              <a:t>) x 0.6Δ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</a:t>
            </a:r>
            <a:r>
              <a:rPr lang="en-US" b="1" dirty="0" smtClean="0">
                <a:latin typeface="Book Antiqua" panose="02040602050305030304" pitchFamily="18" charset="0"/>
              </a:rPr>
              <a:t>] </a:t>
            </a:r>
          </a:p>
          <a:p>
            <a:endParaRPr lang="en-US" b="1" dirty="0">
              <a:latin typeface="Book Antiqua" panose="02040602050305030304" pitchFamily="18" charset="0"/>
            </a:endParaRPr>
          </a:p>
          <a:p>
            <a:r>
              <a:rPr lang="en-US" b="1" dirty="0" smtClean="0">
                <a:latin typeface="Book Antiqua" panose="02040602050305030304" pitchFamily="18" charset="0"/>
              </a:rPr>
              <a:t>           =  -[  1 x 0.4Δ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</a:t>
            </a:r>
            <a:r>
              <a:rPr lang="en-US" b="1" dirty="0" smtClean="0">
                <a:latin typeface="Book Antiqua" panose="02040602050305030304" pitchFamily="18" charset="0"/>
              </a:rPr>
              <a:t>] + [ 0 ] = -0.4Δ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  </a:t>
            </a:r>
            <a:endParaRPr lang="en-US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8305800" y="7184648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Relative to the </a:t>
            </a:r>
            <a:r>
              <a:rPr lang="en-US" b="1" dirty="0" err="1" smtClean="0">
                <a:solidFill>
                  <a:srgbClr val="C00000"/>
                </a:solidFill>
                <a:latin typeface="Book Antiqua" panose="02040602050305030304" pitchFamily="18" charset="0"/>
              </a:rPr>
              <a:t>bary</a:t>
            </a:r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center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058400" y="3476248"/>
            <a:ext cx="9144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</a:t>
            </a:r>
            <a:r>
              <a:rPr lang="en-US" b="1" baseline="-25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2g</a:t>
            </a:r>
            <a:r>
              <a:rPr lang="en-US" b="1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1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10847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5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C. CFSE</a:t>
            </a:r>
            <a:r>
              <a:rPr lang="en-US" sz="5300" dirty="0">
                <a:latin typeface="Book Antiqua" pitchFamily="18" charset="0"/>
              </a:rPr>
              <a:t> </a:t>
            </a:r>
            <a:r>
              <a:rPr lang="en-US" sz="5300" dirty="0" smtClean="0">
                <a:latin typeface="Book Antiqua" pitchFamily="18" charset="0"/>
              </a:rPr>
              <a:t>and High vs Low Spin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Consider a </a:t>
            </a: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30000" dirty="0" smtClean="0">
                <a:latin typeface="Book Antiqua" panose="02040602050305030304" pitchFamily="18" charset="0"/>
              </a:rPr>
              <a:t>4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electron </a:t>
            </a:r>
            <a:r>
              <a:rPr lang="en-US" dirty="0" smtClean="0">
                <a:latin typeface="Book Antiqua" panose="02040602050305030304" pitchFamily="18" charset="0"/>
              </a:rPr>
              <a:t>configuration (Cr</a:t>
            </a:r>
            <a:r>
              <a:rPr lang="en-US" baseline="30000" dirty="0" smtClean="0">
                <a:latin typeface="Book Antiqua" panose="02040602050305030304" pitchFamily="18" charset="0"/>
              </a:rPr>
              <a:t>2+</a:t>
            </a:r>
            <a:r>
              <a:rPr lang="en-US" dirty="0" smtClean="0">
                <a:latin typeface="Book Antiqua" panose="02040602050305030304" pitchFamily="18" charset="0"/>
              </a:rPr>
              <a:t>):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Pairing has to be invoked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8" name="Straight Arrow Connector 47"/>
          <p:cNvCxnSpPr/>
          <p:nvPr/>
        </p:nvCxnSpPr>
        <p:spPr>
          <a:xfrm flipV="1">
            <a:off x="27432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4384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32766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40386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27432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57600" y="3810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90678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9906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10668000" y="4572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9372600" y="266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0287000" y="2667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45687" y="4953000"/>
            <a:ext cx="54027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oct</a:t>
            </a:r>
            <a:r>
              <a:rPr lang="en-US" dirty="0" smtClean="0">
                <a:latin typeface="Book Antiqua" panose="02040602050305030304" pitchFamily="18" charset="0"/>
              </a:rPr>
              <a:t> &lt; p (pairing energy)</a:t>
            </a: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Weak Field, High spin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7475087" y="4974848"/>
            <a:ext cx="540271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oct</a:t>
            </a:r>
            <a:r>
              <a:rPr lang="en-US" dirty="0" smtClean="0">
                <a:latin typeface="Book Antiqua" panose="02040602050305030304" pitchFamily="18" charset="0"/>
              </a:rPr>
              <a:t> &gt; p</a:t>
            </a:r>
          </a:p>
          <a:p>
            <a:pPr algn="ctr"/>
            <a:r>
              <a:rPr lang="en-US" dirty="0" smtClean="0">
                <a:latin typeface="Book Antiqua" panose="02040602050305030304" pitchFamily="18" charset="0"/>
              </a:rPr>
              <a:t>Strong Field, Low spin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8" name="Straight Arrow Connector 27"/>
          <p:cNvCxnSpPr/>
          <p:nvPr/>
        </p:nvCxnSpPr>
        <p:spPr>
          <a:xfrm flipV="1">
            <a:off x="35052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 flipV="1">
            <a:off x="4343400" y="4191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048000" y="3352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92202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flipV="1">
            <a:off x="101346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V="1">
            <a:off x="10972800" y="41529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9448800" y="41148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/>
          <p:cNvSpPr txBox="1"/>
          <p:nvPr/>
        </p:nvSpPr>
        <p:spPr>
          <a:xfrm>
            <a:off x="2971800" y="5867400"/>
            <a:ext cx="1295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</a:t>
            </a:r>
            <a:r>
              <a:rPr lang="en-US" b="1" baseline="-25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2g</a:t>
            </a:r>
            <a:r>
              <a:rPr lang="en-US" b="1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3 </a:t>
            </a:r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e</a:t>
            </a:r>
            <a:r>
              <a:rPr lang="en-US" b="1" baseline="-25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g</a:t>
            </a:r>
            <a:r>
              <a:rPr lang="en-US" b="1" baseline="30000" dirty="0">
                <a:solidFill>
                  <a:srgbClr val="C00000"/>
                </a:solidFill>
                <a:latin typeface="Book Antiqua" panose="02040602050305030304" pitchFamily="18" charset="0"/>
              </a:rPr>
              <a:t>1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9906000" y="5867400"/>
            <a:ext cx="12954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t</a:t>
            </a:r>
            <a:r>
              <a:rPr lang="en-US" b="1" baseline="-25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2g</a:t>
            </a:r>
            <a:r>
              <a:rPr lang="en-US" b="1" baseline="30000" dirty="0">
                <a:solidFill>
                  <a:srgbClr val="C00000"/>
                </a:solidFill>
                <a:latin typeface="Book Antiqua" panose="02040602050305030304" pitchFamily="18" charset="0"/>
              </a:rPr>
              <a:t>4</a:t>
            </a:r>
            <a:r>
              <a:rPr lang="en-US" b="1" baseline="30000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 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457200" y="6400800"/>
            <a:ext cx="73914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CFSE =  -[  3 x 0.4Δ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</a:t>
            </a:r>
            <a:r>
              <a:rPr lang="en-US" b="1" dirty="0" smtClean="0">
                <a:latin typeface="Book Antiqua" panose="02040602050305030304" pitchFamily="18" charset="0"/>
              </a:rPr>
              <a:t>] + [ 1 </a:t>
            </a:r>
            <a:r>
              <a:rPr lang="en-US" b="1" dirty="0">
                <a:latin typeface="Book Antiqua" panose="02040602050305030304" pitchFamily="18" charset="0"/>
              </a:rPr>
              <a:t>x </a:t>
            </a:r>
            <a:r>
              <a:rPr lang="en-US" b="1" dirty="0" smtClean="0">
                <a:latin typeface="Book Antiqua" panose="02040602050305030304" pitchFamily="18" charset="0"/>
              </a:rPr>
              <a:t>0.6Δ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</a:t>
            </a:r>
            <a:r>
              <a:rPr lang="en-US" b="1" dirty="0" smtClean="0">
                <a:latin typeface="Book Antiqua" panose="02040602050305030304" pitchFamily="18" charset="0"/>
              </a:rPr>
              <a:t>] = -0.6Δ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  </a:t>
            </a:r>
            <a:endParaRPr lang="en-US" b="1" dirty="0"/>
          </a:p>
        </p:txBody>
      </p:sp>
      <p:sp>
        <p:nvSpPr>
          <p:cNvPr id="39" name="Rectangle 38"/>
          <p:cNvSpPr/>
          <p:nvPr/>
        </p:nvSpPr>
        <p:spPr>
          <a:xfrm>
            <a:off x="8077200" y="6400800"/>
            <a:ext cx="6781800" cy="49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CFSE =  -[  4 x 0.4Δ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</a:t>
            </a:r>
            <a:r>
              <a:rPr lang="en-US" b="1" dirty="0" smtClean="0">
                <a:latin typeface="Book Antiqua" panose="02040602050305030304" pitchFamily="18" charset="0"/>
              </a:rPr>
              <a:t>] = -1.6Δ</a:t>
            </a:r>
            <a:r>
              <a:rPr lang="en-US" b="1" baseline="-25000" dirty="0" smtClean="0">
                <a:latin typeface="Book Antiqua" panose="02040602050305030304" pitchFamily="18" charset="0"/>
              </a:rPr>
              <a:t>oct </a:t>
            </a:r>
            <a:r>
              <a:rPr lang="en-US" b="1" dirty="0">
                <a:latin typeface="Book Antiqua" panose="02040602050305030304" pitchFamily="18" charset="0"/>
              </a:rPr>
              <a:t>+</a:t>
            </a:r>
            <a:r>
              <a:rPr lang="en-US" b="1" dirty="0" smtClean="0">
                <a:latin typeface="Book Antiqua" panose="02040602050305030304" pitchFamily="18" charset="0"/>
              </a:rPr>
              <a:t> 1 p </a:t>
            </a:r>
            <a:r>
              <a:rPr lang="en-US" b="1" baseline="-25000" dirty="0" smtClean="0">
                <a:latin typeface="Book Antiqua" panose="02040602050305030304" pitchFamily="18" charset="0"/>
              </a:rPr>
              <a:t> 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2989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37" grpId="0"/>
      <p:bldP spid="38" grpId="0"/>
      <p:bldP spid="39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I</a:t>
            </a:r>
            <a:r>
              <a:rPr lang="en-US" sz="5300" dirty="0" smtClean="0">
                <a:latin typeface="Book Antiqua" pitchFamily="18" charset="0"/>
              </a:rPr>
              <a:t>. What determines p?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15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2631519"/>
            <a:ext cx="13716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i</a:t>
            </a:r>
            <a:r>
              <a:rPr lang="en-US" dirty="0" smtClean="0">
                <a:latin typeface="Book Antiqua" panose="02040602050305030304" pitchFamily="18" charset="0"/>
              </a:rPr>
              <a:t>. Inherent </a:t>
            </a:r>
            <a:r>
              <a:rPr lang="en-US" dirty="0" err="1" smtClean="0">
                <a:latin typeface="Book Antiqua" panose="02040602050305030304" pitchFamily="18" charset="0"/>
              </a:rPr>
              <a:t>coulombic</a:t>
            </a:r>
            <a:r>
              <a:rPr lang="en-US" dirty="0" smtClean="0">
                <a:latin typeface="Book Antiqua" panose="02040602050305030304" pitchFamily="18" charset="0"/>
              </a:rPr>
              <a:t> repulsion    with    n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Arial" panose="020B0604020202020204" pitchFamily="34" charset="0"/>
              <a:buChar char="•"/>
            </a:pPr>
            <a:r>
              <a:rPr lang="en-US" dirty="0" smtClean="0">
                <a:latin typeface="Book Antiqua" panose="02040602050305030304" pitchFamily="18" charset="0"/>
              </a:rPr>
              <a:t>The more diffuse the orbital, the more able to have two electrons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dirty="0">
              <a:latin typeface="Book Antiqua" panose="02040602050305030304" pitchFamily="18" charset="0"/>
            </a:endParaRPr>
          </a:p>
          <a:p>
            <a:r>
              <a:rPr lang="en-US" dirty="0" smtClean="0">
                <a:latin typeface="Book Antiqua" panose="02040602050305030304" pitchFamily="18" charset="0"/>
              </a:rPr>
              <a:t>ii. Loss of exchange energy as e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pair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6324600" y="26670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V="1">
            <a:off x="5334000" y="26670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9904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II. What determines </a:t>
            </a:r>
            <a:r>
              <a:rPr lang="el-GR" sz="5300" dirty="0" smtClean="0">
                <a:latin typeface="Book Antiqua" pitchFamily="18" charset="0"/>
              </a:rPr>
              <a:t>Δ</a:t>
            </a:r>
            <a:r>
              <a:rPr lang="en-US" sz="5300" dirty="0" smtClean="0">
                <a:latin typeface="Book Antiqua" pitchFamily="18" charset="0"/>
              </a:rPr>
              <a:t>?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16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676400"/>
            <a:ext cx="13716000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AutoNum type="romanLcPeriod"/>
            </a:pPr>
            <a:r>
              <a:rPr lang="en-US" dirty="0" smtClean="0">
                <a:latin typeface="Book Antiqua" panose="02040602050305030304" pitchFamily="18" charset="0"/>
              </a:rPr>
              <a:t>Oxidation state of the metal ion</a:t>
            </a:r>
          </a:p>
          <a:p>
            <a:pPr marL="1224610" lvl="1" indent="-5715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Δ  with   ionic charge</a:t>
            </a:r>
          </a:p>
          <a:p>
            <a:pPr marL="571500" indent="-571500">
              <a:buAutoNum type="romanLcPeriod"/>
            </a:pPr>
            <a:endParaRPr lang="en-US" dirty="0">
              <a:latin typeface="Book Antiqua" panose="02040602050305030304" pitchFamily="18" charset="0"/>
            </a:endParaRPr>
          </a:p>
          <a:p>
            <a:pPr marL="571500" indent="-571500">
              <a:buAutoNum type="romanLcPeriod"/>
            </a:pPr>
            <a:r>
              <a:rPr lang="en-US" dirty="0" smtClean="0">
                <a:latin typeface="Book Antiqua" panose="02040602050305030304" pitchFamily="18" charset="0"/>
              </a:rPr>
              <a:t>Nature of M</a:t>
            </a: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3d &lt; 4d &lt; 5d</a:t>
            </a:r>
          </a:p>
          <a:p>
            <a:pPr lvl="1"/>
            <a:endParaRPr lang="en-US" dirty="0">
              <a:latin typeface="Book Antiqua" panose="02040602050305030304" pitchFamily="18" charset="0"/>
            </a:endParaRPr>
          </a:p>
          <a:p>
            <a:pPr lvl="1"/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     Really big </a:t>
            </a:r>
            <a:r>
              <a:rPr lang="el-GR" dirty="0" smtClean="0">
                <a:latin typeface="Book Antiqua" panose="02040602050305030304" pitchFamily="18" charset="0"/>
              </a:rPr>
              <a:t>Δ</a:t>
            </a:r>
            <a:r>
              <a:rPr lang="en-US" dirty="0" smtClean="0">
                <a:latin typeface="Book Antiqua" panose="02040602050305030304" pitchFamily="18" charset="0"/>
              </a:rPr>
              <a:t>, normally low spin (As you go down the periodic table,  </a:t>
            </a:r>
            <a:r>
              <a:rPr lang="el-GR" dirty="0" smtClean="0">
                <a:latin typeface="Book Antiqua" panose="02040602050305030304" pitchFamily="18" charset="0"/>
              </a:rPr>
              <a:t>Δ</a:t>
            </a:r>
            <a:r>
              <a:rPr lang="en-US" dirty="0" smtClean="0">
                <a:latin typeface="Book Antiqua" panose="02040602050305030304" pitchFamily="18" charset="0"/>
              </a:rPr>
              <a:t>)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  <a:p>
            <a:pPr marL="571500" indent="-571500">
              <a:buAutoNum type="romanLcPeriod" startAt="3"/>
            </a:pPr>
            <a:r>
              <a:rPr lang="en-US" dirty="0" smtClean="0">
                <a:latin typeface="Book Antiqua" panose="02040602050305030304" pitchFamily="18" charset="0"/>
              </a:rPr>
              <a:t>Number and geometry of ligands</a:t>
            </a:r>
          </a:p>
          <a:p>
            <a:pPr lvl="1"/>
            <a:r>
              <a:rPr lang="el-GR" dirty="0" smtClean="0">
                <a:latin typeface="Book Antiqua" panose="02040602050305030304" pitchFamily="18" charset="0"/>
              </a:rPr>
              <a:t>Δ</a:t>
            </a:r>
            <a:r>
              <a:rPr lang="en-US" baseline="-25000" dirty="0" smtClean="0">
                <a:latin typeface="Book Antiqua" panose="02040602050305030304" pitchFamily="18" charset="0"/>
              </a:rPr>
              <a:t>tetrahedral</a:t>
            </a:r>
            <a:r>
              <a:rPr lang="en-US" dirty="0" smtClean="0">
                <a:latin typeface="Book Antiqua" panose="02040602050305030304" pitchFamily="18" charset="0"/>
              </a:rPr>
              <a:t> only ~50% of </a:t>
            </a:r>
            <a:r>
              <a:rPr lang="el-GR" dirty="0" smtClean="0">
                <a:latin typeface="Book Antiqua" panose="02040602050305030304" pitchFamily="18" charset="0"/>
              </a:rPr>
              <a:t>Δ</a:t>
            </a:r>
            <a:r>
              <a:rPr lang="en-US" baseline="-25000" dirty="0" smtClean="0">
                <a:latin typeface="Book Antiqua" panose="02040602050305030304" pitchFamily="18" charset="0"/>
              </a:rPr>
              <a:t>octahedral</a:t>
            </a:r>
            <a:endParaRPr lang="en-US" dirty="0" smtClean="0">
              <a:latin typeface="Book Antiqua" panose="02040602050305030304" pitchFamily="18" charset="0"/>
            </a:endParaRPr>
          </a:p>
          <a:p>
            <a:pPr marL="571500" indent="-571500">
              <a:buAutoNum type="romanLcPeriod"/>
            </a:pP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4" name="Straight Arrow Connector 3"/>
          <p:cNvCxnSpPr/>
          <p:nvPr/>
        </p:nvCxnSpPr>
        <p:spPr>
          <a:xfrm flipV="1">
            <a:off x="1600200" y="2133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 flipV="1">
            <a:off x="2971800" y="2133600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ight Brace 2"/>
          <p:cNvSpPr/>
          <p:nvPr/>
        </p:nvSpPr>
        <p:spPr>
          <a:xfrm rot="5400000">
            <a:off x="2209800" y="3429000"/>
            <a:ext cx="533400" cy="1143000"/>
          </a:xfrm>
          <a:prstGeom prst="rightBrace">
            <a:avLst/>
          </a:prstGeom>
          <a:ln w="254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Arrow Connector 9"/>
          <p:cNvCxnSpPr/>
          <p:nvPr/>
        </p:nvCxnSpPr>
        <p:spPr>
          <a:xfrm flipV="1">
            <a:off x="11658600" y="4456688"/>
            <a:ext cx="0" cy="457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4196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II. What determines </a:t>
            </a:r>
            <a:r>
              <a:rPr lang="el-GR" sz="5300" dirty="0" smtClean="0">
                <a:latin typeface="Book Antiqua" pitchFamily="18" charset="0"/>
              </a:rPr>
              <a:t>Δ</a:t>
            </a:r>
            <a:r>
              <a:rPr lang="en-US" sz="5300" dirty="0" smtClean="0">
                <a:latin typeface="Book Antiqua" pitchFamily="18" charset="0"/>
              </a:rPr>
              <a:t>?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17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676400"/>
            <a:ext cx="1371600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iv.   Nature of ligands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Spectrochemical</a:t>
            </a:r>
            <a:r>
              <a:rPr lang="en-US" dirty="0" smtClean="0">
                <a:latin typeface="Book Antiqua" panose="02040602050305030304" pitchFamily="18" charset="0"/>
              </a:rPr>
              <a:t> series (partial)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lvl="1"/>
            <a:r>
              <a:rPr lang="en-US" dirty="0" smtClean="0">
                <a:latin typeface="Book Antiqua" panose="02040602050305030304" pitchFamily="18" charset="0"/>
              </a:rPr>
              <a:t>I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Br</a:t>
            </a:r>
            <a:r>
              <a:rPr lang="en-US" baseline="30000" dirty="0">
                <a:latin typeface="Book Antiqua" panose="02040602050305030304" pitchFamily="18" charset="0"/>
              </a:rPr>
              <a:t> 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[NC</a:t>
            </a:r>
            <a:r>
              <a:rPr lang="en-US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</a:t>
            </a:r>
            <a:r>
              <a:rPr lang="en-US" dirty="0" smtClean="0">
                <a:latin typeface="Book Antiqua" panose="02040602050305030304" pitchFamily="18" charset="0"/>
              </a:rPr>
              <a:t>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&lt; Cl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F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[OH]</a:t>
            </a:r>
            <a:r>
              <a:rPr lang="en-US" baseline="30000" dirty="0" smtClean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[ox]</a:t>
            </a:r>
            <a:r>
              <a:rPr lang="en-US" baseline="30000" dirty="0" smtClean="0">
                <a:latin typeface="Book Antiqua" panose="02040602050305030304" pitchFamily="18" charset="0"/>
              </a:rPr>
              <a:t>2-</a:t>
            </a:r>
            <a:r>
              <a:rPr lang="en-US" dirty="0" smtClean="0">
                <a:latin typeface="Book Antiqua" panose="02040602050305030304" pitchFamily="18" charset="0"/>
              </a:rPr>
              <a:t> ~ H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O</a:t>
            </a:r>
            <a:r>
              <a:rPr lang="en-US" baseline="-25000" dirty="0" smtClean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&lt; </a:t>
            </a:r>
            <a:r>
              <a:rPr lang="en-US" dirty="0">
                <a:latin typeface="Book Antiqua" panose="02040602050305030304" pitchFamily="18" charset="0"/>
              </a:rPr>
              <a:t>[</a:t>
            </a:r>
            <a:r>
              <a:rPr lang="en-US" dirty="0">
                <a:solidFill>
                  <a:srgbClr val="C00000"/>
                </a:solidFill>
                <a:latin typeface="Book Antiqua" panose="02040602050305030304" pitchFamily="18" charset="0"/>
              </a:rPr>
              <a:t>N</a:t>
            </a:r>
            <a:r>
              <a:rPr lang="en-US" dirty="0">
                <a:latin typeface="Book Antiqua" panose="02040602050305030304" pitchFamily="18" charset="0"/>
              </a:rPr>
              <a:t>CS]</a:t>
            </a:r>
            <a:r>
              <a:rPr lang="en-US" baseline="30000" dirty="0">
                <a:latin typeface="Book Antiqua" panose="02040602050305030304" pitchFamily="18" charset="0"/>
              </a:rPr>
              <a:t>-</a:t>
            </a:r>
            <a:r>
              <a:rPr lang="en-US" dirty="0" smtClean="0">
                <a:latin typeface="Book Antiqua" panose="02040602050305030304" pitchFamily="18" charset="0"/>
              </a:rPr>
              <a:t> &lt; NH</a:t>
            </a:r>
            <a:r>
              <a:rPr lang="en-US" baseline="-25000" dirty="0" smtClean="0">
                <a:latin typeface="Book Antiqua" panose="02040602050305030304" pitchFamily="18" charset="0"/>
              </a:rPr>
              <a:t>3</a:t>
            </a:r>
            <a:r>
              <a:rPr lang="en-US" dirty="0" smtClean="0">
                <a:latin typeface="Book Antiqua" panose="02040602050305030304" pitchFamily="18" charset="0"/>
              </a:rPr>
              <a:t> &lt; </a:t>
            </a:r>
            <a:r>
              <a:rPr lang="en-US" dirty="0" err="1" smtClean="0">
                <a:latin typeface="Book Antiqua" panose="02040602050305030304" pitchFamily="18" charset="0"/>
              </a:rPr>
              <a:t>en</a:t>
            </a:r>
            <a:r>
              <a:rPr lang="en-US" dirty="0" smtClean="0">
                <a:latin typeface="Book Antiqua" panose="02040602050305030304" pitchFamily="18" charset="0"/>
              </a:rPr>
              <a:t> &lt; [CN]</a:t>
            </a:r>
            <a:r>
              <a:rPr lang="en-US" baseline="30000" dirty="0" smtClean="0">
                <a:latin typeface="Book Antiqua" panose="02040602050305030304" pitchFamily="18" charset="0"/>
              </a:rPr>
              <a:t>- </a:t>
            </a:r>
            <a:r>
              <a:rPr lang="en-US" dirty="0" smtClean="0">
                <a:latin typeface="Book Antiqua" panose="02040602050305030304" pitchFamily="18" charset="0"/>
              </a:rPr>
              <a:t>~ CO</a:t>
            </a:r>
            <a:endParaRPr lang="en-US" dirty="0">
              <a:latin typeface="Book Antiqua" panose="02040602050305030304" pitchFamily="18" charset="0"/>
            </a:endParaRPr>
          </a:p>
          <a:p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90600" y="4191238"/>
            <a:ext cx="4419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Weak field ligands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0210800" y="4191000"/>
            <a:ext cx="32766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C00000"/>
                </a:solidFill>
                <a:latin typeface="Book Antiqua" panose="02040602050305030304" pitchFamily="18" charset="0"/>
              </a:rPr>
              <a:t>Strong field ligands</a:t>
            </a:r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  <a:p>
            <a:endParaRPr lang="en-US" b="1" dirty="0">
              <a:solidFill>
                <a:srgbClr val="C00000"/>
              </a:solidFill>
              <a:latin typeface="Book Antiqua" panose="02040602050305030304" pitchFamily="18" charset="0"/>
            </a:endParaRP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038600" y="4419600"/>
            <a:ext cx="60960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4405614" y="4419600"/>
            <a:ext cx="4433586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1"/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Ligands increasing </a:t>
            </a:r>
            <a:r>
              <a:rPr lang="el-GR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Δ</a:t>
            </a:r>
            <a:r>
              <a:rPr lang="en-US" b="1" baseline="-25000" dirty="0" err="1" smtClean="0">
                <a:solidFill>
                  <a:schemeClr val="tx2"/>
                </a:solidFill>
                <a:latin typeface="Book Antiqua" panose="02040602050305030304" pitchFamily="18" charset="0"/>
              </a:rPr>
              <a:t>oct</a:t>
            </a:r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 </a:t>
            </a:r>
            <a:endParaRPr lang="en-US" b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156780" y="6019800"/>
            <a:ext cx="1280510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YOU CAN NOT UNDERSTAND THIS TREND WITH CRYSTAL FIELD THEORY</a:t>
            </a:r>
            <a:endParaRPr lang="en-US" b="1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959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5. Octahedral Geometry Distortions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18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07702963"/>
              </p:ext>
            </p:extLst>
          </p:nvPr>
        </p:nvGraphicFramePr>
        <p:xfrm>
          <a:off x="10744200" y="1295400"/>
          <a:ext cx="1943012" cy="309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8" name="CS ChemDraw Drawing" r:id="rId4" imgW="1295341" imgH="2060424" progId="ChemDraw.Document.6.0">
                  <p:embed/>
                </p:oleObj>
              </mc:Choice>
              <mc:Fallback>
                <p:oleObj name="CS ChemDraw Drawing" r:id="rId4" imgW="1295341" imgH="20604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44200" y="1295400"/>
                        <a:ext cx="1943012" cy="3090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5804902"/>
              </p:ext>
            </p:extLst>
          </p:nvPr>
        </p:nvGraphicFramePr>
        <p:xfrm>
          <a:off x="6366399" y="2057400"/>
          <a:ext cx="2091801" cy="214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79" name="CS ChemDraw Drawing" r:id="rId6" imgW="1394534" imgH="1427976" progId="ChemDraw.Document.6.0">
                  <p:embed/>
                </p:oleObj>
              </mc:Choice>
              <mc:Fallback>
                <p:oleObj name="CS ChemDraw Drawing" r:id="rId6" imgW="1394534" imgH="14279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66399" y="2057400"/>
                        <a:ext cx="2091801" cy="214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0453737"/>
              </p:ext>
            </p:extLst>
          </p:nvPr>
        </p:nvGraphicFramePr>
        <p:xfrm>
          <a:off x="1371600" y="2057400"/>
          <a:ext cx="2663295" cy="222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80" name="CS ChemDraw Drawing" r:id="rId8" imgW="1775530" imgH="1481328" progId="ChemDraw.Document.6.0">
                  <p:embed/>
                </p:oleObj>
              </mc:Choice>
              <mc:Fallback>
                <p:oleObj name="CS ChemDraw Drawing" r:id="rId8" imgW="1775530" imgH="14813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1600" y="2057400"/>
                        <a:ext cx="2663295" cy="2221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8534400" y="3200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400" y="3200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0" y="4419600"/>
            <a:ext cx="6832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4h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356400" y="4419600"/>
            <a:ext cx="6832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4h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4419600"/>
            <a:ext cx="577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O</a:t>
            </a:r>
            <a:r>
              <a:rPr lang="en-US" baseline="-25000" dirty="0" smtClean="0">
                <a:latin typeface="Book Antiqua" panose="02040602050305030304" pitchFamily="18" charset="0"/>
              </a:rPr>
              <a:t>h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4008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010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2776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9728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7348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27760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277600" y="6096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050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622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6096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538" y="57559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15200" y="5755957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40222" y="5832157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0400" y="52225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24600" y="72037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1505" y="7203757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24800" y="7203757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0329" y="6746557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3200" y="6705600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2200" y="73561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277600" y="6705600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91929" y="7391400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34800" y="7426643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855622" y="5181600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887200" y="58321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1439" y="1524000"/>
            <a:ext cx="8146782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Tetragonal distortions known as the </a:t>
            </a:r>
            <a:r>
              <a:rPr lang="en-US" dirty="0" err="1">
                <a:latin typeface="Book Antiqua" panose="02040602050305030304" pitchFamily="18" charset="0"/>
              </a:rPr>
              <a:t>Jahn</a:t>
            </a:r>
            <a:r>
              <a:rPr lang="en-US" dirty="0">
                <a:latin typeface="Book Antiqua" panose="02040602050305030304" pitchFamily="18" charset="0"/>
              </a:rPr>
              <a:t>-Teller</a:t>
            </a:r>
            <a:r>
              <a:rPr lang="en-US" dirty="0" smtClean="0">
                <a:latin typeface="Book Antiqua" panose="02040602050305030304" pitchFamily="18" charset="0"/>
              </a:rPr>
              <a:t> Effect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3962400" y="5468778"/>
            <a:ext cx="2438400" cy="28717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/>
          <p:nvPr/>
        </p:nvCxnSpPr>
        <p:spPr>
          <a:xfrm flipV="1">
            <a:off x="4038600" y="5791200"/>
            <a:ext cx="2362200" cy="457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/>
          <p:cNvCxnSpPr/>
          <p:nvPr/>
        </p:nvCxnSpPr>
        <p:spPr>
          <a:xfrm>
            <a:off x="3657600" y="6781800"/>
            <a:ext cx="259080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 flipV="1">
            <a:off x="3365486" y="7086600"/>
            <a:ext cx="295911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Connector 58"/>
          <p:cNvCxnSpPr/>
          <p:nvPr/>
        </p:nvCxnSpPr>
        <p:spPr>
          <a:xfrm flipV="1">
            <a:off x="8305800" y="5468778"/>
            <a:ext cx="2971800" cy="3224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8305800" y="5832157"/>
            <a:ext cx="2971800" cy="2462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flipV="1">
            <a:off x="8610600" y="6781800"/>
            <a:ext cx="2588464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65" name="Straight Connector 11264"/>
          <p:cNvCxnSpPr/>
          <p:nvPr/>
        </p:nvCxnSpPr>
        <p:spPr>
          <a:xfrm>
            <a:off x="8610600" y="7086600"/>
            <a:ext cx="2362200" cy="269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267" name="Rectangle 11266"/>
          <p:cNvSpPr/>
          <p:nvPr/>
        </p:nvSpPr>
        <p:spPr>
          <a:xfrm>
            <a:off x="4600363" y="2690336"/>
            <a:ext cx="809837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Z-in</a:t>
            </a:r>
            <a:endParaRPr lang="en-US" dirty="0"/>
          </a:p>
        </p:txBody>
      </p:sp>
      <p:sp>
        <p:nvSpPr>
          <p:cNvPr id="68" name="Rectangle 67"/>
          <p:cNvSpPr/>
          <p:nvPr/>
        </p:nvSpPr>
        <p:spPr>
          <a:xfrm>
            <a:off x="8943763" y="2667000"/>
            <a:ext cx="1010213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Z-out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58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err="1" smtClean="0">
                <a:latin typeface="Book Antiqua" pitchFamily="18" charset="0"/>
              </a:rPr>
              <a:t>Jahn</a:t>
            </a:r>
            <a:r>
              <a:rPr lang="en-US" sz="5300" dirty="0" smtClean="0">
                <a:latin typeface="Book Antiqua" pitchFamily="18" charset="0"/>
              </a:rPr>
              <a:t>-Teller Effect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19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1439" y="1524000"/>
            <a:ext cx="12310742" cy="28931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The theorem states that degenerate orbitals cannot be unequally occupied.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The molecule distorts by lowering its symmetry to remove the degeneracy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 smtClean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Quite common for octahedral complexes of d</a:t>
            </a:r>
            <a:r>
              <a:rPr lang="en-US" baseline="30000" dirty="0" smtClean="0">
                <a:latin typeface="Book Antiqua" panose="02040602050305030304" pitchFamily="18" charset="0"/>
              </a:rPr>
              <a:t>9</a:t>
            </a:r>
            <a:r>
              <a:rPr lang="en-US" dirty="0" smtClean="0">
                <a:latin typeface="Book Antiqua" panose="02040602050305030304" pitchFamily="18" charset="0"/>
              </a:rPr>
              <a:t> (Cu</a:t>
            </a:r>
            <a:r>
              <a:rPr lang="en-US" baseline="30000" dirty="0" smtClean="0">
                <a:latin typeface="Book Antiqua" panose="02040602050305030304" pitchFamily="18" charset="0"/>
              </a:rPr>
              <a:t>2+</a:t>
            </a:r>
            <a:r>
              <a:rPr lang="en-US" dirty="0" smtClean="0">
                <a:latin typeface="Book Antiqua" panose="02040602050305030304" pitchFamily="18" charset="0"/>
              </a:rPr>
              <a:t>) and high-spin d</a:t>
            </a:r>
            <a:r>
              <a:rPr lang="en-US" baseline="30000" dirty="0" smtClean="0">
                <a:latin typeface="Book Antiqua" panose="02040602050305030304" pitchFamily="18" charset="0"/>
              </a:rPr>
              <a:t>4</a:t>
            </a:r>
            <a:r>
              <a:rPr lang="en-US" dirty="0" smtClean="0">
                <a:latin typeface="Book Antiqua" panose="02040602050305030304" pitchFamily="18" charset="0"/>
              </a:rPr>
              <a:t> ions</a:t>
            </a:r>
          </a:p>
          <a:p>
            <a:pPr marL="1110310" lvl="1" indent="-457200">
              <a:buFont typeface="Wingdings" panose="05000000000000000000" pitchFamily="2" charset="2"/>
              <a:buChar char="§"/>
            </a:pPr>
            <a:endParaRPr lang="en-US" dirty="0">
              <a:latin typeface="Book Antiqua" panose="02040602050305030304" pitchFamily="18" charset="0"/>
            </a:endParaRPr>
          </a:p>
          <a:p>
            <a:pPr marL="1110310" lvl="1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For Cu</a:t>
            </a:r>
            <a:r>
              <a:rPr lang="en-US" baseline="30000" dirty="0" smtClean="0">
                <a:latin typeface="Book Antiqua" panose="02040602050305030304" pitchFamily="18" charset="0"/>
              </a:rPr>
              <a:t>2+</a:t>
            </a:r>
            <a:r>
              <a:rPr lang="en-US" dirty="0" smtClean="0">
                <a:latin typeface="Book Antiqua" panose="02040602050305030304" pitchFamily="18" charset="0"/>
              </a:rPr>
              <a:t> complexes, a Z-out ligand arrangement is common.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155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mtClean="0"/>
              <a:t>2</a:t>
            </a:fld>
            <a:endParaRPr lang="en-US"/>
          </a:p>
        </p:txBody>
      </p:sp>
      <p:pic>
        <p:nvPicPr>
          <p:cNvPr id="3" name="Picture 16" descr="M20NF001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" t="25432" r="1418" b="43819"/>
          <a:stretch/>
        </p:blipFill>
        <p:spPr bwMode="auto">
          <a:xfrm>
            <a:off x="102690" y="2486628"/>
            <a:ext cx="14299110" cy="30759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1"/>
          <p:cNvSpPr txBox="1">
            <a:spLocks/>
          </p:cNvSpPr>
          <p:nvPr/>
        </p:nvSpPr>
        <p:spPr>
          <a:xfrm>
            <a:off x="838200" y="329566"/>
            <a:ext cx="13792200" cy="767714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1306220" rtl="0" eaLnBrk="1" latinLnBrk="0" hangingPunct="1">
              <a:spcBef>
                <a:spcPct val="0"/>
              </a:spcBef>
              <a:buNone/>
              <a:defRPr sz="63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5300" dirty="0" smtClean="0">
                <a:latin typeface="Book Antiqua" pitchFamily="18" charset="0"/>
              </a:rPr>
              <a:t>1. Chemistry of the d-orbitals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959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5. Octahedral Geometry Distortions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20</a:t>
            </a:fld>
            <a:endParaRPr lang="en-US" sz="2600" dirty="0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7472751"/>
              </p:ext>
            </p:extLst>
          </p:nvPr>
        </p:nvGraphicFramePr>
        <p:xfrm>
          <a:off x="10744200" y="1295400"/>
          <a:ext cx="1943012" cy="30906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0" name="CS ChemDraw Drawing" r:id="rId4" imgW="1295341" imgH="2060424" progId="ChemDraw.Document.6.0">
                  <p:embed/>
                </p:oleObj>
              </mc:Choice>
              <mc:Fallback>
                <p:oleObj name="CS ChemDraw Drawing" r:id="rId4" imgW="1295341" imgH="206042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0744200" y="1295400"/>
                        <a:ext cx="1943012" cy="309063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5483264"/>
              </p:ext>
            </p:extLst>
          </p:nvPr>
        </p:nvGraphicFramePr>
        <p:xfrm>
          <a:off x="6366399" y="2057400"/>
          <a:ext cx="2091801" cy="21419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1" name="CS ChemDraw Drawing" r:id="rId6" imgW="1394534" imgH="1427976" progId="ChemDraw.Document.6.0">
                  <p:embed/>
                </p:oleObj>
              </mc:Choice>
              <mc:Fallback>
                <p:oleObj name="CS ChemDraw Drawing" r:id="rId6" imgW="1394534" imgH="142797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366399" y="2057400"/>
                        <a:ext cx="2091801" cy="214196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9301669"/>
              </p:ext>
            </p:extLst>
          </p:nvPr>
        </p:nvGraphicFramePr>
        <p:xfrm>
          <a:off x="1371600" y="2057400"/>
          <a:ext cx="2663295" cy="22219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52" name="CS ChemDraw Drawing" r:id="rId8" imgW="1775530" imgH="1481328" progId="ChemDraw.Document.6.0">
                  <p:embed/>
                </p:oleObj>
              </mc:Choice>
              <mc:Fallback>
                <p:oleObj name="CS ChemDraw Drawing" r:id="rId8" imgW="1775530" imgH="14813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371600" y="2057400"/>
                        <a:ext cx="2663295" cy="222199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" name="Straight Arrow Connector 12"/>
          <p:cNvCxnSpPr/>
          <p:nvPr/>
        </p:nvCxnSpPr>
        <p:spPr>
          <a:xfrm>
            <a:off x="8534400" y="3200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962400" y="3200400"/>
            <a:ext cx="1981200" cy="0"/>
          </a:xfrm>
          <a:prstGeom prst="straightConnector1">
            <a:avLst/>
          </a:prstGeom>
          <a:ln w="2540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2286000" y="4419600"/>
            <a:ext cx="6832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4h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1356400" y="4419600"/>
            <a:ext cx="683200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4h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934200" y="4419600"/>
            <a:ext cx="57740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O</a:t>
            </a:r>
            <a:r>
              <a:rPr lang="en-US" baseline="-25000" dirty="0" smtClean="0">
                <a:latin typeface="Book Antiqua" panose="02040602050305030304" pitchFamily="18" charset="0"/>
              </a:rPr>
              <a:t>h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20" name="Straight Connector 19"/>
          <p:cNvCxnSpPr/>
          <p:nvPr/>
        </p:nvCxnSpPr>
        <p:spPr>
          <a:xfrm>
            <a:off x="64008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72390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8001000" y="70866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67056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0000" y="57912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112776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09728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117348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127760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1277600" y="6096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19050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2362200" y="7391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>
            <a:off x="2743200" y="67818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286000" y="54864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286000" y="6096000"/>
            <a:ext cx="609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34"/>
          <p:cNvSpPr txBox="1"/>
          <p:nvPr/>
        </p:nvSpPr>
        <p:spPr>
          <a:xfrm>
            <a:off x="6629538" y="57559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315200" y="5755957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2940222" y="5832157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3200400" y="52225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324600" y="72037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7221505" y="7203757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7924800" y="7203757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1900329" y="6746557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2743200" y="6705600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2362200" y="7356157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5" name="TextBox 44"/>
          <p:cNvSpPr txBox="1"/>
          <p:nvPr/>
        </p:nvSpPr>
        <p:spPr>
          <a:xfrm>
            <a:off x="11277600" y="6705600"/>
            <a:ext cx="62709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10891929" y="7391400"/>
            <a:ext cx="614271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1734800" y="7426643"/>
            <a:ext cx="622286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>
                <a:latin typeface="Book Antiqua" panose="02040602050305030304" pitchFamily="18" charset="0"/>
              </a:rPr>
              <a:t>y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z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1855622" y="5181600"/>
            <a:ext cx="109837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3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baseline="-25000" dirty="0" smtClean="0">
                <a:latin typeface="Book Antiqua" panose="02040602050305030304" pitchFamily="18" charset="0"/>
              </a:rPr>
              <a:t>y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11887200" y="5832157"/>
            <a:ext cx="609462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30000" dirty="0" smtClean="0">
                <a:latin typeface="Book Antiqua" panose="02040602050305030304" pitchFamily="18" charset="0"/>
              </a:rPr>
              <a:t>2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821439" y="1447800"/>
            <a:ext cx="6143028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What about a d</a:t>
            </a:r>
            <a:r>
              <a:rPr lang="en-US" baseline="30000" dirty="0" smtClean="0">
                <a:latin typeface="Book Antiqua" panose="02040602050305030304" pitchFamily="18" charset="0"/>
              </a:rPr>
              <a:t>1</a:t>
            </a:r>
            <a:r>
              <a:rPr lang="en-US" dirty="0" smtClean="0">
                <a:latin typeface="Book Antiqua" panose="02040602050305030304" pitchFamily="18" charset="0"/>
              </a:rPr>
              <a:t> electron configuration? </a:t>
            </a:r>
            <a:endParaRPr lang="en-US" dirty="0">
              <a:latin typeface="Book Antiqua" panose="02040602050305030304" pitchFamily="18" charset="0"/>
            </a:endParaRPr>
          </a:p>
        </p:txBody>
      </p:sp>
      <p:cxnSp>
        <p:nvCxnSpPr>
          <p:cNvPr id="50" name="Straight Arrow Connector 49"/>
          <p:cNvCxnSpPr/>
          <p:nvPr/>
        </p:nvCxnSpPr>
        <p:spPr>
          <a:xfrm flipV="1">
            <a:off x="6629400" y="65532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867400" y="6400800"/>
            <a:ext cx="3124200" cy="896778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11125200" y="6858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667000" y="6858000"/>
            <a:ext cx="0" cy="609600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5070272" y="6781800"/>
            <a:ext cx="6447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</a:t>
            </a:r>
            <a:endParaRPr lang="en-US" b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75672" y="7086600"/>
            <a:ext cx="64472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No</a:t>
            </a:r>
            <a:endParaRPr lang="en-US" b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76200" y="6629400"/>
            <a:ext cx="1981633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YES!!!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Degeneracy</a:t>
            </a:r>
          </a:p>
          <a:p>
            <a:pPr algn="ctr"/>
            <a:r>
              <a:rPr lang="en-US" b="1" dirty="0" smtClean="0">
                <a:solidFill>
                  <a:schemeClr val="tx2"/>
                </a:solidFill>
                <a:latin typeface="Book Antiqua" panose="02040602050305030304" pitchFamily="18" charset="0"/>
              </a:rPr>
              <a:t>Removed</a:t>
            </a:r>
            <a:endParaRPr lang="en-US" b="1" dirty="0">
              <a:solidFill>
                <a:schemeClr val="tx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9198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3" grpId="0"/>
      <p:bldP spid="5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6</a:t>
            </a:r>
            <a:r>
              <a:rPr lang="en-US" sz="5300" dirty="0" smtClean="0">
                <a:latin typeface="Book Antiqua" pitchFamily="18" charset="0"/>
              </a:rPr>
              <a:t>. The Tetrahedral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21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37160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Tetrahedral coordination environment: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Point Group: T</a:t>
            </a:r>
            <a:r>
              <a:rPr lang="en-US" baseline="-25000" dirty="0" smtClean="0">
                <a:latin typeface="Book Antiqua" panose="02040602050305030304" pitchFamily="18" charset="0"/>
              </a:rPr>
              <a:t>d</a:t>
            </a:r>
            <a:endParaRPr lang="en-US" baseline="-10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en-US" baseline="-25000" dirty="0">
                <a:latin typeface="Book Antiqua" panose="02040602050305030304" pitchFamily="18" charset="0"/>
              </a:rPr>
              <a:t>x</a:t>
            </a:r>
            <a:r>
              <a:rPr lang="en-US" baseline="-10000" dirty="0">
                <a:latin typeface="Book Antiqua" panose="02040602050305030304" pitchFamily="18" charset="0"/>
              </a:rPr>
              <a:t>2 </a:t>
            </a:r>
            <a:r>
              <a:rPr lang="en-US" baseline="-25000" dirty="0">
                <a:latin typeface="Book Antiqua" panose="02040602050305030304" pitchFamily="18" charset="0"/>
              </a:rPr>
              <a:t>– y</a:t>
            </a:r>
            <a:r>
              <a:rPr lang="en-US" baseline="-10000" dirty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orbitals: e symmetry; these orbitals are not in direct contact with the ligands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r>
              <a:rPr lang="en-US" dirty="0" smtClean="0"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r>
              <a:rPr lang="en-US" dirty="0" smtClean="0">
                <a:latin typeface="Book Antiqua" panose="02040602050305030304" pitchFamily="18" charset="0"/>
              </a:rPr>
              <a:t>, and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yz</a:t>
            </a:r>
            <a:r>
              <a:rPr lang="en-US" dirty="0" smtClean="0">
                <a:latin typeface="Book Antiqua" panose="02040602050305030304" pitchFamily="18" charset="0"/>
              </a:rPr>
              <a:t> : t</a:t>
            </a:r>
            <a:r>
              <a:rPr lang="en-US" baseline="-25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symmetry; these orbitals are in semi contact with the ligands </a:t>
            </a:r>
            <a:endParaRPr lang="en-US" dirty="0">
              <a:latin typeface="Book Antiqua" panose="02040602050305030304" pitchFamily="18" charset="0"/>
            </a:endParaRPr>
          </a:p>
        </p:txBody>
      </p:sp>
      <p:pic>
        <p:nvPicPr>
          <p:cNvPr id="12" name="Picture 4" descr="M20NF007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18" t="13669" r="4044" b="9512"/>
          <a:stretch/>
        </p:blipFill>
        <p:spPr bwMode="auto">
          <a:xfrm>
            <a:off x="2184399" y="3441700"/>
            <a:ext cx="9931401" cy="4410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32542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4" descr="M20NF008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65" t="4750" r="1569" b="5913"/>
          <a:stretch/>
        </p:blipFill>
        <p:spPr bwMode="auto">
          <a:xfrm>
            <a:off x="0" y="1371600"/>
            <a:ext cx="14564199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6</a:t>
            </a:r>
            <a:r>
              <a:rPr lang="en-US" sz="5300" dirty="0" smtClean="0">
                <a:latin typeface="Book Antiqua" pitchFamily="18" charset="0"/>
              </a:rPr>
              <a:t>. The Tetrahedral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22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657600" y="6575048"/>
            <a:ext cx="7315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latin typeface="Book Antiqua" panose="02040602050305030304" pitchFamily="18" charset="0"/>
              </a:rPr>
              <a:t>Mostly high spin for these types of complexes.</a:t>
            </a:r>
          </a:p>
          <a:p>
            <a:pPr algn="ctr"/>
            <a:r>
              <a:rPr lang="en-US" dirty="0" err="1" smtClean="0">
                <a:latin typeface="Book Antiqua" panose="02040602050305030304" pitchFamily="18" charset="0"/>
              </a:rPr>
              <a:t>Δ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tet</a:t>
            </a:r>
            <a:r>
              <a:rPr lang="en-US" dirty="0" smtClean="0">
                <a:latin typeface="Book Antiqua" panose="02040602050305030304" pitchFamily="18" charset="0"/>
              </a:rPr>
              <a:t> </a:t>
            </a:r>
            <a:r>
              <a:rPr lang="en-US" dirty="0">
                <a:latin typeface="Book Antiqua" panose="02040602050305030304" pitchFamily="18" charset="0"/>
              </a:rPr>
              <a:t>&lt; p</a:t>
            </a:r>
            <a:endParaRPr lang="en-US" b="1" dirty="0" smtClean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8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 descr="M20NF010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44" t="2046" r="3185" b="1782"/>
          <a:stretch/>
        </p:blipFill>
        <p:spPr bwMode="auto">
          <a:xfrm>
            <a:off x="5791200" y="990601"/>
            <a:ext cx="6781800" cy="7162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7. The Square Planar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23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371600"/>
            <a:ext cx="13716000" cy="23596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Square planar coordination environment:</a:t>
            </a:r>
          </a:p>
          <a:p>
            <a:endParaRPr lang="en-US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Point Group: d</a:t>
            </a:r>
            <a:r>
              <a:rPr lang="en-US" baseline="-25000" dirty="0" smtClean="0">
                <a:latin typeface="Book Antiqua" panose="02040602050305030304" pitchFamily="18" charset="0"/>
              </a:rPr>
              <a:t>4h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baseline="-25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30000" dirty="0" smtClean="0">
                <a:latin typeface="Book Antiqua" panose="02040602050305030304" pitchFamily="18" charset="0"/>
              </a:rPr>
              <a:t>8</a:t>
            </a:r>
            <a:r>
              <a:rPr lang="en-US" dirty="0" smtClean="0">
                <a:latin typeface="Book Antiqua" panose="02040602050305030304" pitchFamily="18" charset="0"/>
              </a:rPr>
              <a:t> is diamagnetic vs</a:t>
            </a:r>
          </a:p>
          <a:p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dirty="0" smtClean="0">
                <a:latin typeface="Book Antiqua" panose="02040602050305030304" pitchFamily="18" charset="0"/>
              </a:rPr>
              <a:t>     paramagnetic for tetrahedral</a:t>
            </a:r>
          </a:p>
        </p:txBody>
      </p:sp>
    </p:spTree>
    <p:extLst>
      <p:ext uri="{BB962C8B-B14F-4D97-AF65-F5344CB8AC3E}">
        <p14:creationId xmlns:p14="http://schemas.microsoft.com/office/powerpoint/2010/main" val="167827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8. Crystal Field Splitting Diagrams for</a:t>
            </a:r>
            <a:br>
              <a:rPr lang="en-US" sz="5300" dirty="0" smtClean="0">
                <a:latin typeface="Book Antiqua" pitchFamily="18" charset="0"/>
              </a:rPr>
            </a:br>
            <a:r>
              <a:rPr lang="en-US" sz="5300" dirty="0">
                <a:latin typeface="Book Antiqua" pitchFamily="18" charset="0"/>
              </a:rPr>
              <a:t> </a:t>
            </a:r>
            <a:r>
              <a:rPr lang="en-US" sz="5300" dirty="0" smtClean="0">
                <a:latin typeface="Book Antiqua" pitchFamily="18" charset="0"/>
              </a:rPr>
              <a:t>   Common Geometric Fields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24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8" name="Picture 3" descr="M20NF0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1513341"/>
            <a:ext cx="9067800" cy="66400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4241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2</a:t>
            </a:r>
            <a:r>
              <a:rPr lang="en-US" sz="5300" dirty="0" smtClean="0">
                <a:latin typeface="Book Antiqua" pitchFamily="18" charset="0"/>
              </a:rPr>
              <a:t>. Crystal Field Theory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3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1676400"/>
            <a:ext cx="13563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Book Antiqua" panose="02040602050305030304" pitchFamily="18" charset="0"/>
              </a:rPr>
              <a:t>A purely electrostatic consideration</a:t>
            </a:r>
          </a:p>
          <a:p>
            <a:endParaRPr lang="en-US" sz="2400" dirty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Ligand electrons create an electric field around the metal center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Ligands are point charges and we do not take their orbitals into consideration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 smtClean="0">
              <a:latin typeface="Book Antiqua" panose="02040602050305030304" pitchFamily="18" charset="0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Book Antiqua" panose="02040602050305030304" pitchFamily="18" charset="0"/>
              </a:rPr>
              <a:t>No metal-ligand covalent interactions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en-US" sz="2400" dirty="0">
              <a:latin typeface="Book Antiqua" panose="02040602050305030304" pitchFamily="18" charset="0"/>
            </a:endParaRPr>
          </a:p>
          <a:p>
            <a:pPr algn="ctr"/>
            <a:endParaRPr lang="en-US" sz="2400" dirty="0" smtClean="0">
              <a:latin typeface="Book Antiqua" panose="02040602050305030304" pitchFamily="18" charset="0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1776623"/>
              </p:ext>
            </p:extLst>
          </p:nvPr>
        </p:nvGraphicFramePr>
        <p:xfrm>
          <a:off x="2438400" y="4419600"/>
          <a:ext cx="9677400" cy="32225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71" name="CS ChemDraw Drawing" r:id="rId4" imgW="4776166" imgH="1591056" progId="ChemDraw.Document.6.0">
                  <p:embed/>
                </p:oleObj>
              </mc:Choice>
              <mc:Fallback>
                <p:oleObj name="CS ChemDraw Drawing" r:id="rId4" imgW="4776166" imgH="15910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38400" y="4419600"/>
                        <a:ext cx="9677400" cy="322258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1411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3. Energy of the d-orbitals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4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pic>
        <p:nvPicPr>
          <p:cNvPr id="8" name="Picture 4" descr="M20NF00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" t="3615" r="5282" b="47157"/>
          <a:stretch/>
        </p:blipFill>
        <p:spPr bwMode="auto">
          <a:xfrm>
            <a:off x="609600" y="1524000"/>
            <a:ext cx="13697592" cy="3940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991600" y="1447800"/>
            <a:ext cx="5315592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95800" y="1524000"/>
            <a:ext cx="5315592" cy="3962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50548" y="5377189"/>
            <a:ext cx="359664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energy of the five</a:t>
            </a:r>
          </a:p>
          <a:p>
            <a:r>
              <a:rPr lang="en-US" dirty="0" smtClean="0"/>
              <a:t> d orbitals of the transition metals is equal in the absence of ligands.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778100" y="5638800"/>
            <a:ext cx="539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/>
              <a:t>M</a:t>
            </a:r>
          </a:p>
        </p:txBody>
      </p:sp>
    </p:spTree>
    <p:extLst>
      <p:ext uri="{BB962C8B-B14F-4D97-AF65-F5344CB8AC3E}">
        <p14:creationId xmlns:p14="http://schemas.microsoft.com/office/powerpoint/2010/main" val="41916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09600" y="1524000"/>
            <a:ext cx="13697592" cy="3940986"/>
            <a:chOff x="609600" y="1524000"/>
            <a:chExt cx="13697592" cy="3940986"/>
          </a:xfrm>
        </p:grpSpPr>
        <p:pic>
          <p:nvPicPr>
            <p:cNvPr id="8" name="Picture 4" descr="M20NF00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1" t="3615" r="5282" b="47157"/>
            <a:stretch/>
          </p:blipFill>
          <p:spPr bwMode="auto">
            <a:xfrm>
              <a:off x="609600" y="1524000"/>
              <a:ext cx="13697592" cy="394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6705600" y="4572000"/>
              <a:ext cx="2590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3. Energy of the d-orbitals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5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991600" y="1447800"/>
            <a:ext cx="5315592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57474069"/>
              </p:ext>
            </p:extLst>
          </p:nvPr>
        </p:nvGraphicFramePr>
        <p:xfrm>
          <a:off x="5867400" y="4267200"/>
          <a:ext cx="3633787" cy="35923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4" name="CS ChemDraw Drawing" r:id="rId5" imgW="2086507" imgH="2061936" progId="ChemDraw.Document.6.0">
                  <p:embed/>
                </p:oleObj>
              </mc:Choice>
              <mc:Fallback>
                <p:oleObj name="CS ChemDraw Drawing" r:id="rId5" imgW="2086507" imgH="206193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67400" y="4267200"/>
                        <a:ext cx="3633787" cy="359230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400800" y="3505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Degenerate 3d atomic orbitals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5334000" y="1524000"/>
            <a:ext cx="541020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 spherical distribution of ligand electrons equally destabilizes the energy of the d orbital electrons.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5382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609600" y="1524000"/>
            <a:ext cx="13697592" cy="3940986"/>
            <a:chOff x="609600" y="1524000"/>
            <a:chExt cx="13697592" cy="3940986"/>
          </a:xfrm>
        </p:grpSpPr>
        <p:pic>
          <p:nvPicPr>
            <p:cNvPr id="8" name="Picture 4" descr="M20NF002"/>
            <p:cNvPicPr>
              <a:picLocks noChangeAspect="1" noChangeArrowheads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71" t="3615" r="5282" b="47157"/>
            <a:stretch/>
          </p:blipFill>
          <p:spPr bwMode="auto">
            <a:xfrm>
              <a:off x="609600" y="1524000"/>
              <a:ext cx="13697592" cy="39409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Rectangle 10"/>
            <p:cNvSpPr/>
            <p:nvPr/>
          </p:nvSpPr>
          <p:spPr>
            <a:xfrm>
              <a:off x="6705600" y="4572000"/>
              <a:ext cx="2590800" cy="68580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3. Energy of the d-orbitals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6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00800" y="3505200"/>
            <a:ext cx="2743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Book Antiqua" panose="02040602050305030304" pitchFamily="18" charset="0"/>
              </a:rPr>
              <a:t>Degenerate 3d atomic orbitals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674847"/>
              </p:ext>
            </p:extLst>
          </p:nvPr>
        </p:nvGraphicFramePr>
        <p:xfrm>
          <a:off x="10972800" y="5105400"/>
          <a:ext cx="2971800" cy="2899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18" name="CS ChemDraw Drawing" r:id="rId5" imgW="1629226" imgH="1589544" progId="ChemDraw.Document.6.0">
                  <p:embed/>
                </p:oleObj>
              </mc:Choice>
              <mc:Fallback>
                <p:oleObj name="CS ChemDraw Drawing" r:id="rId5" imgW="1629226" imgH="15895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972800" y="5105400"/>
                        <a:ext cx="2971800" cy="2899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70138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 smtClean="0">
                <a:latin typeface="Book Antiqua" pitchFamily="18" charset="0"/>
              </a:rPr>
              <a:t>3. Energy of the d-orbitals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7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272952"/>
              </p:ext>
            </p:extLst>
          </p:nvPr>
        </p:nvGraphicFramePr>
        <p:xfrm>
          <a:off x="1143000" y="1676400"/>
          <a:ext cx="2667000" cy="37160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4" name="CS ChemDraw Drawing" r:id="rId4" imgW="1048548" imgH="1461456" progId="ChemDraw.Document.6.0">
                  <p:embed/>
                </p:oleObj>
              </mc:Choice>
              <mc:Fallback>
                <p:oleObj name="CS ChemDraw Drawing" r:id="rId4" imgW="1048548" imgH="1461456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43000" y="1676400"/>
                        <a:ext cx="2667000" cy="37160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31863187"/>
              </p:ext>
            </p:extLst>
          </p:nvPr>
        </p:nvGraphicFramePr>
        <p:xfrm>
          <a:off x="5120640" y="1828800"/>
          <a:ext cx="3013075" cy="3682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5" name="CS ChemDraw Drawing" r:id="rId6" imgW="1300096" imgH="1589544" progId="ChemDraw.Document.6.0">
                  <p:embed/>
                </p:oleObj>
              </mc:Choice>
              <mc:Fallback>
                <p:oleObj name="CS ChemDraw Drawing" r:id="rId6" imgW="1300096" imgH="1589544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120640" y="1828800"/>
                        <a:ext cx="3013075" cy="36826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7404686"/>
              </p:ext>
            </p:extLst>
          </p:nvPr>
        </p:nvGraphicFramePr>
        <p:xfrm>
          <a:off x="9829800" y="1752600"/>
          <a:ext cx="3200400" cy="381835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86" name="CS ChemDraw Drawing" r:id="rId8" imgW="1332080" imgH="1589328" progId="ChemDraw.Document.6.0">
                  <p:embed/>
                </p:oleObj>
              </mc:Choice>
              <mc:Fallback>
                <p:oleObj name="CS ChemDraw Drawing" r:id="rId8" imgW="1332080" imgH="1589328" progId="ChemDraw.Document.6.0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829800" y="1752600"/>
                        <a:ext cx="3200400" cy="381835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TextBox 15"/>
          <p:cNvSpPr txBox="1"/>
          <p:nvPr/>
        </p:nvSpPr>
        <p:spPr>
          <a:xfrm>
            <a:off x="685800" y="5257800"/>
            <a:ext cx="13716000" cy="2503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In an octahedral coordination environment:</a:t>
            </a:r>
          </a:p>
          <a:p>
            <a:endParaRPr lang="en-US" sz="1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The axial ligands interact directly with the two lobes of the 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orbital while the equatorial ligands interact with the toroid lobe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000" baseline="-10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The equatorial ligands interact directly with the four lobes of the d</a:t>
            </a:r>
            <a:r>
              <a:rPr lang="en-US" baseline="-25000" dirty="0" smtClean="0">
                <a:latin typeface="Book Antiqua" panose="02040602050305030304" pitchFamily="18" charset="0"/>
              </a:rPr>
              <a:t>x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baseline="-25000" dirty="0" smtClean="0">
                <a:latin typeface="Book Antiqua" panose="02040602050305030304" pitchFamily="18" charset="0"/>
              </a:rPr>
              <a:t>– y</a:t>
            </a:r>
            <a:r>
              <a:rPr lang="en-US" baseline="-10000" dirty="0" smtClean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en-US" sz="1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The 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en-US" baseline="-25000" dirty="0">
                <a:latin typeface="Book Antiqua" panose="02040602050305030304" pitchFamily="18" charset="0"/>
              </a:rPr>
              <a:t>x</a:t>
            </a:r>
            <a:r>
              <a:rPr lang="en-US" baseline="-10000" dirty="0">
                <a:latin typeface="Book Antiqua" panose="02040602050305030304" pitchFamily="18" charset="0"/>
              </a:rPr>
              <a:t>2 </a:t>
            </a:r>
            <a:r>
              <a:rPr lang="en-US" baseline="-25000" dirty="0">
                <a:latin typeface="Book Antiqua" panose="02040602050305030304" pitchFamily="18" charset="0"/>
              </a:rPr>
              <a:t>– y</a:t>
            </a:r>
            <a:r>
              <a:rPr lang="en-US" baseline="-10000" dirty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orbitals are destabilized whereas the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r>
              <a:rPr lang="en-US" dirty="0" smtClean="0"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r>
              <a:rPr lang="en-US" dirty="0" smtClean="0">
                <a:latin typeface="Book Antiqua" panose="02040602050305030304" pitchFamily="18" charset="0"/>
              </a:rPr>
              <a:t>, and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yz</a:t>
            </a:r>
            <a:r>
              <a:rPr lang="en-US" dirty="0" smtClean="0">
                <a:latin typeface="Book Antiqua" panose="02040602050305030304" pitchFamily="18" charset="0"/>
              </a:rPr>
              <a:t> are stabilized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4535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M20NF00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" t="5530" r="2273" b="6748"/>
          <a:stretch/>
        </p:blipFill>
        <p:spPr bwMode="auto">
          <a:xfrm>
            <a:off x="4559300" y="3276600"/>
            <a:ext cx="90932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4</a:t>
            </a:r>
            <a:r>
              <a:rPr lang="en-US" sz="5300" dirty="0" smtClean="0">
                <a:latin typeface="Book Antiqua" pitchFamily="18" charset="0"/>
              </a:rPr>
              <a:t>. The Octahedral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8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O</a:t>
            </a:r>
            <a:r>
              <a:rPr lang="en-US" dirty="0" smtClean="0">
                <a:latin typeface="Book Antiqua" panose="02040602050305030304" pitchFamily="18" charset="0"/>
              </a:rPr>
              <a:t>ctahedral coordination environment: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Point Group: O</a:t>
            </a:r>
            <a:r>
              <a:rPr lang="en-US" baseline="-25000" dirty="0" smtClean="0">
                <a:latin typeface="Book Antiqua" panose="02040602050305030304" pitchFamily="18" charset="0"/>
              </a:rPr>
              <a:t>h</a:t>
            </a:r>
            <a:endParaRPr lang="en-US" baseline="-10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en-US" baseline="-25000" dirty="0">
                <a:latin typeface="Book Antiqua" panose="02040602050305030304" pitchFamily="18" charset="0"/>
              </a:rPr>
              <a:t>x</a:t>
            </a:r>
            <a:r>
              <a:rPr lang="en-US" baseline="-10000" dirty="0">
                <a:latin typeface="Book Antiqua" panose="02040602050305030304" pitchFamily="18" charset="0"/>
              </a:rPr>
              <a:t>2 </a:t>
            </a:r>
            <a:r>
              <a:rPr lang="en-US" baseline="-25000" dirty="0">
                <a:latin typeface="Book Antiqua" panose="02040602050305030304" pitchFamily="18" charset="0"/>
              </a:rPr>
              <a:t>– y</a:t>
            </a:r>
            <a:r>
              <a:rPr lang="en-US" baseline="-10000" dirty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orbitals: </a:t>
            </a:r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r>
              <a:rPr lang="en-US" dirty="0" smtClean="0">
                <a:latin typeface="Book Antiqua" panose="02040602050305030304" pitchFamily="18" charset="0"/>
              </a:rPr>
              <a:t> symmetry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r>
              <a:rPr lang="en-US" dirty="0" smtClean="0"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r>
              <a:rPr lang="en-US" dirty="0" smtClean="0">
                <a:latin typeface="Book Antiqua" panose="02040602050305030304" pitchFamily="18" charset="0"/>
              </a:rPr>
              <a:t>, and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yz</a:t>
            </a:r>
            <a:r>
              <a:rPr lang="en-US" dirty="0" smtClean="0">
                <a:latin typeface="Book Antiqua" panose="02040602050305030304" pitchFamily="18" charset="0"/>
              </a:rPr>
              <a:t> : 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r>
              <a:rPr lang="en-US" dirty="0" smtClean="0">
                <a:latin typeface="Book Antiqua" panose="02040602050305030304" pitchFamily="18" charset="0"/>
              </a:rPr>
              <a:t> symmetry 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9929230"/>
              </p:ext>
            </p:extLst>
          </p:nvPr>
        </p:nvGraphicFramePr>
        <p:xfrm>
          <a:off x="1066800" y="4035425"/>
          <a:ext cx="2971800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64" name="CS ChemDraw Drawing" r:id="rId5" imgW="1629226" imgH="1589544" progId="ChemDraw.Document.6.0">
                  <p:embed/>
                </p:oleObj>
              </mc:Choice>
              <mc:Fallback>
                <p:oleObj name="CS ChemDraw Drawing" r:id="rId5" imgW="1629226" imgH="1589544" progId="ChemDraw.Document.6.0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5425"/>
                        <a:ext cx="2971800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1125200" y="3505200"/>
            <a:ext cx="3181992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150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4" descr="M20NF00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5" t="5530" r="2273" b="6748"/>
          <a:stretch/>
        </p:blipFill>
        <p:spPr bwMode="auto">
          <a:xfrm>
            <a:off x="4559300" y="3276600"/>
            <a:ext cx="9093200" cy="445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29566"/>
            <a:ext cx="13792200" cy="767714"/>
          </a:xfrm>
        </p:spPr>
        <p:txBody>
          <a:bodyPr>
            <a:noAutofit/>
          </a:bodyPr>
          <a:lstStyle/>
          <a:p>
            <a:pPr algn="l"/>
            <a:r>
              <a:rPr lang="en-US" sz="5300" dirty="0">
                <a:latin typeface="Book Antiqua" pitchFamily="18" charset="0"/>
              </a:rPr>
              <a:t>4</a:t>
            </a:r>
            <a:r>
              <a:rPr lang="en-US" sz="5300" dirty="0" smtClean="0">
                <a:latin typeface="Book Antiqua" pitchFamily="18" charset="0"/>
              </a:rPr>
              <a:t>. The Octahedral Crystal Field</a:t>
            </a:r>
            <a:endParaRPr lang="en-US" sz="5300" dirty="0">
              <a:latin typeface="Book Antiqua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975360" y="1447800"/>
            <a:ext cx="414528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948D0-8D64-4A9A-84D6-207D314734C6}" type="slidenum">
              <a:rPr lang="en-US" sz="2600" smtClean="0">
                <a:solidFill>
                  <a:schemeClr val="tx1"/>
                </a:solidFill>
                <a:latin typeface="Book Antiqua" pitchFamily="18" charset="0"/>
              </a:rPr>
              <a:t>9</a:t>
            </a:fld>
            <a:endParaRPr lang="en-US" sz="260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" y="1447800"/>
            <a:ext cx="13716000" cy="16927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Octahedral coordination environment: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Point Group: O</a:t>
            </a:r>
            <a:r>
              <a:rPr lang="en-US" baseline="-25000" dirty="0" smtClean="0">
                <a:latin typeface="Book Antiqua" panose="02040602050305030304" pitchFamily="18" charset="0"/>
              </a:rPr>
              <a:t>h</a:t>
            </a:r>
            <a:endParaRPr lang="en-US" baseline="-10000" dirty="0" smtClean="0">
              <a:latin typeface="Book Antiqua" panose="0204060205030503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smtClean="0">
                <a:latin typeface="Book Antiqua" panose="02040602050305030304" pitchFamily="18" charset="0"/>
              </a:rPr>
              <a:t>d</a:t>
            </a:r>
            <a:r>
              <a:rPr lang="en-US" baseline="-25000" dirty="0" smtClean="0">
                <a:latin typeface="Book Antiqua" panose="02040602050305030304" pitchFamily="18" charset="0"/>
              </a:rPr>
              <a:t>z</a:t>
            </a:r>
            <a:r>
              <a:rPr lang="en-US" baseline="-10000" dirty="0" smtClean="0">
                <a:latin typeface="Book Antiqua" panose="02040602050305030304" pitchFamily="18" charset="0"/>
              </a:rPr>
              <a:t>2 </a:t>
            </a:r>
            <a:r>
              <a:rPr lang="en-US" dirty="0" smtClean="0">
                <a:latin typeface="Book Antiqua" panose="02040602050305030304" pitchFamily="18" charset="0"/>
              </a:rPr>
              <a:t>and </a:t>
            </a:r>
            <a:r>
              <a:rPr lang="en-US" dirty="0">
                <a:latin typeface="Book Antiqua" panose="02040602050305030304" pitchFamily="18" charset="0"/>
              </a:rPr>
              <a:t>d</a:t>
            </a:r>
            <a:r>
              <a:rPr lang="en-US" baseline="-25000" dirty="0">
                <a:latin typeface="Book Antiqua" panose="02040602050305030304" pitchFamily="18" charset="0"/>
              </a:rPr>
              <a:t>x</a:t>
            </a:r>
            <a:r>
              <a:rPr lang="en-US" baseline="-10000" dirty="0">
                <a:latin typeface="Book Antiqua" panose="02040602050305030304" pitchFamily="18" charset="0"/>
              </a:rPr>
              <a:t>2 </a:t>
            </a:r>
            <a:r>
              <a:rPr lang="en-US" baseline="-25000" dirty="0">
                <a:latin typeface="Book Antiqua" panose="02040602050305030304" pitchFamily="18" charset="0"/>
              </a:rPr>
              <a:t>– y</a:t>
            </a:r>
            <a:r>
              <a:rPr lang="en-US" baseline="-10000" dirty="0">
                <a:latin typeface="Book Antiqua" panose="02040602050305030304" pitchFamily="18" charset="0"/>
              </a:rPr>
              <a:t>2</a:t>
            </a:r>
            <a:r>
              <a:rPr lang="en-US" dirty="0" smtClean="0">
                <a:latin typeface="Book Antiqua" panose="02040602050305030304" pitchFamily="18" charset="0"/>
              </a:rPr>
              <a:t> orbitals: </a:t>
            </a:r>
            <a:r>
              <a:rPr lang="en-US" dirty="0" err="1" smtClean="0">
                <a:latin typeface="Book Antiqua" panose="02040602050305030304" pitchFamily="18" charset="0"/>
              </a:rPr>
              <a:t>e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g</a:t>
            </a:r>
            <a:r>
              <a:rPr lang="en-US" dirty="0" smtClean="0">
                <a:latin typeface="Book Antiqua" panose="02040602050305030304" pitchFamily="18" charset="0"/>
              </a:rPr>
              <a:t> symmetry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xy</a:t>
            </a:r>
            <a:r>
              <a:rPr lang="en-US" dirty="0" smtClean="0">
                <a:latin typeface="Book Antiqua" panose="02040602050305030304" pitchFamily="18" charset="0"/>
              </a:rPr>
              <a:t>,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xz</a:t>
            </a:r>
            <a:r>
              <a:rPr lang="en-US" dirty="0" smtClean="0">
                <a:latin typeface="Book Antiqua" panose="02040602050305030304" pitchFamily="18" charset="0"/>
              </a:rPr>
              <a:t>, and </a:t>
            </a:r>
            <a:r>
              <a:rPr lang="en-US" dirty="0" err="1" smtClean="0">
                <a:latin typeface="Book Antiqua" panose="02040602050305030304" pitchFamily="18" charset="0"/>
              </a:rPr>
              <a:t>d</a:t>
            </a:r>
            <a:r>
              <a:rPr lang="en-US" baseline="-25000" dirty="0" err="1" smtClean="0">
                <a:latin typeface="Book Antiqua" panose="02040602050305030304" pitchFamily="18" charset="0"/>
              </a:rPr>
              <a:t>yz</a:t>
            </a:r>
            <a:r>
              <a:rPr lang="en-US" dirty="0" smtClean="0">
                <a:latin typeface="Book Antiqua" panose="02040602050305030304" pitchFamily="18" charset="0"/>
              </a:rPr>
              <a:t> : t</a:t>
            </a:r>
            <a:r>
              <a:rPr lang="en-US" baseline="-25000" dirty="0" smtClean="0">
                <a:latin typeface="Book Antiqua" panose="02040602050305030304" pitchFamily="18" charset="0"/>
              </a:rPr>
              <a:t>2g</a:t>
            </a:r>
            <a:r>
              <a:rPr lang="en-US" dirty="0" smtClean="0">
                <a:latin typeface="Book Antiqua" panose="02040602050305030304" pitchFamily="18" charset="0"/>
              </a:rPr>
              <a:t> symmetry </a:t>
            </a:r>
            <a:endParaRPr lang="en-US" dirty="0">
              <a:latin typeface="Book Antiqua" panose="02040602050305030304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258146"/>
              </p:ext>
            </p:extLst>
          </p:nvPr>
        </p:nvGraphicFramePr>
        <p:xfrm>
          <a:off x="1066800" y="4035425"/>
          <a:ext cx="2971800" cy="2898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87" name="CS ChemDraw Drawing" r:id="rId5" imgW="1629226" imgH="1589544" progId="ChemDraw.Document.6.0">
                  <p:embed/>
                </p:oleObj>
              </mc:Choice>
              <mc:Fallback>
                <p:oleObj name="CS ChemDraw Drawing" r:id="rId5" imgW="1629226" imgH="1589544" progId="ChemDraw.Document.6.0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035425"/>
                        <a:ext cx="2971800" cy="2898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11125200" y="3505200"/>
            <a:ext cx="3181992" cy="3886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Brace 2"/>
          <p:cNvSpPr/>
          <p:nvPr/>
        </p:nvSpPr>
        <p:spPr>
          <a:xfrm>
            <a:off x="10896600" y="3886200"/>
            <a:ext cx="838200" cy="17526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1734800" y="4536757"/>
            <a:ext cx="202811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>
                <a:latin typeface="Book Antiqua" panose="02040602050305030304" pitchFamily="18" charset="0"/>
              </a:rPr>
              <a:t>Destabilized</a:t>
            </a:r>
            <a:endParaRPr lang="en-US" dirty="0">
              <a:latin typeface="Book Antiqua" panose="02040602050305030304" pitchFamily="18" charset="0"/>
            </a:endParaRPr>
          </a:p>
        </p:txBody>
      </p:sp>
      <p:sp>
        <p:nvSpPr>
          <p:cNvPr id="12" name="Right Brace 11"/>
          <p:cNvSpPr/>
          <p:nvPr/>
        </p:nvSpPr>
        <p:spPr>
          <a:xfrm>
            <a:off x="10896600" y="5867400"/>
            <a:ext cx="838200" cy="1143000"/>
          </a:xfrm>
          <a:prstGeom prst="rightBrac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11734800" y="6213157"/>
            <a:ext cx="1643399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Book Antiqua" panose="02040602050305030304" pitchFamily="18" charset="0"/>
              </a:rPr>
              <a:t>S</a:t>
            </a:r>
            <a:r>
              <a:rPr lang="en-US" dirty="0" smtClean="0">
                <a:latin typeface="Book Antiqua" panose="02040602050305030304" pitchFamily="18" charset="0"/>
              </a:rPr>
              <a:t>tabilized</a:t>
            </a:r>
            <a:endParaRPr lang="en-US" dirty="0"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84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13719</TotalTime>
  <Words>948</Words>
  <Application>Microsoft Office PowerPoint</Application>
  <PresentationFormat>Custom</PresentationFormat>
  <Paragraphs>233</Paragraphs>
  <Slides>24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Book Antiqua</vt:lpstr>
      <vt:lpstr>Calibri</vt:lpstr>
      <vt:lpstr>Wingdings</vt:lpstr>
      <vt:lpstr>Office Theme</vt:lpstr>
      <vt:lpstr>CS ChemDraw Drawing</vt:lpstr>
      <vt:lpstr>PowerPoint Presentation</vt:lpstr>
      <vt:lpstr>PowerPoint Presentation</vt:lpstr>
      <vt:lpstr>2. Crystal Field Theory</vt:lpstr>
      <vt:lpstr>3. Energy of the d-orbitals</vt:lpstr>
      <vt:lpstr>3. Energy of the d-orbitals</vt:lpstr>
      <vt:lpstr>3. Energy of the d-orbitals</vt:lpstr>
      <vt:lpstr>3. Energy of the d-orbitals</vt:lpstr>
      <vt:lpstr>4. The Octahedral Crystal Field</vt:lpstr>
      <vt:lpstr>4. The Octahedral Crystal Field</vt:lpstr>
      <vt:lpstr>4. The Octahedral Crystal Field</vt:lpstr>
      <vt:lpstr>A. The Magnitude of Δoct</vt:lpstr>
      <vt:lpstr>B. Crystal Field Stabilization Energy (CFSE)</vt:lpstr>
      <vt:lpstr>B. Crystal Field Stabilization Energy (CFSE)</vt:lpstr>
      <vt:lpstr>C. CFSE and High vs Low Spin</vt:lpstr>
      <vt:lpstr>I. What determines p?</vt:lpstr>
      <vt:lpstr>II. What determines Δ?</vt:lpstr>
      <vt:lpstr>II. What determines Δ?</vt:lpstr>
      <vt:lpstr>5. Octahedral Geometry Distortions</vt:lpstr>
      <vt:lpstr>Jahn-Teller Effect</vt:lpstr>
      <vt:lpstr>5. Octahedral Geometry Distortions</vt:lpstr>
      <vt:lpstr>6. The Tetrahedral Crystal Field</vt:lpstr>
      <vt:lpstr>6. The Tetrahedral Crystal Field</vt:lpstr>
      <vt:lpstr>7. The Square Planar Crystal Field</vt:lpstr>
      <vt:lpstr>8. Crystal Field Splitting Diagrams for     Common Geometric Fields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atinoco9278</dc:creator>
  <cp:lastModifiedBy>Arthur Tinoco</cp:lastModifiedBy>
  <cp:revision>315</cp:revision>
  <dcterms:created xsi:type="dcterms:W3CDTF">2012-12-24T03:15:39Z</dcterms:created>
  <dcterms:modified xsi:type="dcterms:W3CDTF">2016-10-25T14:31:51Z</dcterms:modified>
</cp:coreProperties>
</file>