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2" r:id="rId3"/>
    <p:sldId id="303" r:id="rId4"/>
    <p:sldId id="305" r:id="rId5"/>
    <p:sldId id="304" r:id="rId6"/>
    <p:sldId id="306" r:id="rId7"/>
    <p:sldId id="308" r:id="rId8"/>
    <p:sldId id="310" r:id="rId9"/>
    <p:sldId id="313" r:id="rId10"/>
    <p:sldId id="312" r:id="rId11"/>
    <p:sldId id="311" r:id="rId12"/>
    <p:sldId id="309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6" autoAdjust="0"/>
    <p:restoredTop sz="86420" autoAdjust="0"/>
  </p:normalViewPr>
  <p:slideViewPr>
    <p:cSldViewPr>
      <p:cViewPr>
        <p:scale>
          <a:sx n="66" d="100"/>
          <a:sy n="66" d="100"/>
        </p:scale>
        <p:origin x="408" y="99"/>
      </p:cViewPr>
      <p:guideLst>
        <p:guide orient="horz" pos="2592"/>
        <p:guide pos="4608"/>
      </p:guideLst>
    </p:cSldViewPr>
  </p:slideViewPr>
  <p:notesTextViewPr>
    <p:cViewPr>
      <p:scale>
        <a:sx n="185" d="100"/>
        <a:sy n="1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61401-E481-4B7B-9763-1D60BD6445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DAF9-42E2-4FAE-A8D6-8F554D8B0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56F87-D8EB-4DD0-9DB7-48F06E9B8FE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5CC0D-0057-45AE-A8B4-560B5657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2A094-85B9-44D4-81AA-E9CB2A0F76A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698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Acid base concept</a:t>
            </a:r>
            <a:r>
              <a:rPr lang="en-US" baseline="0" dirty="0" smtClean="0"/>
              <a:t> is what underlines the main interactions of M-L</a:t>
            </a:r>
          </a:p>
          <a:p>
            <a:r>
              <a:rPr lang="en-US" sz="1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Adduct: a product of a direct addition of two or more distinct molecules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Why does compound C have 2 colors?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4235-7BC6-4C7B-82F2-D1EE6A928500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BE28-E52B-4931-BD96-1FC174FB752C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441D-4205-4A66-A79E-BFBD9BC8E88B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1A1-5021-42B7-BCCB-5BB1D9EB2441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AF1E-6275-4BFA-810B-24052C90894A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3BF1-9655-43EF-94EF-C4C623D429C4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EF9-F750-4113-9359-05CE6B2B52EA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8E9-AEA6-412A-8236-F33C81727B5E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9A41-CD41-4C65-97CC-6AC123F0E62C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D096-B86B-4E87-8420-A2A0CC7E2B3D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F443-D062-4106-B790-29CFB387FE1B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3EA1-70FE-4FFC-A625-40DC06360AD5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731520" y="2011680"/>
            <a:ext cx="13045440" cy="225552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4000" b="1" dirty="0" smtClean="0">
                <a:latin typeface="Book Antiqua" pitchFamily="18" charset="0"/>
              </a:rPr>
              <a:t>Coordination Chemistry:</a:t>
            </a:r>
          </a:p>
          <a:p>
            <a:pPr algn="ctr">
              <a:tabLst>
                <a:tab pos="2943531" algn="l"/>
              </a:tabLst>
            </a:pPr>
            <a:r>
              <a:rPr lang="en-US" sz="4000" b="1" dirty="0" smtClean="0">
                <a:latin typeface="Book Antiqua" pitchFamily="18" charset="0"/>
              </a:rPr>
              <a:t>History and Introduction </a:t>
            </a:r>
            <a:r>
              <a:rPr lang="en-US" sz="4000" b="1" dirty="0" smtClean="0">
                <a:latin typeface="Book Antiqua" pitchFamily="18" charset="0"/>
              </a:rPr>
              <a:t>to </a:t>
            </a:r>
            <a:r>
              <a:rPr lang="en-US" sz="4000" b="1" dirty="0" smtClean="0">
                <a:latin typeface="Book Antiqua" pitchFamily="18" charset="0"/>
              </a:rPr>
              <a:t>Structure</a:t>
            </a:r>
            <a:endParaRPr lang="en-US" sz="4000" dirty="0">
              <a:latin typeface="Book Antiqua" pitchFamily="18" charset="0"/>
            </a:endParaRP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975360" y="64008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975360" y="441579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10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53" b="35590"/>
          <a:stretch/>
        </p:blipFill>
        <p:spPr bwMode="auto">
          <a:xfrm>
            <a:off x="3056877" y="2209800"/>
            <a:ext cx="8677923" cy="288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11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72"/>
          <a:stretch/>
        </p:blipFill>
        <p:spPr bwMode="auto">
          <a:xfrm>
            <a:off x="2971800" y="2438400"/>
            <a:ext cx="8677923" cy="239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15156" y="2176790"/>
            <a:ext cx="599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cis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2176272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trans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19598" y="5029200"/>
            <a:ext cx="846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Yes!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3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2. History: Cis and Trans Isomers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12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1824335"/>
            <a:ext cx="1356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You can have optical isomers.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95466" y="6858000"/>
            <a:ext cx="5127023" cy="696774"/>
            <a:chOff x="6781800" y="1790700"/>
            <a:chExt cx="5127023" cy="6967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1800" y="1790700"/>
              <a:ext cx="1800000" cy="696774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8839200" y="1892866"/>
              <a:ext cx="306962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Ethylenediamine</a:t>
              </a:r>
              <a:r>
                <a:rPr lang="en-US" dirty="0" smtClean="0"/>
                <a:t> (en)</a:t>
              </a:r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5661" y="1162419"/>
            <a:ext cx="3378199" cy="2760471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478594"/>
              </p:ext>
            </p:extLst>
          </p:nvPr>
        </p:nvGraphicFramePr>
        <p:xfrm>
          <a:off x="2601460" y="3922889"/>
          <a:ext cx="9742940" cy="309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S ChemDraw Drawing" r:id="rId6" imgW="6495293" imgH="2066472" progId="ChemDraw.Document.6.0">
                  <p:embed/>
                </p:oleObj>
              </mc:Choice>
              <mc:Fallback>
                <p:oleObj name="CS ChemDraw Drawing" r:id="rId6" imgW="6495293" imgH="206647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1460" y="3922889"/>
                        <a:ext cx="9742940" cy="3099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3505200"/>
            <a:ext cx="1356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Another example.</a:t>
            </a:r>
            <a:endParaRPr lang="en-US" sz="2400" dirty="0" smtClean="0"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734" y="7543888"/>
            <a:ext cx="500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 Antiqua" panose="02040602050305030304" pitchFamily="18" charset="0"/>
              </a:rPr>
              <a:t>Optical Isomers (Enantiomers)</a:t>
            </a:r>
            <a:endParaRPr lang="en-US" sz="2400" b="1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1. Coordination Compounds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1356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Involves: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Metal atoms or 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One or more ligands (atoms, ions, or molecules) that donate e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latin typeface="Book Antiqua" panose="02040602050305030304" pitchFamily="18" charset="0"/>
              </a:rPr>
              <a:t> to the metal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Chemistry of the metal d-orbitals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Consist of the formation of coordinate covalent (dative) bonds:</a:t>
            </a:r>
          </a:p>
          <a:p>
            <a:pPr algn="ctr"/>
            <a:endParaRPr lang="en-US" sz="2400" dirty="0" smtClean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733871"/>
            <a:ext cx="1356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Lewis Acid-Base Adduct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     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    Metal is the Lewis Acid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    Ligand is the Lewis Base</a:t>
            </a:r>
          </a:p>
          <a:p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572000"/>
            <a:ext cx="3962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2</a:t>
            </a:r>
            <a:r>
              <a:rPr lang="en-US" sz="5300" dirty="0" smtClean="0">
                <a:latin typeface="Book Antiqua" pitchFamily="18" charset="0"/>
              </a:rPr>
              <a:t>. History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3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1356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A tale as old as time (Prehistoric)</a:t>
            </a:r>
          </a:p>
          <a:p>
            <a:pPr marL="457200" indent="-457200">
              <a:buAutoNum type="alphaUcPeriod"/>
            </a:pPr>
            <a:endParaRPr lang="en-US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Formally introduced by Alfred Werner (late 19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th</a:t>
            </a:r>
            <a:r>
              <a:rPr lang="en-US" sz="2400" dirty="0" smtClean="0">
                <a:latin typeface="Book Antiqua" panose="02040602050305030304" pitchFamily="18" charset="0"/>
              </a:rPr>
              <a:t> Century)</a:t>
            </a:r>
          </a:p>
          <a:p>
            <a:pPr marL="457200" indent="-457200">
              <a:buAutoNum type="alphaUcPeriod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Book Antiqua" panose="02040602050305030304" pitchFamily="18" charset="0"/>
              </a:rPr>
              <a:t>Introduced new bonding concepts</a:t>
            </a:r>
          </a:p>
          <a:p>
            <a:pPr lvl="1"/>
            <a:endParaRPr lang="en-US" sz="2400" dirty="0" smtClean="0">
              <a:latin typeface="Book Antiqua" panose="02040602050305030304" pitchFamily="18" charset="0"/>
            </a:endParaRP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The famous Werner Cobalt Compounds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5447"/>
              </p:ext>
            </p:extLst>
          </p:nvPr>
        </p:nvGraphicFramePr>
        <p:xfrm>
          <a:off x="2438400" y="5257800"/>
          <a:ext cx="9753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3251200"/>
                <a:gridCol w="325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Elemental</a:t>
                      </a:r>
                      <a:r>
                        <a:rPr lang="en-US" baseline="0" dirty="0" smtClean="0"/>
                        <a:t> 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18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15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Purple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20200" y="1447800"/>
            <a:ext cx="4444445" cy="36317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67800" y="838200"/>
            <a:ext cx="4798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Complimentary Color Wheel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1125200" y="2514600"/>
            <a:ext cx="762000" cy="1371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spect="1"/>
          </p:cNvSpPr>
          <p:nvPr/>
        </p:nvSpPr>
        <p:spPr>
          <a:xfrm>
            <a:off x="11442423" y="2057400"/>
            <a:ext cx="1215045" cy="4708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Absorb</a:t>
            </a:r>
            <a:endParaRPr lang="en-US" dirty="0"/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>
            <a:off x="10713137" y="3810000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2</a:t>
            </a:r>
            <a:r>
              <a:rPr lang="en-US" sz="5300" dirty="0" smtClean="0">
                <a:latin typeface="Book Antiqua" pitchFamily="18" charset="0"/>
              </a:rPr>
              <a:t>. History: Werner Compounds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256544"/>
            <a:ext cx="13563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ook Antiqua" panose="02040602050305030304" pitchFamily="18" charset="0"/>
              </a:rPr>
              <a:t>Early bonding theories </a:t>
            </a:r>
            <a:r>
              <a:rPr lang="en-US" sz="2400" dirty="0" smtClean="0">
                <a:latin typeface="Book Antiqua" panose="02040602050305030304" pitchFamily="18" charset="0"/>
              </a:rPr>
              <a:t>allowed only three atoms to be attached to cobalt </a:t>
            </a:r>
          </a:p>
          <a:p>
            <a:pPr lvl="1"/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   because of its valence of 3  (Co</a:t>
            </a:r>
            <a:r>
              <a:rPr lang="en-US" sz="2400" baseline="30000" dirty="0" smtClean="0">
                <a:latin typeface="Book Antiqua" panose="02040602050305030304" pitchFamily="18" charset="0"/>
              </a:rPr>
              <a:t>3+</a:t>
            </a:r>
            <a:r>
              <a:rPr lang="en-US" sz="2400" dirty="0" smtClean="0">
                <a:latin typeface="Book Antiqua" panose="02040602050305030304" pitchFamily="18" charset="0"/>
              </a:rPr>
              <a:t>) for </a:t>
            </a:r>
            <a:r>
              <a:rPr lang="en-US" sz="2400" b="1" dirty="0" smtClean="0">
                <a:latin typeface="Book Antiqua" panose="02040602050305030304" pitchFamily="18" charset="0"/>
              </a:rPr>
              <a:t>charge balance.</a:t>
            </a:r>
          </a:p>
          <a:p>
            <a:pPr lvl="2"/>
            <a:endParaRPr lang="en-US" sz="2400" dirty="0">
              <a:latin typeface="Book Antiqua" panose="02040602050305030304" pitchFamily="18" charset="0"/>
            </a:endParaRP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latin typeface="Book Antiqua" panose="02040602050305030304" pitchFamily="18" charset="0"/>
              </a:rPr>
              <a:t>Jørgensen</a:t>
            </a:r>
            <a:r>
              <a:rPr lang="en-US" sz="2400" dirty="0" smtClean="0">
                <a:latin typeface="Book Antiqua" panose="02040602050305030304" pitchFamily="18" charset="0"/>
              </a:rPr>
              <a:t> proposed that for the above compounds</a:t>
            </a:r>
          </a:p>
          <a:p>
            <a:pPr marL="164912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Book Antiqua" panose="02040602050305030304" pitchFamily="18" charset="0"/>
              </a:rPr>
              <a:t>N could form chains because of 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its </a:t>
            </a:r>
            <a:r>
              <a:rPr lang="en-US" sz="2400" dirty="0">
                <a:solidFill>
                  <a:prstClr val="black"/>
                </a:solidFill>
                <a:latin typeface="Book Antiqua" panose="02040602050305030304" pitchFamily="18" charset="0"/>
              </a:rPr>
              <a:t>valence of 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5</a:t>
            </a:r>
          </a:p>
          <a:p>
            <a:pPr marL="164912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Chloride (Cl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) could be bound to N or to Co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3+</a:t>
            </a:r>
          </a:p>
          <a:p>
            <a:pPr marL="1649120" lvl="2" indent="-342900">
              <a:buFont typeface="Arial" panose="020B0604020202020204" pitchFamily="34" charset="0"/>
              <a:buChar char="•"/>
            </a:pPr>
            <a:endParaRPr lang="en-US" sz="2400" baseline="30000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996010" lvl="1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Book Antiqua" panose="02040602050305030304" pitchFamily="18" charset="0"/>
              </a:rPr>
              <a:t>Werner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proposed </a:t>
            </a:r>
            <a:r>
              <a:rPr lang="en-US" sz="2400" dirty="0" smtClean="0">
                <a:latin typeface="Book Antiqua" panose="02040602050305030304" pitchFamily="18" charset="0"/>
              </a:rPr>
              <a:t>something very radical for the time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64912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As many as 6 N (as NH</a:t>
            </a:r>
            <a:r>
              <a:rPr lang="en-US" sz="2400" baseline="-25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) could bond directly to Co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3+</a:t>
            </a:r>
            <a:endParaRPr lang="en-US" sz="24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164912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Cl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-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Book Antiqua" panose="02040602050305030304" pitchFamily="18" charset="0"/>
              </a:rPr>
              <a:t>could 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bond to Co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3+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or associate loosely; two kinds of </a:t>
            </a:r>
            <a:r>
              <a:rPr lang="en-US" sz="2400" dirty="0">
                <a:solidFill>
                  <a:prstClr val="black"/>
                </a:solidFill>
                <a:latin typeface="Book Antiqua" panose="02040602050305030304" pitchFamily="18" charset="0"/>
              </a:rPr>
              <a:t>Cl</a:t>
            </a:r>
            <a:r>
              <a:rPr lang="en-US" sz="2400" baseline="30000" dirty="0">
                <a:solidFill>
                  <a:prstClr val="black"/>
                </a:solidFill>
                <a:latin typeface="Book Antiqua" panose="02040602050305030304" pitchFamily="18" charset="0"/>
              </a:rPr>
              <a:t>-</a:t>
            </a:r>
            <a:endParaRPr lang="en-US" sz="24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algn="ctr"/>
            <a:endParaRPr lang="en-US" sz="2400" dirty="0" smtClean="0">
              <a:latin typeface="Book Antiqua" panose="0204060205030503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80954017"/>
              </p:ext>
            </p:extLst>
          </p:nvPr>
        </p:nvGraphicFramePr>
        <p:xfrm>
          <a:off x="609600" y="1600200"/>
          <a:ext cx="9753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3251200"/>
                <a:gridCol w="325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Elemental</a:t>
                      </a:r>
                      <a:r>
                        <a:rPr lang="en-US" baseline="0" dirty="0" smtClean="0"/>
                        <a:t> 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18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15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Purple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baseline="0" dirty="0" smtClean="0"/>
                        <a:t>Cl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20687"/>
              </p:ext>
            </p:extLst>
          </p:nvPr>
        </p:nvGraphicFramePr>
        <p:xfrm>
          <a:off x="12245332" y="3404724"/>
          <a:ext cx="1623068" cy="170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CS ChemDraw Drawing" r:id="rId4" imgW="1082045" imgH="1133784" progId="ChemDraw.Document.6.0">
                  <p:embed/>
                </p:oleObj>
              </mc:Choice>
              <mc:Fallback>
                <p:oleObj name="CS ChemDraw Drawing" r:id="rId4" imgW="1082045" imgH="11337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45332" y="3404724"/>
                        <a:ext cx="1623068" cy="1700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63817"/>
              </p:ext>
            </p:extLst>
          </p:nvPr>
        </p:nvGraphicFramePr>
        <p:xfrm>
          <a:off x="11430000" y="5867400"/>
          <a:ext cx="1680119" cy="201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CS ChemDraw Drawing" r:id="rId6" imgW="1120079" imgH="1341144" progId="ChemDraw.Document.6.0">
                  <p:embed/>
                </p:oleObj>
              </mc:Choice>
              <mc:Fallback>
                <p:oleObj name="CS ChemDraw Drawing" r:id="rId6" imgW="1120079" imgH="13411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00" y="5867400"/>
                        <a:ext cx="1680119" cy="2011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99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29540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2. History:  The Werner Titrations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335000" y="7627621"/>
            <a:ext cx="563880" cy="438150"/>
          </a:xfrm>
        </p:spPr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5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410200" y="1143000"/>
            <a:ext cx="8228741" cy="492443"/>
            <a:chOff x="3830038" y="1752600"/>
            <a:chExt cx="8228741" cy="492443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3838" y="1908510"/>
              <a:ext cx="1219200" cy="180622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3830038" y="1752600"/>
              <a:ext cx="382483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Complex (</a:t>
              </a:r>
              <a:r>
                <a:rPr lang="en-US" dirty="0" err="1" smtClean="0"/>
                <a:t>aq</a:t>
              </a:r>
              <a:r>
                <a:rPr lang="en-US" dirty="0" smtClean="0"/>
                <a:t>) </a:t>
              </a:r>
              <a:r>
                <a:rPr lang="en-US" dirty="0" smtClean="0"/>
                <a:t>+ </a:t>
              </a:r>
              <a:r>
                <a:rPr lang="en-US" dirty="0" smtClean="0"/>
                <a:t>AgNO</a:t>
              </a:r>
              <a:r>
                <a:rPr lang="en-US" baseline="-25000" dirty="0" smtClean="0"/>
                <a:t>3 </a:t>
              </a:r>
              <a:r>
                <a:rPr lang="en-US" dirty="0" smtClean="0"/>
                <a:t>(</a:t>
              </a:r>
              <a:r>
                <a:rPr lang="en-US" dirty="0" err="1" smtClean="0"/>
                <a:t>aq</a:t>
              </a:r>
              <a:r>
                <a:rPr lang="en-US" dirty="0"/>
                <a:t>)</a:t>
              </a:r>
              <a:endParaRPr lang="en-US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891181" y="1752600"/>
              <a:ext cx="316759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</a:t>
              </a:r>
              <a:r>
                <a:rPr lang="en-US" dirty="0" err="1" smtClean="0"/>
                <a:t>AgCl</a:t>
              </a:r>
              <a:r>
                <a:rPr lang="en-US" dirty="0" smtClean="0"/>
                <a:t> (s) </a:t>
              </a:r>
              <a:r>
                <a:rPr lang="en-US" dirty="0" smtClean="0"/>
                <a:t>+ </a:t>
              </a:r>
              <a:r>
                <a:rPr lang="en-US" dirty="0" err="1" smtClean="0"/>
                <a:t>Complex</a:t>
              </a:r>
              <a:r>
                <a:rPr lang="en-US" baseline="30000" dirty="0" err="1" smtClean="0"/>
                <a:t>n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2971800" y="3733800"/>
            <a:ext cx="884328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71800" y="5214972"/>
            <a:ext cx="884328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71800" y="6629400"/>
            <a:ext cx="884328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30509" y="1700810"/>
            <a:ext cx="17770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AgCl</a:t>
            </a:r>
            <a:r>
              <a:rPr lang="en-US" b="1" dirty="0" smtClean="0"/>
              <a:t> </a:t>
            </a:r>
            <a:r>
              <a:rPr lang="en-US" b="1" dirty="0" err="1" smtClean="0"/>
              <a:t>equivs</a:t>
            </a:r>
            <a:endParaRPr lang="en-US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8462082" y="2851016"/>
            <a:ext cx="332854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462082" y="4276152"/>
            <a:ext cx="332854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62082" y="5664094"/>
            <a:ext cx="332854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62082" y="7041446"/>
            <a:ext cx="332854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71800" y="1700810"/>
            <a:ext cx="17065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Compound</a:t>
            </a:r>
            <a:endParaRPr lang="en-US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3503373" y="2851016"/>
            <a:ext cx="355378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03373" y="4276152"/>
            <a:ext cx="344500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03373" y="5664094"/>
            <a:ext cx="341128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03373" y="7041446"/>
            <a:ext cx="366870" cy="463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040478" y="1700810"/>
            <a:ext cx="2025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Jørgensen</a:t>
            </a:r>
            <a:endParaRPr lang="en-US" b="1" baseline="-250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971800" y="2274551"/>
            <a:ext cx="884328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2447" y="6631348"/>
            <a:ext cx="2029528" cy="1598252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0183838" y="1700810"/>
            <a:ext cx="1464600" cy="5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Werner</a:t>
            </a:r>
            <a:endParaRPr lang="en-US" b="1" baseline="-25000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2735" y="3787137"/>
            <a:ext cx="1848952" cy="147916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4690" y="5168118"/>
            <a:ext cx="2025042" cy="1461106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82622" y="2271489"/>
            <a:ext cx="2289178" cy="14949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7000" y="2399371"/>
            <a:ext cx="1871999" cy="12582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7000" y="3886200"/>
            <a:ext cx="1871999" cy="1247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17000" y="5310837"/>
            <a:ext cx="1871999" cy="11661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17000" y="6858000"/>
            <a:ext cx="1871999" cy="121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5638800"/>
            <a:ext cx="24354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Recall: There are</a:t>
            </a:r>
          </a:p>
          <a:p>
            <a:r>
              <a:rPr lang="en-US" dirty="0" smtClean="0"/>
              <a:t>2 </a:t>
            </a:r>
            <a:r>
              <a:rPr lang="en-US" dirty="0" smtClean="0"/>
              <a:t>Isomers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831" y="7010400"/>
            <a:ext cx="20659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Note: 0 </a:t>
            </a:r>
            <a:r>
              <a:rPr lang="en-US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Cl</a:t>
            </a:r>
            <a:r>
              <a:rPr lang="en-US" sz="2400" baseline="30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-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2590800"/>
            <a:ext cx="283750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Cl</a:t>
            </a:r>
            <a:r>
              <a:rPr lang="en-US" baseline="30000" dirty="0" smtClean="0"/>
              <a:t>-</a:t>
            </a:r>
            <a:r>
              <a:rPr lang="en-US" dirty="0" smtClean="0"/>
              <a:t> is N bound,</a:t>
            </a:r>
          </a:p>
          <a:p>
            <a:r>
              <a:rPr lang="en-US" dirty="0"/>
              <a:t>w</a:t>
            </a:r>
            <a:r>
              <a:rPr lang="en-US" dirty="0" smtClean="0"/>
              <a:t>ould dissociate in </a:t>
            </a:r>
          </a:p>
          <a:p>
            <a:r>
              <a:rPr lang="en-US" dirty="0" smtClean="0"/>
              <a:t>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41" grpId="0"/>
      <p:bldP spid="42" grpId="0"/>
      <p:bldP spid="43" grpId="0"/>
      <p:bldP spid="44" grpId="0"/>
      <p:bldP spid="45" grpId="0"/>
      <p:bldP spid="56" grpId="0"/>
      <p:bldP spid="57" grpId="0"/>
      <p:bldP spid="14" grpId="0"/>
      <p:bldP spid="15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2. History: Werner’s Theory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6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13563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latin typeface="Book Antiqua" panose="02040602050305030304" pitchFamily="18" charset="0"/>
              </a:rPr>
              <a:t>Primary Bonding </a:t>
            </a:r>
          </a:p>
          <a:p>
            <a:endParaRPr lang="en-US" sz="2400" baseline="300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The positive charge of the metal ion is </a:t>
            </a:r>
            <a:r>
              <a:rPr lang="en-US" sz="2400" b="1" dirty="0" smtClean="0">
                <a:latin typeface="Book Antiqua" panose="02040602050305030304" pitchFamily="18" charset="0"/>
              </a:rPr>
              <a:t>balanced</a:t>
            </a:r>
            <a:r>
              <a:rPr lang="en-US" sz="2400" dirty="0" smtClean="0">
                <a:latin typeface="Book Antiqua" panose="02040602050305030304" pitchFamily="18" charset="0"/>
              </a:rPr>
              <a:t> by negative ions.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Does </a:t>
            </a:r>
            <a:r>
              <a:rPr lang="en-US" sz="2400" b="1" dirty="0" smtClean="0">
                <a:latin typeface="Book Antiqua" panose="02040602050305030304" pitchFamily="18" charset="0"/>
              </a:rPr>
              <a:t>not have to involve direct bonding </a:t>
            </a:r>
            <a:r>
              <a:rPr lang="en-US" sz="2400" dirty="0" smtClean="0">
                <a:latin typeface="Book Antiqua" panose="02040602050305030304" pitchFamily="18" charset="0"/>
              </a:rPr>
              <a:t>to the metal ion.</a:t>
            </a:r>
          </a:p>
          <a:p>
            <a:pPr marL="176342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Today </a:t>
            </a:r>
            <a:r>
              <a:rPr lang="en-US" sz="2400" dirty="0" smtClean="0">
                <a:latin typeface="Book Antiqua" panose="02040602050305030304" pitchFamily="18" charset="0"/>
              </a:rPr>
              <a:t>when direct bonding is not involved, we </a:t>
            </a:r>
            <a:r>
              <a:rPr lang="en-US" sz="2400" dirty="0">
                <a:latin typeface="Book Antiqua" panose="02040602050305030304" pitchFamily="18" charset="0"/>
              </a:rPr>
              <a:t>refer to it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lvl="2"/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      as </a:t>
            </a:r>
            <a:r>
              <a:rPr lang="en-US" sz="2400" dirty="0">
                <a:latin typeface="Book Antiqua" panose="02040602050305030304" pitchFamily="18" charset="0"/>
              </a:rPr>
              <a:t>the </a:t>
            </a:r>
            <a:r>
              <a:rPr lang="en-US" sz="2400" b="1" dirty="0" smtClean="0">
                <a:latin typeface="Book Antiqua" panose="02040602050305030304" pitchFamily="18" charset="0"/>
              </a:rPr>
              <a:t>secondary </a:t>
            </a:r>
            <a:r>
              <a:rPr lang="en-US" sz="2400" b="1" dirty="0">
                <a:latin typeface="Book Antiqua" panose="02040602050305030304" pitchFamily="18" charset="0"/>
              </a:rPr>
              <a:t>coordination spher</a:t>
            </a:r>
            <a:r>
              <a:rPr lang="en-US" sz="2400" dirty="0">
                <a:latin typeface="Book Antiqua" panose="02040602050305030304" pitchFamily="18" charset="0"/>
              </a:rPr>
              <a:t>e</a:t>
            </a:r>
            <a:r>
              <a:rPr lang="en-US" sz="2400" dirty="0" smtClean="0"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AutoNum type="alphaUcPeriod"/>
            </a:pP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B.   Secondary Bonding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Ligands (molecules or ions) </a:t>
            </a:r>
            <a:r>
              <a:rPr lang="en-US" sz="2400" b="1" dirty="0" smtClean="0">
                <a:latin typeface="Book Antiqua" panose="02040602050305030304" pitchFamily="18" charset="0"/>
              </a:rPr>
              <a:t>directly</a:t>
            </a:r>
            <a:r>
              <a:rPr lang="en-US" sz="2400" dirty="0" smtClean="0">
                <a:latin typeface="Book Antiqua" panose="02040602050305030304" pitchFamily="18" charset="0"/>
              </a:rPr>
              <a:t> attached to the metal ion.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This interaction constitutes the coordination sphere; </a:t>
            </a:r>
            <a:r>
              <a:rPr lang="en-US" sz="2400" b="1" dirty="0" smtClean="0">
                <a:latin typeface="Book Antiqua" panose="02040602050305030304" pitchFamily="18" charset="0"/>
              </a:rPr>
              <a:t>the complex ion</a:t>
            </a:r>
            <a:r>
              <a:rPr lang="en-US" sz="2400" dirty="0" smtClean="0">
                <a:latin typeface="Book Antiqua" panose="02040602050305030304" pitchFamily="18" charset="0"/>
              </a:rPr>
              <a:t>.</a:t>
            </a:r>
          </a:p>
          <a:p>
            <a:pPr marL="1763420" lvl="2" indent="-457200">
              <a:buFont typeface="Arial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Today we refer to it as the </a:t>
            </a:r>
            <a:r>
              <a:rPr lang="en-US" sz="2400" b="1" dirty="0" smtClean="0">
                <a:latin typeface="Book Antiqua" panose="02040602050305030304" pitchFamily="18" charset="0"/>
              </a:rPr>
              <a:t>primary coordination spher</a:t>
            </a:r>
            <a:r>
              <a:rPr lang="en-US" sz="2400" dirty="0" smtClean="0">
                <a:latin typeface="Book Antiqua" panose="02040602050305030304" pitchFamily="18" charset="0"/>
              </a:rPr>
              <a:t>e.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Defines the </a:t>
            </a:r>
            <a:r>
              <a:rPr lang="en-US" sz="2400" b="1" dirty="0" smtClean="0">
                <a:latin typeface="Book Antiqua" panose="02040602050305030304" pitchFamily="18" charset="0"/>
              </a:rPr>
              <a:t>coordination number</a:t>
            </a:r>
            <a:r>
              <a:rPr lang="en-US" sz="2400" dirty="0" smtClean="0">
                <a:latin typeface="Book Antiqua" panose="02040602050305030304" pitchFamily="18" charset="0"/>
              </a:rPr>
              <a:t>.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Defines a </a:t>
            </a:r>
            <a:r>
              <a:rPr lang="en-US" sz="2400" b="1" dirty="0" smtClean="0">
                <a:latin typeface="Book Antiqua" panose="02040602050305030304" pitchFamily="18" charset="0"/>
              </a:rPr>
              <a:t>specific geometry</a:t>
            </a:r>
            <a:r>
              <a:rPr lang="en-US" sz="2400" dirty="0" smtClean="0">
                <a:latin typeface="Book Antiqua" panose="02040602050305030304" pitchFamily="18" charset="0"/>
              </a:rPr>
              <a:t>; “directed in space”.</a:t>
            </a:r>
          </a:p>
          <a:p>
            <a:pPr lvl="1"/>
            <a:endParaRPr lang="en-US" sz="2400" dirty="0" smtClean="0">
              <a:latin typeface="Book Antiqua" panose="02040602050305030304" pitchFamily="18" charset="0"/>
            </a:endParaRPr>
          </a:p>
          <a:p>
            <a:pPr algn="ctr"/>
            <a:r>
              <a:rPr lang="en-US" sz="2400" dirty="0" smtClean="0">
                <a:latin typeface="Book Antiqua" panose="02040602050305030304" pitchFamily="18" charset="0"/>
              </a:rPr>
              <a:t>Remember these are older theories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10074" y="2743200"/>
            <a:ext cx="2672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Primary Sphere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1577310" y="1747510"/>
            <a:ext cx="685800" cy="130558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979124" y="1600200"/>
            <a:ext cx="2432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[Co(NH</a:t>
            </a:r>
            <a:r>
              <a:rPr lang="en-US" sz="2800" baseline="-25000" dirty="0" smtClean="0">
                <a:latin typeface="Book Antiqua" panose="02040602050305030304" pitchFamily="18" charset="0"/>
              </a:rPr>
              <a:t>3</a:t>
            </a:r>
            <a:r>
              <a:rPr lang="en-US" sz="2800" dirty="0" smtClean="0">
                <a:latin typeface="Book Antiqua" panose="02040602050305030304" pitchFamily="18" charset="0"/>
              </a:rPr>
              <a:t>)</a:t>
            </a:r>
            <a:r>
              <a:rPr lang="en-US" sz="2800" baseline="-25000" dirty="0" smtClean="0">
                <a:latin typeface="Book Antiqua" panose="02040602050305030304" pitchFamily="18" charset="0"/>
              </a:rPr>
              <a:t>6</a:t>
            </a:r>
            <a:r>
              <a:rPr lang="en-US" sz="2800" dirty="0" smtClean="0">
                <a:latin typeface="Book Antiqua" panose="02040602050305030304" pitchFamily="18" charset="0"/>
              </a:rPr>
              <a:t>]Cl</a:t>
            </a:r>
            <a:r>
              <a:rPr lang="en-US" sz="2800" baseline="-25000" dirty="0" smtClean="0">
                <a:latin typeface="Book Antiqua" panose="02040602050305030304" pitchFamily="18" charset="0"/>
              </a:rPr>
              <a:t>3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106400" y="2123420"/>
            <a:ext cx="0" cy="1686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424474" y="3733800"/>
            <a:ext cx="303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Secondary Sphere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4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2. History: Determining the coordination </a:t>
            </a:r>
            <a:br>
              <a:rPr lang="en-US" sz="5300" dirty="0" smtClean="0">
                <a:latin typeface="Book Antiqua" pitchFamily="18" charset="0"/>
              </a:rPr>
            </a:br>
            <a:r>
              <a:rPr lang="en-US" sz="5300" dirty="0" smtClean="0">
                <a:latin typeface="Book Antiqua" pitchFamily="18" charset="0"/>
              </a:rPr>
              <a:t>                    mode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7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1824335"/>
            <a:ext cx="1356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Which coordination mode would give 2 isomers for complex C?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643300" y="3618103"/>
            <a:ext cx="9343800" cy="2665541"/>
            <a:chOff x="2643300" y="3618103"/>
            <a:chExt cx="9343800" cy="2665541"/>
          </a:xfrm>
        </p:grpSpPr>
        <p:grpSp>
          <p:nvGrpSpPr>
            <p:cNvPr id="15" name="Group 14"/>
            <p:cNvGrpSpPr/>
            <p:nvPr/>
          </p:nvGrpSpPr>
          <p:grpSpPr>
            <a:xfrm>
              <a:off x="2643300" y="3618103"/>
              <a:ext cx="1800000" cy="2665541"/>
              <a:chOff x="1981200" y="2703702"/>
              <a:chExt cx="1800000" cy="266554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1200" y="2703702"/>
                <a:ext cx="1800000" cy="1974194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709011" y="4876800"/>
                <a:ext cx="344378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791200" y="3733800"/>
              <a:ext cx="900000" cy="2549844"/>
              <a:chOff x="5791200" y="3733800"/>
              <a:chExt cx="900000" cy="254984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027978" y="5791201"/>
                <a:ext cx="35984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1200" y="3733800"/>
                <a:ext cx="900000" cy="1980000"/>
              </a:xfrm>
              <a:prstGeom prst="rect">
                <a:avLst/>
              </a:prstGeom>
            </p:spPr>
          </p:pic>
        </p:grpSp>
        <p:grpSp>
          <p:nvGrpSpPr>
            <p:cNvPr id="25" name="Group 24"/>
            <p:cNvGrpSpPr/>
            <p:nvPr/>
          </p:nvGrpSpPr>
          <p:grpSpPr>
            <a:xfrm>
              <a:off x="7939200" y="3677928"/>
              <a:ext cx="4047900" cy="2605716"/>
              <a:chOff x="7939200" y="3677928"/>
              <a:chExt cx="4047900" cy="260571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0187100" y="3677928"/>
                <a:ext cx="1800000" cy="2605716"/>
                <a:chOff x="9525000" y="2763527"/>
                <a:chExt cx="1800000" cy="2605716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525000" y="2763527"/>
                  <a:ext cx="1800000" cy="1854545"/>
                </a:xfrm>
                <a:prstGeom prst="rect">
                  <a:avLst/>
                </a:prstGeom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10245078" y="4876800"/>
                  <a:ext cx="359844" cy="4924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7939200" y="3733800"/>
                <a:ext cx="900000" cy="2549844"/>
                <a:chOff x="7939200" y="3733800"/>
                <a:chExt cx="900000" cy="2549844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8282100" y="5791201"/>
                  <a:ext cx="325655" cy="4924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939200" y="3733800"/>
                  <a:ext cx="900000" cy="202500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7880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8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27"/>
          <a:stretch/>
        </p:blipFill>
        <p:spPr bwMode="auto">
          <a:xfrm>
            <a:off x="2819400" y="2286000"/>
            <a:ext cx="8677923" cy="303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3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9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2" b="57807"/>
          <a:stretch/>
        </p:blipFill>
        <p:spPr bwMode="auto">
          <a:xfrm>
            <a:off x="3124200" y="2407534"/>
            <a:ext cx="8677923" cy="240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8906</TotalTime>
  <Words>523</Words>
  <Application>Microsoft Office PowerPoint</Application>
  <PresentationFormat>Custom</PresentationFormat>
  <Paragraphs>146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Wingdings</vt:lpstr>
      <vt:lpstr>Office Theme</vt:lpstr>
      <vt:lpstr>CS ChemDraw Drawing</vt:lpstr>
      <vt:lpstr>PowerPoint Presentation</vt:lpstr>
      <vt:lpstr>1. Coordination Compounds</vt:lpstr>
      <vt:lpstr>2. History</vt:lpstr>
      <vt:lpstr>2. History: Werner Compounds</vt:lpstr>
      <vt:lpstr>2. History:  The Werner Titrations</vt:lpstr>
      <vt:lpstr>2. History: Werner’s Theory</vt:lpstr>
      <vt:lpstr>2. History: Determining the coordination                      mode</vt:lpstr>
      <vt:lpstr>PowerPoint Presentation</vt:lpstr>
      <vt:lpstr>PowerPoint Presentation</vt:lpstr>
      <vt:lpstr>PowerPoint Presentation</vt:lpstr>
      <vt:lpstr>PowerPoint Presentation</vt:lpstr>
      <vt:lpstr>2. History: Cis and Trans Isomers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atinoco9278</dc:creator>
  <cp:lastModifiedBy>Arthur Tinoco</cp:lastModifiedBy>
  <cp:revision>260</cp:revision>
  <dcterms:created xsi:type="dcterms:W3CDTF">2012-12-24T03:15:39Z</dcterms:created>
  <dcterms:modified xsi:type="dcterms:W3CDTF">2016-10-13T12:35:05Z</dcterms:modified>
</cp:coreProperties>
</file>