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9" r:id="rId1"/>
  </p:sldMasterIdLst>
  <p:notesMasterIdLst>
    <p:notesMasterId r:id="rId39"/>
  </p:notesMasterIdLst>
  <p:sldIdLst>
    <p:sldId id="256" r:id="rId2"/>
    <p:sldId id="309" r:id="rId3"/>
    <p:sldId id="259" r:id="rId4"/>
    <p:sldId id="283" r:id="rId5"/>
    <p:sldId id="295" r:id="rId6"/>
    <p:sldId id="298" r:id="rId7"/>
    <p:sldId id="310" r:id="rId8"/>
    <p:sldId id="308" r:id="rId9"/>
    <p:sldId id="273" r:id="rId10"/>
    <p:sldId id="299" r:id="rId11"/>
    <p:sldId id="264" r:id="rId12"/>
    <p:sldId id="282" r:id="rId13"/>
    <p:sldId id="303" r:id="rId14"/>
    <p:sldId id="281" r:id="rId15"/>
    <p:sldId id="280" r:id="rId16"/>
    <p:sldId id="304" r:id="rId17"/>
    <p:sldId id="285" r:id="rId18"/>
    <p:sldId id="315" r:id="rId19"/>
    <p:sldId id="305" r:id="rId20"/>
    <p:sldId id="291" r:id="rId21"/>
    <p:sldId id="277" r:id="rId22"/>
    <p:sldId id="307" r:id="rId23"/>
    <p:sldId id="279" r:id="rId24"/>
    <p:sldId id="292" r:id="rId25"/>
    <p:sldId id="300" r:id="rId26"/>
    <p:sldId id="301" r:id="rId27"/>
    <p:sldId id="312" r:id="rId28"/>
    <p:sldId id="290" r:id="rId29"/>
    <p:sldId id="271" r:id="rId30"/>
    <p:sldId id="268" r:id="rId31"/>
    <p:sldId id="288" r:id="rId32"/>
    <p:sldId id="272" r:id="rId33"/>
    <p:sldId id="296" r:id="rId34"/>
    <p:sldId id="311" r:id="rId35"/>
    <p:sldId id="306" r:id="rId36"/>
    <p:sldId id="313" r:id="rId37"/>
    <p:sldId id="31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7" autoAdjust="0"/>
    <p:restoredTop sz="93727" autoAdjust="0"/>
  </p:normalViewPr>
  <p:slideViewPr>
    <p:cSldViewPr snapToGrid="0">
      <p:cViewPr varScale="1">
        <p:scale>
          <a:sx n="67" d="100"/>
          <a:sy n="67"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4EABC-0E4F-4131-85D1-2F1628A7232D}" type="doc">
      <dgm:prSet loTypeId="urn:microsoft.com/office/officeart/2009/layout/CirclePictureHierarchy" loCatId="hierarchy" qsTypeId="urn:microsoft.com/office/officeart/2005/8/quickstyle/simple5" qsCatId="simple" csTypeId="urn:microsoft.com/office/officeart/2005/8/colors/accent1_2" csCatId="accent1" phldr="1"/>
      <dgm:spPr/>
      <dgm:t>
        <a:bodyPr/>
        <a:lstStyle/>
        <a:p>
          <a:endParaRPr lang="en-US"/>
        </a:p>
      </dgm:t>
    </dgm:pt>
    <dgm:pt modelId="{DD0BFDC4-CC99-48BC-A265-F163161CE485}">
      <dgm:prSet phldrT="[Text]"/>
      <dgm:spPr/>
      <dgm:t>
        <a:bodyPr/>
        <a:lstStyle/>
        <a:p>
          <a:r>
            <a:rPr lang="en-US" b="0" dirty="0"/>
            <a:t>Lead </a:t>
          </a:r>
        </a:p>
      </dgm:t>
    </dgm:pt>
    <dgm:pt modelId="{3D117911-6CC4-4976-BD5B-E976E1EEB71E}" type="parTrans" cxnId="{D4DB1A9A-1848-4008-BAF0-995CAE2ADCAC}">
      <dgm:prSet/>
      <dgm:spPr/>
      <dgm:t>
        <a:bodyPr/>
        <a:lstStyle/>
        <a:p>
          <a:endParaRPr lang="en-US"/>
        </a:p>
      </dgm:t>
    </dgm:pt>
    <dgm:pt modelId="{85511A30-5042-4F83-8584-03ACADE75750}" type="sibTrans" cxnId="{D4DB1A9A-1848-4008-BAF0-995CAE2ADCAC}">
      <dgm:prSet/>
      <dgm:spPr/>
      <dgm:t>
        <a:bodyPr/>
        <a:lstStyle/>
        <a:p>
          <a:endParaRPr lang="en-US"/>
        </a:p>
      </dgm:t>
    </dgm:pt>
    <dgm:pt modelId="{093D10F3-39D0-4AA7-B563-1ADFE206EBC9}">
      <dgm:prSet phldrT="[Text]"/>
      <dgm:spPr/>
      <dgm:t>
        <a:bodyPr/>
        <a:lstStyle/>
        <a:p>
          <a:r>
            <a:rPr lang="en-US" dirty="0"/>
            <a:t>Conductor</a:t>
          </a:r>
        </a:p>
      </dgm:t>
    </dgm:pt>
    <dgm:pt modelId="{EDB7B05E-90FB-4B89-A883-F956F4063C2E}" type="parTrans" cxnId="{B3B436BB-62E6-428D-AF9E-5428EAF002C1}">
      <dgm:prSet/>
      <dgm:spPr/>
      <dgm:t>
        <a:bodyPr/>
        <a:lstStyle/>
        <a:p>
          <a:endParaRPr lang="en-US"/>
        </a:p>
      </dgm:t>
    </dgm:pt>
    <dgm:pt modelId="{22E58F84-29FA-426C-BED9-8924E79F04CF}" type="sibTrans" cxnId="{B3B436BB-62E6-428D-AF9E-5428EAF002C1}">
      <dgm:prSet/>
      <dgm:spPr/>
      <dgm:t>
        <a:bodyPr/>
        <a:lstStyle/>
        <a:p>
          <a:endParaRPr lang="en-US"/>
        </a:p>
      </dgm:t>
    </dgm:pt>
    <dgm:pt modelId="{4E927207-D5DF-494D-A053-31A1E5297775}">
      <dgm:prSet phldrT="[Text]"/>
      <dgm:spPr/>
      <dgm:t>
        <a:bodyPr/>
        <a:lstStyle/>
        <a:p>
          <a:pPr algn="ctr"/>
          <a:r>
            <a:rPr lang="en-US" dirty="0"/>
            <a:t>Resistant </a:t>
          </a:r>
          <a:r>
            <a:rPr lang="en-US"/>
            <a:t>to corrosion</a:t>
          </a:r>
          <a:endParaRPr lang="en-US" dirty="0"/>
        </a:p>
      </dgm:t>
    </dgm:pt>
    <dgm:pt modelId="{4B3D7CF5-D357-47F5-BFFB-4056D661DD62}" type="parTrans" cxnId="{FADBAF73-A857-4001-BE18-C0BC7D130363}">
      <dgm:prSet/>
      <dgm:spPr/>
      <dgm:t>
        <a:bodyPr/>
        <a:lstStyle/>
        <a:p>
          <a:endParaRPr lang="en-US"/>
        </a:p>
      </dgm:t>
    </dgm:pt>
    <dgm:pt modelId="{19E99835-7699-4289-85A8-FA20A0E2042B}" type="sibTrans" cxnId="{FADBAF73-A857-4001-BE18-C0BC7D130363}">
      <dgm:prSet/>
      <dgm:spPr/>
      <dgm:t>
        <a:bodyPr/>
        <a:lstStyle/>
        <a:p>
          <a:endParaRPr lang="en-US"/>
        </a:p>
      </dgm:t>
    </dgm:pt>
    <dgm:pt modelId="{D7F2774D-4DE9-4E43-97C4-1CA77E6D5D04}">
      <dgm:prSet phldrT="[Text]"/>
      <dgm:spPr/>
      <dgm:t>
        <a:bodyPr/>
        <a:lstStyle/>
        <a:p>
          <a:r>
            <a:rPr lang="en-US" dirty="0"/>
            <a:t>Ductile &amp; </a:t>
          </a:r>
          <a:r>
            <a:rPr lang="en-US" dirty="0" err="1"/>
            <a:t>Maleaable</a:t>
          </a:r>
          <a:endParaRPr lang="en-US" dirty="0"/>
        </a:p>
      </dgm:t>
    </dgm:pt>
    <dgm:pt modelId="{ACDDF509-CA06-44E9-89F1-3198671EB501}" type="parTrans" cxnId="{A98E77CF-FC8C-4C92-99C9-144164D4E632}">
      <dgm:prSet/>
      <dgm:spPr/>
      <dgm:t>
        <a:bodyPr/>
        <a:lstStyle/>
        <a:p>
          <a:endParaRPr lang="en-US"/>
        </a:p>
      </dgm:t>
    </dgm:pt>
    <dgm:pt modelId="{660B79B5-DEB1-4336-ACB1-D3CF931EF08C}" type="sibTrans" cxnId="{A98E77CF-FC8C-4C92-99C9-144164D4E632}">
      <dgm:prSet/>
      <dgm:spPr/>
      <dgm:t>
        <a:bodyPr/>
        <a:lstStyle/>
        <a:p>
          <a:endParaRPr lang="en-US"/>
        </a:p>
      </dgm:t>
    </dgm:pt>
    <dgm:pt modelId="{841ABF31-1D11-4173-B666-2763BDA43161}">
      <dgm:prSet phldrT="[Text]"/>
      <dgm:spPr/>
      <dgm:t>
        <a:bodyPr/>
        <a:lstStyle/>
        <a:p>
          <a:pPr algn="l"/>
          <a:r>
            <a:rPr lang="en-US" dirty="0"/>
            <a:t>Galena (</a:t>
          </a:r>
          <a:r>
            <a:rPr lang="en-US" dirty="0" err="1"/>
            <a:t>PbS</a:t>
          </a:r>
          <a:r>
            <a:rPr lang="en-US" baseline="-25000" dirty="0"/>
            <a:t>(s)</a:t>
          </a:r>
          <a:r>
            <a:rPr lang="en-US" baseline="0" dirty="0"/>
            <a:t>)</a:t>
          </a:r>
          <a:endParaRPr lang="en-US" dirty="0"/>
        </a:p>
      </dgm:t>
    </dgm:pt>
    <dgm:pt modelId="{36D4A895-7107-468A-858A-1E6F53F1A972}" type="parTrans" cxnId="{E5D4DC2E-F304-4624-86EB-90DD3381B2E9}">
      <dgm:prSet/>
      <dgm:spPr/>
      <dgm:t>
        <a:bodyPr/>
        <a:lstStyle/>
        <a:p>
          <a:endParaRPr lang="en-US"/>
        </a:p>
      </dgm:t>
    </dgm:pt>
    <dgm:pt modelId="{FF098FCB-0447-4F24-8108-07EB3FFC7168}" type="sibTrans" cxnId="{E5D4DC2E-F304-4624-86EB-90DD3381B2E9}">
      <dgm:prSet/>
      <dgm:spPr/>
      <dgm:t>
        <a:bodyPr/>
        <a:lstStyle/>
        <a:p>
          <a:endParaRPr lang="en-US"/>
        </a:p>
      </dgm:t>
    </dgm:pt>
    <dgm:pt modelId="{E0100E94-0F0D-4627-8381-EA0612F5C14D}">
      <dgm:prSet phldrT="[Text]"/>
      <dgm:spPr/>
      <dgm:t>
        <a:bodyPr/>
        <a:lstStyle/>
        <a:p>
          <a:pPr algn="ctr"/>
          <a:r>
            <a:rPr lang="en-US" dirty="0"/>
            <a:t>Pure Lead</a:t>
          </a:r>
        </a:p>
      </dgm:t>
    </dgm:pt>
    <dgm:pt modelId="{8AF50F10-5672-4764-9894-207347492BCC}" type="parTrans" cxnId="{E4550E54-6307-453D-9AEB-9F472502EDA5}">
      <dgm:prSet/>
      <dgm:spPr/>
      <dgm:t>
        <a:bodyPr/>
        <a:lstStyle/>
        <a:p>
          <a:endParaRPr lang="en-US"/>
        </a:p>
      </dgm:t>
    </dgm:pt>
    <dgm:pt modelId="{D25F677B-1DB1-46A2-97A1-E3EC4DFA71B2}" type="sibTrans" cxnId="{E4550E54-6307-453D-9AEB-9F472502EDA5}">
      <dgm:prSet/>
      <dgm:spPr/>
      <dgm:t>
        <a:bodyPr/>
        <a:lstStyle/>
        <a:p>
          <a:endParaRPr lang="en-US"/>
        </a:p>
      </dgm:t>
    </dgm:pt>
    <dgm:pt modelId="{C75F15B5-1736-4CBF-9F19-483294B583EE}" type="pres">
      <dgm:prSet presAssocID="{C384EABC-0E4F-4131-85D1-2F1628A7232D}" presName="hierChild1" presStyleCnt="0">
        <dgm:presLayoutVars>
          <dgm:chPref val="1"/>
          <dgm:dir/>
          <dgm:animOne val="branch"/>
          <dgm:animLvl val="lvl"/>
          <dgm:resizeHandles/>
        </dgm:presLayoutVars>
      </dgm:prSet>
      <dgm:spPr/>
    </dgm:pt>
    <dgm:pt modelId="{31518AAB-3DF2-4099-A7ED-CD81C1E27456}" type="pres">
      <dgm:prSet presAssocID="{DD0BFDC4-CC99-48BC-A265-F163161CE485}" presName="hierRoot1" presStyleCnt="0"/>
      <dgm:spPr/>
    </dgm:pt>
    <dgm:pt modelId="{E978BDD8-C5CC-400D-8F33-FCEBE8E20030}" type="pres">
      <dgm:prSet presAssocID="{DD0BFDC4-CC99-48BC-A265-F163161CE485}" presName="composite" presStyleCnt="0"/>
      <dgm:spPr/>
    </dgm:pt>
    <dgm:pt modelId="{DD895CED-ED8B-45D8-A5E5-E30AD7CB509C}" type="pres">
      <dgm:prSet presAssocID="{DD0BFDC4-CC99-48BC-A265-F163161CE485}" presName="image" presStyleLbl="node0" presStyleIdx="0" presStyleCnt="1" custScaleX="224438" custScaleY="200575" custLinFactNeighborX="-36844" custLinFactNeighborY="132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274" t="-11043" r="-4056" b="-6064"/>
          </a:stretch>
        </a:blipFill>
      </dgm:spPr>
    </dgm:pt>
    <dgm:pt modelId="{94C3341C-41C6-43AA-8378-B13D41022AF1}" type="pres">
      <dgm:prSet presAssocID="{DD0BFDC4-CC99-48BC-A265-F163161CE485}" presName="text" presStyleLbl="revTx" presStyleIdx="0" presStyleCnt="6" custLinFactNeighborX="9883" custLinFactNeighborY="8607">
        <dgm:presLayoutVars>
          <dgm:chPref val="3"/>
        </dgm:presLayoutVars>
      </dgm:prSet>
      <dgm:spPr/>
    </dgm:pt>
    <dgm:pt modelId="{D4EF6E92-2E07-47D0-9D69-B7FBD9A9AD4A}" type="pres">
      <dgm:prSet presAssocID="{DD0BFDC4-CC99-48BC-A265-F163161CE485}" presName="hierChild2" presStyleCnt="0"/>
      <dgm:spPr/>
    </dgm:pt>
    <dgm:pt modelId="{0BA2C01B-E28C-486C-856B-DDAF422C7293}" type="pres">
      <dgm:prSet presAssocID="{EDB7B05E-90FB-4B89-A883-F956F4063C2E}" presName="Name10" presStyleLbl="parChTrans1D2" presStyleIdx="0" presStyleCnt="2"/>
      <dgm:spPr/>
    </dgm:pt>
    <dgm:pt modelId="{87115CFE-2C3D-49EE-886A-269799308489}" type="pres">
      <dgm:prSet presAssocID="{093D10F3-39D0-4AA7-B563-1ADFE206EBC9}" presName="hierRoot2" presStyleCnt="0"/>
      <dgm:spPr/>
    </dgm:pt>
    <dgm:pt modelId="{BBA7A921-B1DA-4FF1-AF2C-3B69F17BD891}" type="pres">
      <dgm:prSet presAssocID="{093D10F3-39D0-4AA7-B563-1ADFE206EBC9}" presName="composite2" presStyleCnt="0"/>
      <dgm:spPr/>
    </dgm:pt>
    <dgm:pt modelId="{F0DA4A86-6739-48FF-9ACA-A24BD5396742}" type="pres">
      <dgm:prSet presAssocID="{093D10F3-39D0-4AA7-B563-1ADFE206EBC9}" presName="image2" presStyleLbl="node2" presStyleIdx="0" presStyleCnt="2" custScaleX="97120" custScaleY="141221" custLinFactNeighborX="1124" custLinFactNeighborY="-1382"/>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B568DE95-14CA-4DA9-A94D-AA5F317BBEDD}" type="pres">
      <dgm:prSet presAssocID="{093D10F3-39D0-4AA7-B563-1ADFE206EBC9}" presName="text2" presStyleLbl="revTx" presStyleIdx="1" presStyleCnt="6" custScaleY="78186">
        <dgm:presLayoutVars>
          <dgm:chPref val="3"/>
        </dgm:presLayoutVars>
      </dgm:prSet>
      <dgm:spPr/>
    </dgm:pt>
    <dgm:pt modelId="{1E65CAAE-DA45-4B33-B1F8-F62BD170FE7D}" type="pres">
      <dgm:prSet presAssocID="{093D10F3-39D0-4AA7-B563-1ADFE206EBC9}" presName="hierChild3" presStyleCnt="0"/>
      <dgm:spPr/>
    </dgm:pt>
    <dgm:pt modelId="{4DF80135-995A-4390-A81F-9D4B4CC629E7}" type="pres">
      <dgm:prSet presAssocID="{4B3D7CF5-D357-47F5-BFFB-4056D661DD62}" presName="Name17" presStyleLbl="parChTrans1D3" presStyleIdx="0" presStyleCnt="3"/>
      <dgm:spPr/>
    </dgm:pt>
    <dgm:pt modelId="{08741C02-93E8-438F-88D3-52124E3B4D50}" type="pres">
      <dgm:prSet presAssocID="{4E927207-D5DF-494D-A053-31A1E5297775}" presName="hierRoot3" presStyleCnt="0"/>
      <dgm:spPr/>
    </dgm:pt>
    <dgm:pt modelId="{94951B5B-5C6B-45D0-8FF0-795BFDCAA2D6}" type="pres">
      <dgm:prSet presAssocID="{4E927207-D5DF-494D-A053-31A1E5297775}" presName="composite3" presStyleCnt="0"/>
      <dgm:spPr/>
    </dgm:pt>
    <dgm:pt modelId="{EA84F8AB-DE13-4BF4-9284-E3329839253F}" type="pres">
      <dgm:prSet presAssocID="{4E927207-D5DF-494D-A053-31A1E5297775}" presName="image3" presStyleLbl="node3" presStyleIdx="0" presStyleCnt="3" custLinFactNeighborX="974" custLinFactNeighborY="1086"/>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8986E366-DD61-4B46-8125-A62C0496C850}" type="pres">
      <dgm:prSet presAssocID="{4E927207-D5DF-494D-A053-31A1E5297775}" presName="text3" presStyleLbl="revTx" presStyleIdx="2" presStyleCnt="6">
        <dgm:presLayoutVars>
          <dgm:chPref val="3"/>
        </dgm:presLayoutVars>
      </dgm:prSet>
      <dgm:spPr/>
    </dgm:pt>
    <dgm:pt modelId="{2C180EC1-7A55-4548-822A-D3FBA21DA889}" type="pres">
      <dgm:prSet presAssocID="{4E927207-D5DF-494D-A053-31A1E5297775}" presName="hierChild4" presStyleCnt="0"/>
      <dgm:spPr/>
    </dgm:pt>
    <dgm:pt modelId="{6E0FEED1-339C-4D8D-ABB4-259E1B146B3A}" type="pres">
      <dgm:prSet presAssocID="{ACDDF509-CA06-44E9-89F1-3198671EB501}" presName="Name17" presStyleLbl="parChTrans1D3" presStyleIdx="1" presStyleCnt="3"/>
      <dgm:spPr/>
    </dgm:pt>
    <dgm:pt modelId="{36059973-8928-4511-A084-C66A08812AD1}" type="pres">
      <dgm:prSet presAssocID="{D7F2774D-4DE9-4E43-97C4-1CA77E6D5D04}" presName="hierRoot3" presStyleCnt="0"/>
      <dgm:spPr/>
    </dgm:pt>
    <dgm:pt modelId="{A9CAC7BA-1ECB-4E5E-9F8D-B026753B6787}" type="pres">
      <dgm:prSet presAssocID="{D7F2774D-4DE9-4E43-97C4-1CA77E6D5D04}" presName="composite3" presStyleCnt="0"/>
      <dgm:spPr/>
    </dgm:pt>
    <dgm:pt modelId="{A4CF411A-4B49-4011-9A97-3C07BE0CCC71}" type="pres">
      <dgm:prSet presAssocID="{D7F2774D-4DE9-4E43-97C4-1CA77E6D5D04}" presName="image3" presStyleLbl="node3" presStyleIdx="1" presStyleCnt="3" custLinFactNeighborX="-1260" custLinFactNeighborY="1791"/>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A19873FC-1F77-4C25-A673-528875C24890}" type="pres">
      <dgm:prSet presAssocID="{D7F2774D-4DE9-4E43-97C4-1CA77E6D5D04}" presName="text3" presStyleLbl="revTx" presStyleIdx="3" presStyleCnt="6">
        <dgm:presLayoutVars>
          <dgm:chPref val="3"/>
        </dgm:presLayoutVars>
      </dgm:prSet>
      <dgm:spPr/>
    </dgm:pt>
    <dgm:pt modelId="{F89B681D-072C-4A3F-B6B1-813258F6B737}" type="pres">
      <dgm:prSet presAssocID="{D7F2774D-4DE9-4E43-97C4-1CA77E6D5D04}" presName="hierChild4" presStyleCnt="0"/>
      <dgm:spPr/>
    </dgm:pt>
    <dgm:pt modelId="{758C20B0-5421-455F-B6DD-F46C3E9564DA}" type="pres">
      <dgm:prSet presAssocID="{36D4A895-7107-468A-858A-1E6F53F1A972}" presName="Name10" presStyleLbl="parChTrans1D2" presStyleIdx="1" presStyleCnt="2"/>
      <dgm:spPr/>
    </dgm:pt>
    <dgm:pt modelId="{E8F000A7-1F34-4221-BD4E-407624E01DD8}" type="pres">
      <dgm:prSet presAssocID="{841ABF31-1D11-4173-B666-2763BDA43161}" presName="hierRoot2" presStyleCnt="0"/>
      <dgm:spPr/>
    </dgm:pt>
    <dgm:pt modelId="{27C620FF-37D9-4DC0-BBF4-CF1B77BA0101}" type="pres">
      <dgm:prSet presAssocID="{841ABF31-1D11-4173-B666-2763BDA43161}" presName="composite2" presStyleCnt="0"/>
      <dgm:spPr/>
    </dgm:pt>
    <dgm:pt modelId="{11466A56-B755-4709-BF25-8FA549B13B6A}" type="pres">
      <dgm:prSet presAssocID="{841ABF31-1D11-4173-B666-2763BDA43161}" presName="image2" presStyleLbl="node2" presStyleIdx="1" presStyleCnt="2" custLinFactNeighborX="10682" custLinFactNeighborY="-1825"/>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40D37970-1B46-483C-B204-61355A2A0DF2}" type="pres">
      <dgm:prSet presAssocID="{841ABF31-1D11-4173-B666-2763BDA43161}" presName="text2" presStyleLbl="revTx" presStyleIdx="4" presStyleCnt="6" custScaleX="83245" custLinFactNeighborX="2192" custLinFactNeighborY="-17988">
        <dgm:presLayoutVars>
          <dgm:chPref val="3"/>
        </dgm:presLayoutVars>
      </dgm:prSet>
      <dgm:spPr/>
    </dgm:pt>
    <dgm:pt modelId="{AC17C241-AE53-4752-8225-0E7C9707FFCB}" type="pres">
      <dgm:prSet presAssocID="{841ABF31-1D11-4173-B666-2763BDA43161}" presName="hierChild3" presStyleCnt="0"/>
      <dgm:spPr/>
    </dgm:pt>
    <dgm:pt modelId="{3A4FFFEB-903D-4DBB-B9A4-5BDCC5B6280A}" type="pres">
      <dgm:prSet presAssocID="{8AF50F10-5672-4764-9894-207347492BCC}" presName="Name17" presStyleLbl="parChTrans1D3" presStyleIdx="2" presStyleCnt="3"/>
      <dgm:spPr/>
    </dgm:pt>
    <dgm:pt modelId="{C7FFA8C7-FF6D-423B-8847-6177BF67D209}" type="pres">
      <dgm:prSet presAssocID="{E0100E94-0F0D-4627-8381-EA0612F5C14D}" presName="hierRoot3" presStyleCnt="0"/>
      <dgm:spPr/>
    </dgm:pt>
    <dgm:pt modelId="{BC5598F5-E224-4E3E-9383-D3F9034A8AB4}" type="pres">
      <dgm:prSet presAssocID="{E0100E94-0F0D-4627-8381-EA0612F5C14D}" presName="composite3" presStyleCnt="0"/>
      <dgm:spPr/>
    </dgm:pt>
    <dgm:pt modelId="{A7CE43E1-32A9-44D8-A52E-5DF0795DF4E8}" type="pres">
      <dgm:prSet presAssocID="{E0100E94-0F0D-4627-8381-EA0612F5C14D}" presName="image3" presStyleLbl="node3" presStyleIdx="2" presStyleCnt="3" custScaleY="92123" custLinFactNeighborX="12512" custLinFactNeighborY="47205"/>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D63CBADF-28A1-4C16-9A04-1691AB376C47}" type="pres">
      <dgm:prSet presAssocID="{E0100E94-0F0D-4627-8381-EA0612F5C14D}" presName="text3" presStyleLbl="revTx" presStyleIdx="5" presStyleCnt="6" custScaleX="94787" custScaleY="85719" custLinFactNeighborX="7585" custLinFactNeighborY="54065">
        <dgm:presLayoutVars>
          <dgm:chPref val="3"/>
        </dgm:presLayoutVars>
      </dgm:prSet>
      <dgm:spPr/>
    </dgm:pt>
    <dgm:pt modelId="{16D48E61-87FE-4E17-AD1A-C008957A1BDD}" type="pres">
      <dgm:prSet presAssocID="{E0100E94-0F0D-4627-8381-EA0612F5C14D}" presName="hierChild4" presStyleCnt="0"/>
      <dgm:spPr/>
    </dgm:pt>
  </dgm:ptLst>
  <dgm:cxnLst>
    <dgm:cxn modelId="{B3B436BB-62E6-428D-AF9E-5428EAF002C1}" srcId="{DD0BFDC4-CC99-48BC-A265-F163161CE485}" destId="{093D10F3-39D0-4AA7-B563-1ADFE206EBC9}" srcOrd="0" destOrd="0" parTransId="{EDB7B05E-90FB-4B89-A883-F956F4063C2E}" sibTransId="{22E58F84-29FA-426C-BED9-8924E79F04CF}"/>
    <dgm:cxn modelId="{64FF797A-E34E-481A-9659-9DB6DD6937F7}" type="presOf" srcId="{E0100E94-0F0D-4627-8381-EA0612F5C14D}" destId="{D63CBADF-28A1-4C16-9A04-1691AB376C47}" srcOrd="0" destOrd="0" presId="urn:microsoft.com/office/officeart/2009/layout/CirclePictureHierarchy"/>
    <dgm:cxn modelId="{A98E77CF-FC8C-4C92-99C9-144164D4E632}" srcId="{093D10F3-39D0-4AA7-B563-1ADFE206EBC9}" destId="{D7F2774D-4DE9-4E43-97C4-1CA77E6D5D04}" srcOrd="1" destOrd="0" parTransId="{ACDDF509-CA06-44E9-89F1-3198671EB501}" sibTransId="{660B79B5-DEB1-4336-ACB1-D3CF931EF08C}"/>
    <dgm:cxn modelId="{93C11EA8-7FD5-4609-8343-D4DA6CA92CB2}" type="presOf" srcId="{EDB7B05E-90FB-4B89-A883-F956F4063C2E}" destId="{0BA2C01B-E28C-486C-856B-DDAF422C7293}" srcOrd="0" destOrd="0" presId="urn:microsoft.com/office/officeart/2009/layout/CirclePictureHierarchy"/>
    <dgm:cxn modelId="{1E6D192B-EF42-4750-93E0-B837DA3728F2}" type="presOf" srcId="{4B3D7CF5-D357-47F5-BFFB-4056D661DD62}" destId="{4DF80135-995A-4390-A81F-9D4B4CC629E7}" srcOrd="0" destOrd="0" presId="urn:microsoft.com/office/officeart/2009/layout/CirclePictureHierarchy"/>
    <dgm:cxn modelId="{D4DB1A9A-1848-4008-BAF0-995CAE2ADCAC}" srcId="{C384EABC-0E4F-4131-85D1-2F1628A7232D}" destId="{DD0BFDC4-CC99-48BC-A265-F163161CE485}" srcOrd="0" destOrd="0" parTransId="{3D117911-6CC4-4976-BD5B-E976E1EEB71E}" sibTransId="{85511A30-5042-4F83-8584-03ACADE75750}"/>
    <dgm:cxn modelId="{E4550E54-6307-453D-9AEB-9F472502EDA5}" srcId="{841ABF31-1D11-4173-B666-2763BDA43161}" destId="{E0100E94-0F0D-4627-8381-EA0612F5C14D}" srcOrd="0" destOrd="0" parTransId="{8AF50F10-5672-4764-9894-207347492BCC}" sibTransId="{D25F677B-1DB1-46A2-97A1-E3EC4DFA71B2}"/>
    <dgm:cxn modelId="{26F892DD-6422-46C6-BF64-E5361E9A2390}" type="presOf" srcId="{093D10F3-39D0-4AA7-B563-1ADFE206EBC9}" destId="{B568DE95-14CA-4DA9-A94D-AA5F317BBEDD}" srcOrd="0" destOrd="0" presId="urn:microsoft.com/office/officeart/2009/layout/CirclePictureHierarchy"/>
    <dgm:cxn modelId="{4835881B-6590-4E4C-BEE7-31745F66F7E0}" type="presOf" srcId="{4E927207-D5DF-494D-A053-31A1E5297775}" destId="{8986E366-DD61-4B46-8125-A62C0496C850}" srcOrd="0" destOrd="0" presId="urn:microsoft.com/office/officeart/2009/layout/CirclePictureHierarchy"/>
    <dgm:cxn modelId="{82068E9D-F8E2-47E1-BB3D-D0FD0ADDC76B}" type="presOf" srcId="{36D4A895-7107-468A-858A-1E6F53F1A972}" destId="{758C20B0-5421-455F-B6DD-F46C3E9564DA}" srcOrd="0" destOrd="0" presId="urn:microsoft.com/office/officeart/2009/layout/CirclePictureHierarchy"/>
    <dgm:cxn modelId="{E5D4DC2E-F304-4624-86EB-90DD3381B2E9}" srcId="{DD0BFDC4-CC99-48BC-A265-F163161CE485}" destId="{841ABF31-1D11-4173-B666-2763BDA43161}" srcOrd="1" destOrd="0" parTransId="{36D4A895-7107-468A-858A-1E6F53F1A972}" sibTransId="{FF098FCB-0447-4F24-8108-07EB3FFC7168}"/>
    <dgm:cxn modelId="{B3934152-EE23-4D2A-87CA-7AEF7654DC38}" type="presOf" srcId="{841ABF31-1D11-4173-B666-2763BDA43161}" destId="{40D37970-1B46-483C-B204-61355A2A0DF2}" srcOrd="0" destOrd="0" presId="urn:microsoft.com/office/officeart/2009/layout/CirclePictureHierarchy"/>
    <dgm:cxn modelId="{78C81F7E-182B-4A05-82C6-D2AFDACD1DA6}" type="presOf" srcId="{C384EABC-0E4F-4131-85D1-2F1628A7232D}" destId="{C75F15B5-1736-4CBF-9F19-483294B583EE}" srcOrd="0" destOrd="0" presId="urn:microsoft.com/office/officeart/2009/layout/CirclePictureHierarchy"/>
    <dgm:cxn modelId="{EE9CF1FA-8D6C-41DA-8079-99BE4535CF0A}" type="presOf" srcId="{D7F2774D-4DE9-4E43-97C4-1CA77E6D5D04}" destId="{A19873FC-1F77-4C25-A673-528875C24890}" srcOrd="0" destOrd="0" presId="urn:microsoft.com/office/officeart/2009/layout/CirclePictureHierarchy"/>
    <dgm:cxn modelId="{082BC7E5-54AC-4F92-A0D8-9339F45ED95C}" type="presOf" srcId="{8AF50F10-5672-4764-9894-207347492BCC}" destId="{3A4FFFEB-903D-4DBB-B9A4-5BDCC5B6280A}" srcOrd="0" destOrd="0" presId="urn:microsoft.com/office/officeart/2009/layout/CirclePictureHierarchy"/>
    <dgm:cxn modelId="{F5BE7596-8B66-42C9-9FC8-80F717285A67}" type="presOf" srcId="{DD0BFDC4-CC99-48BC-A265-F163161CE485}" destId="{94C3341C-41C6-43AA-8378-B13D41022AF1}" srcOrd="0" destOrd="0" presId="urn:microsoft.com/office/officeart/2009/layout/CirclePictureHierarchy"/>
    <dgm:cxn modelId="{ED7F3055-E79F-41B7-9FBF-4AA6165EB345}" type="presOf" srcId="{ACDDF509-CA06-44E9-89F1-3198671EB501}" destId="{6E0FEED1-339C-4D8D-ABB4-259E1B146B3A}" srcOrd="0" destOrd="0" presId="urn:microsoft.com/office/officeart/2009/layout/CirclePictureHierarchy"/>
    <dgm:cxn modelId="{FADBAF73-A857-4001-BE18-C0BC7D130363}" srcId="{093D10F3-39D0-4AA7-B563-1ADFE206EBC9}" destId="{4E927207-D5DF-494D-A053-31A1E5297775}" srcOrd="0" destOrd="0" parTransId="{4B3D7CF5-D357-47F5-BFFB-4056D661DD62}" sibTransId="{19E99835-7699-4289-85A8-FA20A0E2042B}"/>
    <dgm:cxn modelId="{E4668630-987C-42B8-83E3-55D6F5374C09}" type="presParOf" srcId="{C75F15B5-1736-4CBF-9F19-483294B583EE}" destId="{31518AAB-3DF2-4099-A7ED-CD81C1E27456}" srcOrd="0" destOrd="0" presId="urn:microsoft.com/office/officeart/2009/layout/CirclePictureHierarchy"/>
    <dgm:cxn modelId="{7A7E4C62-0060-4D3F-A6D7-B87C4987ABAC}" type="presParOf" srcId="{31518AAB-3DF2-4099-A7ED-CD81C1E27456}" destId="{E978BDD8-C5CC-400D-8F33-FCEBE8E20030}" srcOrd="0" destOrd="0" presId="urn:microsoft.com/office/officeart/2009/layout/CirclePictureHierarchy"/>
    <dgm:cxn modelId="{3EA6084A-A83D-45C7-8623-F23DB6A12D7E}" type="presParOf" srcId="{E978BDD8-C5CC-400D-8F33-FCEBE8E20030}" destId="{DD895CED-ED8B-45D8-A5E5-E30AD7CB509C}" srcOrd="0" destOrd="0" presId="urn:microsoft.com/office/officeart/2009/layout/CirclePictureHierarchy"/>
    <dgm:cxn modelId="{6483420F-879F-45B9-9B11-926B5AE7719E}" type="presParOf" srcId="{E978BDD8-C5CC-400D-8F33-FCEBE8E20030}" destId="{94C3341C-41C6-43AA-8378-B13D41022AF1}" srcOrd="1" destOrd="0" presId="urn:microsoft.com/office/officeart/2009/layout/CirclePictureHierarchy"/>
    <dgm:cxn modelId="{842CF0CA-171E-4F5A-9C12-261046E92188}" type="presParOf" srcId="{31518AAB-3DF2-4099-A7ED-CD81C1E27456}" destId="{D4EF6E92-2E07-47D0-9D69-B7FBD9A9AD4A}" srcOrd="1" destOrd="0" presId="urn:microsoft.com/office/officeart/2009/layout/CirclePictureHierarchy"/>
    <dgm:cxn modelId="{6DAE2071-4651-4531-83D4-06818E37C467}" type="presParOf" srcId="{D4EF6E92-2E07-47D0-9D69-B7FBD9A9AD4A}" destId="{0BA2C01B-E28C-486C-856B-DDAF422C7293}" srcOrd="0" destOrd="0" presId="urn:microsoft.com/office/officeart/2009/layout/CirclePictureHierarchy"/>
    <dgm:cxn modelId="{646044F4-0C6F-4C23-91B4-5EAD98085E2B}" type="presParOf" srcId="{D4EF6E92-2E07-47D0-9D69-B7FBD9A9AD4A}" destId="{87115CFE-2C3D-49EE-886A-269799308489}" srcOrd="1" destOrd="0" presId="urn:microsoft.com/office/officeart/2009/layout/CirclePictureHierarchy"/>
    <dgm:cxn modelId="{3DF3FBD9-83F8-4A45-9901-492BBB5A0EEF}" type="presParOf" srcId="{87115CFE-2C3D-49EE-886A-269799308489}" destId="{BBA7A921-B1DA-4FF1-AF2C-3B69F17BD891}" srcOrd="0" destOrd="0" presId="urn:microsoft.com/office/officeart/2009/layout/CirclePictureHierarchy"/>
    <dgm:cxn modelId="{9A22B8D4-550F-4839-8A53-294C93A3DC6E}" type="presParOf" srcId="{BBA7A921-B1DA-4FF1-AF2C-3B69F17BD891}" destId="{F0DA4A86-6739-48FF-9ACA-A24BD5396742}" srcOrd="0" destOrd="0" presId="urn:microsoft.com/office/officeart/2009/layout/CirclePictureHierarchy"/>
    <dgm:cxn modelId="{F338D3AA-33CD-4B37-9BAC-F42C3BC05ED2}" type="presParOf" srcId="{BBA7A921-B1DA-4FF1-AF2C-3B69F17BD891}" destId="{B568DE95-14CA-4DA9-A94D-AA5F317BBEDD}" srcOrd="1" destOrd="0" presId="urn:microsoft.com/office/officeart/2009/layout/CirclePictureHierarchy"/>
    <dgm:cxn modelId="{E9D85914-7F93-4312-9182-840EB60BC690}" type="presParOf" srcId="{87115CFE-2C3D-49EE-886A-269799308489}" destId="{1E65CAAE-DA45-4B33-B1F8-F62BD170FE7D}" srcOrd="1" destOrd="0" presId="urn:microsoft.com/office/officeart/2009/layout/CirclePictureHierarchy"/>
    <dgm:cxn modelId="{0C0F704A-E2F8-4EFA-A46B-D6089AEAA187}" type="presParOf" srcId="{1E65CAAE-DA45-4B33-B1F8-F62BD170FE7D}" destId="{4DF80135-995A-4390-A81F-9D4B4CC629E7}" srcOrd="0" destOrd="0" presId="urn:microsoft.com/office/officeart/2009/layout/CirclePictureHierarchy"/>
    <dgm:cxn modelId="{80099D84-BF43-4134-82E6-75B198EECF74}" type="presParOf" srcId="{1E65CAAE-DA45-4B33-B1F8-F62BD170FE7D}" destId="{08741C02-93E8-438F-88D3-52124E3B4D50}" srcOrd="1" destOrd="0" presId="urn:microsoft.com/office/officeart/2009/layout/CirclePictureHierarchy"/>
    <dgm:cxn modelId="{14B447F8-E321-437D-9288-6EA9C05BE7E8}" type="presParOf" srcId="{08741C02-93E8-438F-88D3-52124E3B4D50}" destId="{94951B5B-5C6B-45D0-8FF0-795BFDCAA2D6}" srcOrd="0" destOrd="0" presId="urn:microsoft.com/office/officeart/2009/layout/CirclePictureHierarchy"/>
    <dgm:cxn modelId="{541DCB05-883D-4601-923D-F1718F0FE196}" type="presParOf" srcId="{94951B5B-5C6B-45D0-8FF0-795BFDCAA2D6}" destId="{EA84F8AB-DE13-4BF4-9284-E3329839253F}" srcOrd="0" destOrd="0" presId="urn:microsoft.com/office/officeart/2009/layout/CirclePictureHierarchy"/>
    <dgm:cxn modelId="{781863E2-D216-4561-80D7-4E3E726A77F2}" type="presParOf" srcId="{94951B5B-5C6B-45D0-8FF0-795BFDCAA2D6}" destId="{8986E366-DD61-4B46-8125-A62C0496C850}" srcOrd="1" destOrd="0" presId="urn:microsoft.com/office/officeart/2009/layout/CirclePictureHierarchy"/>
    <dgm:cxn modelId="{6771437E-9650-4D77-BE97-1856A852AA8E}" type="presParOf" srcId="{08741C02-93E8-438F-88D3-52124E3B4D50}" destId="{2C180EC1-7A55-4548-822A-D3FBA21DA889}" srcOrd="1" destOrd="0" presId="urn:microsoft.com/office/officeart/2009/layout/CirclePictureHierarchy"/>
    <dgm:cxn modelId="{DA7F382D-24DC-461A-BEB3-E5190AA0F7BA}" type="presParOf" srcId="{1E65CAAE-DA45-4B33-B1F8-F62BD170FE7D}" destId="{6E0FEED1-339C-4D8D-ABB4-259E1B146B3A}" srcOrd="2" destOrd="0" presId="urn:microsoft.com/office/officeart/2009/layout/CirclePictureHierarchy"/>
    <dgm:cxn modelId="{CDDDC2CF-8CB5-4E63-8231-DC0E7FDDF734}" type="presParOf" srcId="{1E65CAAE-DA45-4B33-B1F8-F62BD170FE7D}" destId="{36059973-8928-4511-A084-C66A08812AD1}" srcOrd="3" destOrd="0" presId="urn:microsoft.com/office/officeart/2009/layout/CirclePictureHierarchy"/>
    <dgm:cxn modelId="{E31AF26C-3798-4383-B1A9-A3D449BFCB72}" type="presParOf" srcId="{36059973-8928-4511-A084-C66A08812AD1}" destId="{A9CAC7BA-1ECB-4E5E-9F8D-B026753B6787}" srcOrd="0" destOrd="0" presId="urn:microsoft.com/office/officeart/2009/layout/CirclePictureHierarchy"/>
    <dgm:cxn modelId="{E820E9F8-7E80-4CE7-B916-407DA5F33736}" type="presParOf" srcId="{A9CAC7BA-1ECB-4E5E-9F8D-B026753B6787}" destId="{A4CF411A-4B49-4011-9A97-3C07BE0CCC71}" srcOrd="0" destOrd="0" presId="urn:microsoft.com/office/officeart/2009/layout/CirclePictureHierarchy"/>
    <dgm:cxn modelId="{E6E58076-0691-4292-836C-A227A98E1909}" type="presParOf" srcId="{A9CAC7BA-1ECB-4E5E-9F8D-B026753B6787}" destId="{A19873FC-1F77-4C25-A673-528875C24890}" srcOrd="1" destOrd="0" presId="urn:microsoft.com/office/officeart/2009/layout/CirclePictureHierarchy"/>
    <dgm:cxn modelId="{0EE91AEA-A449-4E4F-93FA-E7E0F08176CA}" type="presParOf" srcId="{36059973-8928-4511-A084-C66A08812AD1}" destId="{F89B681D-072C-4A3F-B6B1-813258F6B737}" srcOrd="1" destOrd="0" presId="urn:microsoft.com/office/officeart/2009/layout/CirclePictureHierarchy"/>
    <dgm:cxn modelId="{45CB4EC9-9ACB-436D-BE3F-FAC004038E64}" type="presParOf" srcId="{D4EF6E92-2E07-47D0-9D69-B7FBD9A9AD4A}" destId="{758C20B0-5421-455F-B6DD-F46C3E9564DA}" srcOrd="2" destOrd="0" presId="urn:microsoft.com/office/officeart/2009/layout/CirclePictureHierarchy"/>
    <dgm:cxn modelId="{D34ECC28-29C3-4755-9C28-58E34A1B039F}" type="presParOf" srcId="{D4EF6E92-2E07-47D0-9D69-B7FBD9A9AD4A}" destId="{E8F000A7-1F34-4221-BD4E-407624E01DD8}" srcOrd="3" destOrd="0" presId="urn:microsoft.com/office/officeart/2009/layout/CirclePictureHierarchy"/>
    <dgm:cxn modelId="{9B3B3636-818B-4EA6-A79D-356B12C6B680}" type="presParOf" srcId="{E8F000A7-1F34-4221-BD4E-407624E01DD8}" destId="{27C620FF-37D9-4DC0-BBF4-CF1B77BA0101}" srcOrd="0" destOrd="0" presId="urn:microsoft.com/office/officeart/2009/layout/CirclePictureHierarchy"/>
    <dgm:cxn modelId="{88F732A0-4610-4EB8-8398-8CCB7FBA2C4E}" type="presParOf" srcId="{27C620FF-37D9-4DC0-BBF4-CF1B77BA0101}" destId="{11466A56-B755-4709-BF25-8FA549B13B6A}" srcOrd="0" destOrd="0" presId="urn:microsoft.com/office/officeart/2009/layout/CirclePictureHierarchy"/>
    <dgm:cxn modelId="{6BD05723-1800-40F4-A4CB-E22CA247DD2C}" type="presParOf" srcId="{27C620FF-37D9-4DC0-BBF4-CF1B77BA0101}" destId="{40D37970-1B46-483C-B204-61355A2A0DF2}" srcOrd="1" destOrd="0" presId="urn:microsoft.com/office/officeart/2009/layout/CirclePictureHierarchy"/>
    <dgm:cxn modelId="{E0CA4BE4-8D13-4DB0-A937-6BD15E21255B}" type="presParOf" srcId="{E8F000A7-1F34-4221-BD4E-407624E01DD8}" destId="{AC17C241-AE53-4752-8225-0E7C9707FFCB}" srcOrd="1" destOrd="0" presId="urn:microsoft.com/office/officeart/2009/layout/CirclePictureHierarchy"/>
    <dgm:cxn modelId="{3C7A8584-9916-4EA5-B604-96F7B8B16192}" type="presParOf" srcId="{AC17C241-AE53-4752-8225-0E7C9707FFCB}" destId="{3A4FFFEB-903D-4DBB-B9A4-5BDCC5B6280A}" srcOrd="0" destOrd="0" presId="urn:microsoft.com/office/officeart/2009/layout/CirclePictureHierarchy"/>
    <dgm:cxn modelId="{46E23E18-E3EC-4618-82EE-05119321CD29}" type="presParOf" srcId="{AC17C241-AE53-4752-8225-0E7C9707FFCB}" destId="{C7FFA8C7-FF6D-423B-8847-6177BF67D209}" srcOrd="1" destOrd="0" presId="urn:microsoft.com/office/officeart/2009/layout/CirclePictureHierarchy"/>
    <dgm:cxn modelId="{B8D91289-FE14-4C95-AF6F-B8C1E46D66B6}" type="presParOf" srcId="{C7FFA8C7-FF6D-423B-8847-6177BF67D209}" destId="{BC5598F5-E224-4E3E-9383-D3F9034A8AB4}" srcOrd="0" destOrd="0" presId="urn:microsoft.com/office/officeart/2009/layout/CirclePictureHierarchy"/>
    <dgm:cxn modelId="{12EB00B1-4250-4FB9-AFB0-54270DBB18E2}" type="presParOf" srcId="{BC5598F5-E224-4E3E-9383-D3F9034A8AB4}" destId="{A7CE43E1-32A9-44D8-A52E-5DF0795DF4E8}" srcOrd="0" destOrd="0" presId="urn:microsoft.com/office/officeart/2009/layout/CirclePictureHierarchy"/>
    <dgm:cxn modelId="{58EA7946-1FEF-4538-8D4F-37B355D80BA2}" type="presParOf" srcId="{BC5598F5-E224-4E3E-9383-D3F9034A8AB4}" destId="{D63CBADF-28A1-4C16-9A04-1691AB376C47}" srcOrd="1" destOrd="0" presId="urn:microsoft.com/office/officeart/2009/layout/CirclePictureHierarchy"/>
    <dgm:cxn modelId="{F9D5AA64-6DDE-405F-8C93-0C5F21784FFD}" type="presParOf" srcId="{C7FFA8C7-FF6D-423B-8847-6177BF67D209}" destId="{16D48E61-87FE-4E17-AD1A-C008957A1BDD}"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FFFEB-903D-4DBB-B9A4-5BDCC5B6280A}">
      <dsp:nvSpPr>
        <dsp:cNvPr id="0" name=""/>
        <dsp:cNvSpPr/>
      </dsp:nvSpPr>
      <dsp:spPr>
        <a:xfrm>
          <a:off x="7701956" y="4130257"/>
          <a:ext cx="91440" cy="999796"/>
        </a:xfrm>
        <a:custGeom>
          <a:avLst/>
          <a:gdLst/>
          <a:ahLst/>
          <a:cxnLst/>
          <a:rect l="0" t="0" r="0" b="0"/>
          <a:pathLst>
            <a:path>
              <a:moveTo>
                <a:pt x="76832" y="0"/>
              </a:moveTo>
              <a:lnTo>
                <a:pt x="76832" y="805204"/>
              </a:lnTo>
              <a:lnTo>
                <a:pt x="45720" y="805204"/>
              </a:lnTo>
              <a:lnTo>
                <a:pt x="45720" y="99979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C20B0-5421-455F-B6DD-F46C3E9564DA}">
      <dsp:nvSpPr>
        <dsp:cNvPr id="0" name=""/>
        <dsp:cNvSpPr/>
      </dsp:nvSpPr>
      <dsp:spPr>
        <a:xfrm>
          <a:off x="4905013" y="2531803"/>
          <a:ext cx="2873776" cy="353067"/>
        </a:xfrm>
        <a:custGeom>
          <a:avLst/>
          <a:gdLst/>
          <a:ahLst/>
          <a:cxnLst/>
          <a:rect l="0" t="0" r="0" b="0"/>
          <a:pathLst>
            <a:path>
              <a:moveTo>
                <a:pt x="0" y="0"/>
              </a:moveTo>
              <a:lnTo>
                <a:pt x="0" y="158475"/>
              </a:lnTo>
              <a:lnTo>
                <a:pt x="2873776" y="158475"/>
              </a:lnTo>
              <a:lnTo>
                <a:pt x="2873776" y="3530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0FEED1-339C-4D8D-ABB4-259E1B146B3A}">
      <dsp:nvSpPr>
        <dsp:cNvPr id="0" name=""/>
        <dsp:cNvSpPr/>
      </dsp:nvSpPr>
      <dsp:spPr>
        <a:xfrm>
          <a:off x="2459665" y="4646021"/>
          <a:ext cx="1691683" cy="426875"/>
        </a:xfrm>
        <a:custGeom>
          <a:avLst/>
          <a:gdLst/>
          <a:ahLst/>
          <a:cxnLst/>
          <a:rect l="0" t="0" r="0" b="0"/>
          <a:pathLst>
            <a:path>
              <a:moveTo>
                <a:pt x="0" y="0"/>
              </a:moveTo>
              <a:lnTo>
                <a:pt x="0" y="232284"/>
              </a:lnTo>
              <a:lnTo>
                <a:pt x="1691683" y="232284"/>
              </a:lnTo>
              <a:lnTo>
                <a:pt x="1691683" y="42687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80135-995A-4390-A81F-9D4B4CC629E7}">
      <dsp:nvSpPr>
        <dsp:cNvPr id="0" name=""/>
        <dsp:cNvSpPr/>
      </dsp:nvSpPr>
      <dsp:spPr>
        <a:xfrm>
          <a:off x="754357" y="4646021"/>
          <a:ext cx="1705307" cy="423032"/>
        </a:xfrm>
        <a:custGeom>
          <a:avLst/>
          <a:gdLst/>
          <a:ahLst/>
          <a:cxnLst/>
          <a:rect l="0" t="0" r="0" b="0"/>
          <a:pathLst>
            <a:path>
              <a:moveTo>
                <a:pt x="1705307" y="0"/>
              </a:moveTo>
              <a:lnTo>
                <a:pt x="1705307" y="228441"/>
              </a:lnTo>
              <a:lnTo>
                <a:pt x="0" y="228441"/>
              </a:lnTo>
              <a:lnTo>
                <a:pt x="0" y="42303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2C01B-E28C-486C-856B-DDAF422C7293}">
      <dsp:nvSpPr>
        <dsp:cNvPr id="0" name=""/>
        <dsp:cNvSpPr/>
      </dsp:nvSpPr>
      <dsp:spPr>
        <a:xfrm>
          <a:off x="2459665" y="2531803"/>
          <a:ext cx="2445347" cy="355470"/>
        </a:xfrm>
        <a:custGeom>
          <a:avLst/>
          <a:gdLst/>
          <a:ahLst/>
          <a:cxnLst/>
          <a:rect l="0" t="0" r="0" b="0"/>
          <a:pathLst>
            <a:path>
              <a:moveTo>
                <a:pt x="2445347" y="0"/>
              </a:moveTo>
              <a:lnTo>
                <a:pt x="2445347" y="160879"/>
              </a:lnTo>
              <a:lnTo>
                <a:pt x="0" y="160879"/>
              </a:lnTo>
              <a:lnTo>
                <a:pt x="0" y="3554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95CED-ED8B-45D8-A5E5-E30AD7CB509C}">
      <dsp:nvSpPr>
        <dsp:cNvPr id="0" name=""/>
        <dsp:cNvSpPr/>
      </dsp:nvSpPr>
      <dsp:spPr>
        <a:xfrm>
          <a:off x="3507452" y="33869"/>
          <a:ext cx="2795120" cy="2497934"/>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274" t="-11043" r="-4056" b="-6064"/>
          </a:stretch>
        </a:blip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94C3341C-41C6-43AA-8378-B13D41022AF1}">
      <dsp:nvSpPr>
        <dsp:cNvPr id="0" name=""/>
        <dsp:cNvSpPr/>
      </dsp:nvSpPr>
      <dsp:spPr>
        <a:xfrm>
          <a:off x="6171179" y="747718"/>
          <a:ext cx="1868079" cy="124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Lead </a:t>
          </a:r>
        </a:p>
      </dsp:txBody>
      <dsp:txXfrm>
        <a:off x="6171179" y="747718"/>
        <a:ext cx="1868079" cy="1245386"/>
      </dsp:txXfrm>
    </dsp:sp>
    <dsp:sp modelId="{F0DA4A86-6739-48FF-9ACA-A24BD5396742}">
      <dsp:nvSpPr>
        <dsp:cNvPr id="0" name=""/>
        <dsp:cNvSpPr/>
      </dsp:nvSpPr>
      <dsp:spPr>
        <a:xfrm>
          <a:off x="1854905" y="2887274"/>
          <a:ext cx="1209519" cy="175874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568DE95-14CA-4DA9-A94D-AA5F317BBEDD}">
      <dsp:nvSpPr>
        <dsp:cNvPr id="0" name=""/>
        <dsp:cNvSpPr/>
      </dsp:nvSpPr>
      <dsp:spPr>
        <a:xfrm>
          <a:off x="3068360" y="3293886"/>
          <a:ext cx="1868079" cy="97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Conductor</a:t>
          </a:r>
        </a:p>
      </dsp:txBody>
      <dsp:txXfrm>
        <a:off x="3068360" y="3293886"/>
        <a:ext cx="1868079" cy="973717"/>
      </dsp:txXfrm>
    </dsp:sp>
    <dsp:sp modelId="{EA84F8AB-DE13-4BF4-9284-E3329839253F}">
      <dsp:nvSpPr>
        <dsp:cNvPr id="0" name=""/>
        <dsp:cNvSpPr/>
      </dsp:nvSpPr>
      <dsp:spPr>
        <a:xfrm>
          <a:off x="131664" y="5069054"/>
          <a:ext cx="1245386" cy="12453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986E366-DD61-4B46-8125-A62C0496C850}">
      <dsp:nvSpPr>
        <dsp:cNvPr id="0" name=""/>
        <dsp:cNvSpPr/>
      </dsp:nvSpPr>
      <dsp:spPr>
        <a:xfrm>
          <a:off x="1364921" y="5052416"/>
          <a:ext cx="1868079" cy="124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Resistant </a:t>
          </a:r>
          <a:r>
            <a:rPr lang="en-US" sz="2400" kern="1200"/>
            <a:t>to corrosion</a:t>
          </a:r>
          <a:endParaRPr lang="en-US" sz="2400" kern="1200" dirty="0"/>
        </a:p>
      </dsp:txBody>
      <dsp:txXfrm>
        <a:off x="1364921" y="5052416"/>
        <a:ext cx="1868079" cy="1245386"/>
      </dsp:txXfrm>
    </dsp:sp>
    <dsp:sp modelId="{A4CF411A-4B49-4011-9A97-3C07BE0CCC71}">
      <dsp:nvSpPr>
        <dsp:cNvPr id="0" name=""/>
        <dsp:cNvSpPr/>
      </dsp:nvSpPr>
      <dsp:spPr>
        <a:xfrm>
          <a:off x="3528655" y="5072897"/>
          <a:ext cx="1245386" cy="124538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A19873FC-1F77-4C25-A673-528875C24890}">
      <dsp:nvSpPr>
        <dsp:cNvPr id="0" name=""/>
        <dsp:cNvSpPr/>
      </dsp:nvSpPr>
      <dsp:spPr>
        <a:xfrm>
          <a:off x="4789734" y="5052416"/>
          <a:ext cx="1868079" cy="124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Ductile &amp; </a:t>
          </a:r>
          <a:r>
            <a:rPr lang="en-US" sz="2400" kern="1200" dirty="0" err="1"/>
            <a:t>Maleaable</a:t>
          </a:r>
          <a:endParaRPr lang="en-US" sz="2400" kern="1200" dirty="0"/>
        </a:p>
      </dsp:txBody>
      <dsp:txXfrm>
        <a:off x="4789734" y="5052416"/>
        <a:ext cx="1868079" cy="1245386"/>
      </dsp:txXfrm>
    </dsp:sp>
    <dsp:sp modelId="{11466A56-B755-4709-BF25-8FA549B13B6A}">
      <dsp:nvSpPr>
        <dsp:cNvPr id="0" name=""/>
        <dsp:cNvSpPr/>
      </dsp:nvSpPr>
      <dsp:spPr>
        <a:xfrm>
          <a:off x="7156096" y="2884870"/>
          <a:ext cx="1245386" cy="124538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0D37970-1B46-483C-B204-61355A2A0DF2}">
      <dsp:nvSpPr>
        <dsp:cNvPr id="0" name=""/>
        <dsp:cNvSpPr/>
      </dsp:nvSpPr>
      <dsp:spPr>
        <a:xfrm>
          <a:off x="8465897" y="2680465"/>
          <a:ext cx="1555083" cy="124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Galena (</a:t>
          </a:r>
          <a:r>
            <a:rPr lang="en-US" sz="2400" kern="1200" dirty="0" err="1"/>
            <a:t>PbS</a:t>
          </a:r>
          <a:r>
            <a:rPr lang="en-US" sz="2400" kern="1200" baseline="-25000" dirty="0"/>
            <a:t>(s)</a:t>
          </a:r>
          <a:r>
            <a:rPr lang="en-US" sz="2400" kern="1200" baseline="0" dirty="0"/>
            <a:t>)</a:t>
          </a:r>
          <a:endParaRPr lang="en-US" sz="2400" kern="1200" dirty="0"/>
        </a:p>
      </dsp:txBody>
      <dsp:txXfrm>
        <a:off x="8465897" y="2680465"/>
        <a:ext cx="1555083" cy="1245386"/>
      </dsp:txXfrm>
    </dsp:sp>
    <dsp:sp modelId="{A7CE43E1-32A9-44D8-A52E-5DF0795DF4E8}">
      <dsp:nvSpPr>
        <dsp:cNvPr id="0" name=""/>
        <dsp:cNvSpPr/>
      </dsp:nvSpPr>
      <dsp:spPr>
        <a:xfrm>
          <a:off x="7124983" y="5130053"/>
          <a:ext cx="1245386" cy="114728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63CBADF-28A1-4C16-9A04-1691AB376C47}">
      <dsp:nvSpPr>
        <dsp:cNvPr id="0" name=""/>
        <dsp:cNvSpPr/>
      </dsp:nvSpPr>
      <dsp:spPr>
        <a:xfrm>
          <a:off x="8382773" y="5250751"/>
          <a:ext cx="1770696" cy="106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Pure Lead</a:t>
          </a:r>
        </a:p>
      </dsp:txBody>
      <dsp:txXfrm>
        <a:off x="8382773" y="5250751"/>
        <a:ext cx="1770696" cy="106753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9EF8F-DFBD-483C-9A7B-B9DBDDF7B05B}" type="datetimeFigureOut">
              <a:rPr lang="es-PR" smtClean="0"/>
              <a:t>11/25/2016</a:t>
            </a:fld>
            <a:endParaRPr lang="es-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75B7B-1362-45F2-8880-C5411E4360F1}" type="slidenum">
              <a:rPr lang="es-PR" smtClean="0"/>
              <a:t>‹#›</a:t>
            </a:fld>
            <a:endParaRPr lang="es-PR"/>
          </a:p>
        </p:txBody>
      </p:sp>
    </p:spTree>
    <p:extLst>
      <p:ext uri="{BB962C8B-B14F-4D97-AF65-F5344CB8AC3E}">
        <p14:creationId xmlns:p14="http://schemas.microsoft.com/office/powerpoint/2010/main" val="90810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hindawi.com/journals/jchem/2013/159125/#B3a" TargetMode="External"/><Relationship Id="rId3" Type="http://schemas.openxmlformats.org/officeDocument/2006/relationships/hyperlink" Target="https://www.hindawi.com/journals/jchem/2013/159125/#B4" TargetMode="External"/><Relationship Id="rId7" Type="http://schemas.openxmlformats.org/officeDocument/2006/relationships/hyperlink" Target="https://www.hindawi.com/journals/jchem/2013/159125/#B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hindawi.com/journals/jchem/2013/159125/#B7" TargetMode="External"/><Relationship Id="rId5" Type="http://schemas.openxmlformats.org/officeDocument/2006/relationships/hyperlink" Target="https://www.hindawi.com/journals/jchem/2013/159125/#B6" TargetMode="External"/><Relationship Id="rId4" Type="http://schemas.openxmlformats.org/officeDocument/2006/relationships/hyperlink" Target="https://www.hindawi.com/journals/jchem/2013/159125/#B5" TargetMode="External"/><Relationship Id="rId9" Type="http://schemas.openxmlformats.org/officeDocument/2006/relationships/hyperlink" Target="https://www.hindawi.com/journals/jchem/2013/159125/#B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1</a:t>
            </a:fld>
            <a:endParaRPr lang="es-PR"/>
          </a:p>
        </p:txBody>
      </p:sp>
    </p:spTree>
    <p:extLst>
      <p:ext uri="{BB962C8B-B14F-4D97-AF65-F5344CB8AC3E}">
        <p14:creationId xmlns:p14="http://schemas.microsoft.com/office/powerpoint/2010/main" val="188364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the alteration of the unit cell will cost a change of color. If we have Br</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 a halide, the </a:t>
            </a:r>
            <a:r>
              <a:rPr lang="en-US" sz="1200" kern="1200" dirty="0" err="1">
                <a:solidFill>
                  <a:schemeClr val="tx1"/>
                </a:solidFill>
                <a:effectLst/>
                <a:latin typeface="+mn-lt"/>
                <a:ea typeface="+mn-ea"/>
                <a:cs typeface="+mn-cs"/>
              </a:rPr>
              <a:t>perovskite</a:t>
            </a:r>
            <a:r>
              <a:rPr lang="en-US" sz="1200" kern="1200" dirty="0">
                <a:solidFill>
                  <a:schemeClr val="tx1"/>
                </a:solidFill>
                <a:effectLst/>
                <a:latin typeface="+mn-lt"/>
                <a:ea typeface="+mn-ea"/>
                <a:cs typeface="+mn-cs"/>
              </a:rPr>
              <a:t> will change from colorless to yellow but if the halide is changed to an I</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perovskite</a:t>
            </a:r>
            <a:r>
              <a:rPr lang="en-US" sz="1200" kern="1200" dirty="0">
                <a:solidFill>
                  <a:schemeClr val="tx1"/>
                </a:solidFill>
                <a:effectLst/>
                <a:latin typeface="+mn-lt"/>
                <a:ea typeface="+mn-ea"/>
                <a:cs typeface="+mn-cs"/>
              </a:rPr>
              <a:t> will have yellow as initial color and the final color and is black.</a:t>
            </a:r>
          </a:p>
          <a:p>
            <a:endParaRPr lang="es-PR" dirty="0"/>
          </a:p>
        </p:txBody>
      </p:sp>
      <p:sp>
        <p:nvSpPr>
          <p:cNvPr id="4" name="Slide Number Placeholder 3"/>
          <p:cNvSpPr>
            <a:spLocks noGrp="1"/>
          </p:cNvSpPr>
          <p:nvPr>
            <p:ph type="sldNum" sz="quarter" idx="10"/>
          </p:nvPr>
        </p:nvSpPr>
        <p:spPr/>
        <p:txBody>
          <a:bodyPr/>
          <a:lstStyle/>
          <a:p>
            <a:fld id="{34A3BAD5-4E0B-40FF-B134-461DB575187C}" type="slidenum">
              <a:rPr lang="es-PR" smtClean="0"/>
              <a:t>14</a:t>
            </a:fld>
            <a:endParaRPr lang="es-PR"/>
          </a:p>
        </p:txBody>
      </p:sp>
    </p:spTree>
    <p:extLst>
      <p:ext uri="{BB962C8B-B14F-4D97-AF65-F5344CB8AC3E}">
        <p14:creationId xmlns:p14="http://schemas.microsoft.com/office/powerpoint/2010/main" val="12789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hydrogen bonding between water molecules and the </a:t>
            </a:r>
            <a:r>
              <a:rPr lang="en-US" dirty="0" err="1"/>
              <a:t>methylammonium</a:t>
            </a:r>
            <a:r>
              <a:rPr lang="en-US" dirty="0"/>
              <a:t> </a:t>
            </a:r>
            <a:r>
              <a:rPr lang="en-US" dirty="0" err="1"/>
              <a:t>cations</a:t>
            </a:r>
            <a:r>
              <a:rPr lang="en-US" dirty="0"/>
              <a:t> leads to transformation of the 3D </a:t>
            </a:r>
            <a:r>
              <a:rPr lang="en-US" dirty="0" err="1"/>
              <a:t>perovskite</a:t>
            </a:r>
            <a:r>
              <a:rPr lang="en-US" dirty="0"/>
              <a:t> structure into 2D sheets separated by water molecules</a:t>
            </a:r>
            <a:endParaRPr lang="es-PR" dirty="0"/>
          </a:p>
        </p:txBody>
      </p:sp>
      <p:sp>
        <p:nvSpPr>
          <p:cNvPr id="4" name="Slide Number Placeholder 3"/>
          <p:cNvSpPr>
            <a:spLocks noGrp="1"/>
          </p:cNvSpPr>
          <p:nvPr>
            <p:ph type="sldNum" sz="quarter" idx="10"/>
          </p:nvPr>
        </p:nvSpPr>
        <p:spPr/>
        <p:txBody>
          <a:bodyPr/>
          <a:lstStyle/>
          <a:p>
            <a:fld id="{34A3BAD5-4E0B-40FF-B134-461DB575187C}" type="slidenum">
              <a:rPr lang="es-PR" smtClean="0"/>
              <a:t>15</a:t>
            </a:fld>
            <a:endParaRPr lang="es-PR"/>
          </a:p>
        </p:txBody>
      </p:sp>
    </p:spTree>
    <p:extLst>
      <p:ext uri="{BB962C8B-B14F-4D97-AF65-F5344CB8AC3E}">
        <p14:creationId xmlns:p14="http://schemas.microsoft.com/office/powerpoint/2010/main" val="323390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75B7B-1362-45F2-8880-C5411E4360F1}" type="slidenum">
              <a:rPr lang="es-PR" smtClean="0"/>
              <a:t>16</a:t>
            </a:fld>
            <a:endParaRPr lang="es-PR"/>
          </a:p>
        </p:txBody>
      </p:sp>
    </p:spTree>
    <p:extLst>
      <p:ext uri="{BB962C8B-B14F-4D97-AF65-F5344CB8AC3E}">
        <p14:creationId xmlns:p14="http://schemas.microsoft.com/office/powerpoint/2010/main" val="356440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23</a:t>
            </a:fld>
            <a:endParaRPr lang="es-PR"/>
          </a:p>
        </p:txBody>
      </p:sp>
    </p:spTree>
    <p:extLst>
      <p:ext uri="{BB962C8B-B14F-4D97-AF65-F5344CB8AC3E}">
        <p14:creationId xmlns:p14="http://schemas.microsoft.com/office/powerpoint/2010/main" val="11628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Times New Roman" panose="02020603050405020304" pitchFamily="18" charset="0"/>
              </a:rPr>
              <a:t>the more atoms per volume unit, since the collisions increase because of more atoms, the energy of the incoming photons decreases.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Times New Roman" panose="02020603050405020304" pitchFamily="18" charset="0"/>
              </a:rPr>
              <a:t>The denser the material- </a:t>
            </a:r>
            <a:r>
              <a:rPr lang="en-US" sz="1200" dirty="0" err="1">
                <a:ea typeface="Times New Roman" panose="02020603050405020304" pitchFamily="18" charset="0"/>
              </a:rPr>
              <a:t>facecentered</a:t>
            </a:r>
            <a:r>
              <a:rPr lang="en-US" sz="1200" dirty="0">
                <a:ea typeface="Times New Roman" panose="02020603050405020304" pitchFamily="18" charset="0"/>
              </a:rPr>
              <a:t> cubic</a:t>
            </a:r>
          </a:p>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29</a:t>
            </a:fld>
            <a:endParaRPr lang="es-PR"/>
          </a:p>
        </p:txBody>
      </p:sp>
    </p:spTree>
    <p:extLst>
      <p:ext uri="{BB962C8B-B14F-4D97-AF65-F5344CB8AC3E}">
        <p14:creationId xmlns:p14="http://schemas.microsoft.com/office/powerpoint/2010/main" val="2249588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Frecuencia</a:t>
            </a:r>
            <a:r>
              <a:rPr lang="es-PR" baseline="0" dirty="0"/>
              <a:t> para que ocurra es única del metal</a:t>
            </a:r>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31</a:t>
            </a:fld>
            <a:endParaRPr lang="es-PR"/>
          </a:p>
        </p:txBody>
      </p:sp>
    </p:spTree>
    <p:extLst>
      <p:ext uri="{BB962C8B-B14F-4D97-AF65-F5344CB8AC3E}">
        <p14:creationId xmlns:p14="http://schemas.microsoft.com/office/powerpoint/2010/main" val="363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an inversely proportional relation between the MAC and the photon energy. </a:t>
            </a:r>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32</a:t>
            </a:fld>
            <a:endParaRPr lang="es-PR"/>
          </a:p>
        </p:txBody>
      </p:sp>
    </p:spTree>
    <p:extLst>
      <p:ext uri="{BB962C8B-B14F-4D97-AF65-F5344CB8AC3E}">
        <p14:creationId xmlns:p14="http://schemas.microsoft.com/office/powerpoint/2010/main" val="25746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36</a:t>
            </a:fld>
            <a:endParaRPr lang="es-PR"/>
          </a:p>
        </p:txBody>
      </p:sp>
    </p:spTree>
    <p:extLst>
      <p:ext uri="{BB962C8B-B14F-4D97-AF65-F5344CB8AC3E}">
        <p14:creationId xmlns:p14="http://schemas.microsoft.com/office/powerpoint/2010/main" val="27998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its large size (ionic radius 1.32 Å [</a:t>
            </a:r>
            <a:r>
              <a:rPr lang="en-US" sz="1200" b="0" i="0" u="none" strike="noStrike" kern="1200" dirty="0">
                <a:solidFill>
                  <a:schemeClr val="tx1"/>
                </a:solidFill>
                <a:effectLst/>
                <a:latin typeface="+mn-lt"/>
                <a:ea typeface="+mn-ea"/>
                <a:cs typeface="+mn-cs"/>
                <a:hlinkClick r:id="rId3"/>
              </a:rPr>
              <a:t>5</a:t>
            </a:r>
            <a:r>
              <a:rPr lang="en-US" sz="1200" b="0" i="0" kern="1200" dirty="0">
                <a:solidFill>
                  <a:schemeClr val="tx1"/>
                </a:solidFill>
                <a:effectLst/>
                <a:latin typeface="+mn-lt"/>
                <a:ea typeface="+mn-ea"/>
                <a:cs typeface="+mn-cs"/>
              </a:rPr>
              <a:t>], covalent radius 1.54 Å [</a:t>
            </a:r>
            <a:r>
              <a:rPr lang="en-US" sz="1200" b="0" i="0" u="none" strike="noStrike" kern="1200" dirty="0">
                <a:solidFill>
                  <a:schemeClr val="tx1"/>
                </a:solidFill>
                <a:effectLst/>
                <a:latin typeface="+mn-lt"/>
                <a:ea typeface="+mn-ea"/>
                <a:cs typeface="+mn-cs"/>
                <a:hlinkClick r:id="rId3"/>
              </a:rPr>
              <a:t>5</a:t>
            </a:r>
            <a:r>
              <a:rPr lang="en-US" sz="1200" b="0" i="0" kern="1200" dirty="0">
                <a:solidFill>
                  <a:schemeClr val="tx1"/>
                </a:solidFill>
                <a:effectLst/>
                <a:latin typeface="+mn-lt"/>
                <a:ea typeface="+mn-ea"/>
                <a:cs typeface="+mn-cs"/>
              </a:rPr>
              <a:t>] and van der Waals radius 2.00 Å [</a:t>
            </a:r>
            <a:r>
              <a:rPr lang="en-US" sz="1200" b="0" i="0" u="none" strike="noStrike" kern="1200" dirty="0">
                <a:solidFill>
                  <a:schemeClr val="tx1"/>
                </a:solidFill>
                <a:effectLst/>
                <a:latin typeface="+mn-lt"/>
                <a:ea typeface="+mn-ea"/>
                <a:cs typeface="+mn-cs"/>
                <a:hlinkClick r:id="rId4"/>
              </a:rPr>
              <a:t>6</a:t>
            </a:r>
            <a:r>
              <a:rPr lang="en-US" sz="1200" b="0" i="0" kern="1200" dirty="0">
                <a:solidFill>
                  <a:schemeClr val="tx1"/>
                </a:solidFill>
                <a:effectLst/>
                <a:latin typeface="+mn-lt"/>
                <a:ea typeface="+mn-ea"/>
                <a:cs typeface="+mn-cs"/>
              </a:rPr>
              <a:t>]), which permits coordination numbers that range from </a:t>
            </a:r>
            <a:r>
              <a:rPr lang="en-US" sz="1200" b="0" i="0" kern="1200" dirty="0" err="1">
                <a:solidFill>
                  <a:schemeClr val="tx1"/>
                </a:solidFill>
                <a:effectLst/>
                <a:latin typeface="+mn-lt"/>
                <a:ea typeface="+mn-ea"/>
                <a:cs typeface="+mn-cs"/>
              </a:rPr>
              <a:t>quasione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7</a:t>
            </a:r>
            <a:r>
              <a:rPr lang="en-US" sz="1200" b="0" i="0" kern="1200" dirty="0">
                <a:solidFill>
                  <a:schemeClr val="tx1"/>
                </a:solidFill>
                <a:effectLst/>
                <a:latin typeface="+mn-lt"/>
                <a:ea typeface="+mn-ea"/>
                <a:cs typeface="+mn-cs"/>
              </a:rPr>
              <a:t>] to twelve [</a:t>
            </a:r>
            <a:r>
              <a:rPr lang="en-US" sz="1200" b="0" i="0" u="none" strike="noStrike" kern="1200" dirty="0">
                <a:solidFill>
                  <a:schemeClr val="tx1"/>
                </a:solidFill>
                <a:effectLst/>
                <a:latin typeface="+mn-lt"/>
                <a:ea typeface="+mn-ea"/>
                <a:cs typeface="+mn-cs"/>
                <a:hlinkClick r:id="rId6"/>
              </a:rPr>
              <a:t>8</a:t>
            </a:r>
            <a:r>
              <a:rPr lang="en-US" sz="1200" b="0" i="0" kern="1200" dirty="0">
                <a:solidFill>
                  <a:schemeClr val="tx1"/>
                </a:solidFill>
                <a:effectLst/>
                <a:latin typeface="+mn-lt"/>
                <a:ea typeface="+mn-ea"/>
                <a:cs typeface="+mn-cs"/>
              </a:rPr>
              <a:t>] and (ii) its 6s electron pair, which may or may not play a role in the stereochemistry of lead(II) complexes [</a:t>
            </a:r>
            <a:r>
              <a:rPr lang="en-US" sz="1200" b="0" i="0" u="none" strike="noStrike" kern="1200" dirty="0">
                <a:solidFill>
                  <a:schemeClr val="tx1"/>
                </a:solidFill>
                <a:effectLst/>
                <a:latin typeface="+mn-lt"/>
                <a:ea typeface="+mn-ea"/>
                <a:cs typeface="+mn-cs"/>
                <a:hlinkClick r:id="rId7"/>
              </a:rPr>
              <a:t>9</a:t>
            </a:r>
            <a:r>
              <a:rPr lang="en-US" sz="1200" b="0" i="0" kern="1200" dirty="0">
                <a:solidFill>
                  <a:schemeClr val="tx1"/>
                </a:solidFill>
                <a:effectLst/>
                <a:latin typeface="+mn-lt"/>
                <a:ea typeface="+mn-ea"/>
                <a:cs typeface="+mn-cs"/>
              </a:rPr>
              <a:t>]. The lone-pair activity can depend on (1) hard or soft ligands, (2) attractive or repulsive interactions among ligands, and (3) the number of electrons (charge) transferred from the ligands to the metal atom [</a:t>
            </a:r>
            <a:r>
              <a:rPr lang="en-US" sz="1200" b="0" i="0" u="none" strike="noStrike" kern="1200" dirty="0">
                <a:solidFill>
                  <a:schemeClr val="tx1"/>
                </a:solidFill>
                <a:effectLst/>
                <a:latin typeface="+mn-lt"/>
                <a:ea typeface="+mn-ea"/>
                <a:cs typeface="+mn-cs"/>
                <a:hlinkClick r:id="rId8"/>
              </a:rPr>
              <a:t>3</a:t>
            </a:r>
            <a:r>
              <a:rPr lang="en-US" sz="1200" b="0" i="0" kern="1200" dirty="0">
                <a:solidFill>
                  <a:schemeClr val="tx1"/>
                </a:solidFill>
                <a:effectLst/>
                <a:latin typeface="+mn-lt"/>
                <a:ea typeface="+mn-ea"/>
                <a:cs typeface="+mn-cs"/>
              </a:rPr>
              <a:t>]. It has been proposed that </a:t>
            </a:r>
            <a:r>
              <a:rPr lang="en-US" sz="1200" b="0" i="0" kern="1200" dirty="0" err="1">
                <a:solidFill>
                  <a:schemeClr val="tx1"/>
                </a:solidFill>
                <a:effectLst/>
                <a:latin typeface="+mn-lt"/>
                <a:ea typeface="+mn-ea"/>
                <a:cs typeface="+mn-cs"/>
              </a:rPr>
              <a:t>holodirected</a:t>
            </a:r>
            <a:r>
              <a:rPr lang="en-US" sz="1200" b="0" i="0" kern="1200" dirty="0">
                <a:solidFill>
                  <a:schemeClr val="tx1"/>
                </a:solidFill>
                <a:effectLst/>
                <a:latin typeface="+mn-lt"/>
                <a:ea typeface="+mn-ea"/>
                <a:cs typeface="+mn-cs"/>
              </a:rPr>
              <a:t> structures do not necessarily exclude an inactive lone-pair [</a:t>
            </a:r>
            <a:r>
              <a:rPr lang="en-US" sz="1200" b="0" i="0" u="none" strike="noStrike" kern="1200" dirty="0">
                <a:solidFill>
                  <a:schemeClr val="tx1"/>
                </a:solidFill>
                <a:effectLst/>
                <a:latin typeface="+mn-lt"/>
                <a:ea typeface="+mn-ea"/>
                <a:cs typeface="+mn-cs"/>
                <a:hlinkClick r:id="rId9"/>
              </a:rPr>
              <a:t>10</a:t>
            </a:r>
            <a:r>
              <a:rPr lang="en-US" sz="1200" b="0" i="0" kern="1200" dirty="0">
                <a:solidFill>
                  <a:schemeClr val="tx1"/>
                </a:solidFill>
                <a:effectLst/>
                <a:latin typeface="+mn-lt"/>
                <a:ea typeface="+mn-ea"/>
                <a:cs typeface="+mn-cs"/>
              </a:rPr>
              <a:t>].</a:t>
            </a:r>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3</a:t>
            </a:fld>
            <a:endParaRPr lang="es-PR"/>
          </a:p>
        </p:txBody>
      </p:sp>
    </p:spTree>
    <p:extLst>
      <p:ext uri="{BB962C8B-B14F-4D97-AF65-F5344CB8AC3E}">
        <p14:creationId xmlns:p14="http://schemas.microsoft.com/office/powerpoint/2010/main" val="217110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6 MAS ESTABLE</a:t>
            </a:r>
          </a:p>
        </p:txBody>
      </p:sp>
      <p:sp>
        <p:nvSpPr>
          <p:cNvPr id="4" name="Slide Number Placeholder 3"/>
          <p:cNvSpPr>
            <a:spLocks noGrp="1"/>
          </p:cNvSpPr>
          <p:nvPr>
            <p:ph type="sldNum" sz="quarter" idx="10"/>
          </p:nvPr>
        </p:nvSpPr>
        <p:spPr/>
        <p:txBody>
          <a:bodyPr/>
          <a:lstStyle/>
          <a:p>
            <a:fld id="{1C475B7B-1362-45F2-8880-C5411E4360F1}" type="slidenum">
              <a:rPr lang="es-PR" smtClean="0"/>
              <a:t>4</a:t>
            </a:fld>
            <a:endParaRPr lang="es-PR"/>
          </a:p>
        </p:txBody>
      </p:sp>
    </p:spTree>
    <p:extLst>
      <p:ext uri="{BB962C8B-B14F-4D97-AF65-F5344CB8AC3E}">
        <p14:creationId xmlns:p14="http://schemas.microsoft.com/office/powerpoint/2010/main" val="312043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Importante relación</a:t>
            </a:r>
            <a:r>
              <a:rPr lang="es-PR" baseline="0" dirty="0"/>
              <a:t> estabilidad y tipo de ligando</a:t>
            </a:r>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5</a:t>
            </a:fld>
            <a:endParaRPr lang="es-PR"/>
          </a:p>
        </p:txBody>
      </p:sp>
    </p:spTree>
    <p:extLst>
      <p:ext uri="{BB962C8B-B14F-4D97-AF65-F5344CB8AC3E}">
        <p14:creationId xmlns:p14="http://schemas.microsoft.com/office/powerpoint/2010/main" val="363090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Lead </a:t>
            </a:r>
            <a:r>
              <a:rPr lang="es-PR" dirty="0" err="1"/>
              <a:t>dust</a:t>
            </a:r>
            <a:endParaRPr lang="es-PR" dirty="0"/>
          </a:p>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6</a:t>
            </a:fld>
            <a:endParaRPr lang="es-PR"/>
          </a:p>
        </p:txBody>
      </p:sp>
    </p:spTree>
    <p:extLst>
      <p:ext uri="{BB962C8B-B14F-4D97-AF65-F5344CB8AC3E}">
        <p14:creationId xmlns:p14="http://schemas.microsoft.com/office/powerpoint/2010/main" val="132404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a:t>Glutationa</a:t>
            </a:r>
            <a:r>
              <a:rPr lang="es-PR" dirty="0"/>
              <a:t> </a:t>
            </a:r>
            <a:r>
              <a:rPr lang="en-US" sz="1200" b="0" i="0" kern="1200" dirty="0">
                <a:solidFill>
                  <a:schemeClr val="tx1"/>
                </a:solidFill>
                <a:effectLst/>
                <a:latin typeface="+mn-lt"/>
                <a:ea typeface="+mn-ea"/>
                <a:cs typeface="+mn-cs"/>
              </a:rPr>
              <a:t>It is an important antioxidant for quenching free radicals - </a:t>
            </a:r>
          </a:p>
          <a:p>
            <a:r>
              <a:rPr lang="en-US" sz="1200" b="0" i="0" kern="1200" dirty="0">
                <a:solidFill>
                  <a:schemeClr val="tx1"/>
                </a:solidFill>
                <a:effectLst/>
                <a:latin typeface="+mn-lt"/>
                <a:ea typeface="+mn-ea"/>
                <a:cs typeface="+mn-cs"/>
              </a:rPr>
              <a:t> Reactive </a:t>
            </a:r>
            <a:r>
              <a:rPr lang="en-US" sz="1200" b="0" i="0" kern="1200" dirty="0" err="1">
                <a:solidFill>
                  <a:schemeClr val="tx1"/>
                </a:solidFill>
                <a:effectLst/>
                <a:latin typeface="+mn-lt"/>
                <a:ea typeface="+mn-ea"/>
                <a:cs typeface="+mn-cs"/>
              </a:rPr>
              <a:t>oxugen</a:t>
            </a:r>
            <a:r>
              <a:rPr lang="en-US" sz="1200" b="0" i="0" kern="1200" dirty="0">
                <a:solidFill>
                  <a:schemeClr val="tx1"/>
                </a:solidFill>
                <a:effectLst/>
                <a:latin typeface="+mn-lt"/>
                <a:ea typeface="+mn-ea"/>
                <a:cs typeface="+mn-cs"/>
              </a:rPr>
              <a:t> species</a:t>
            </a:r>
          </a:p>
          <a:p>
            <a:r>
              <a:rPr lang="es-PR" dirty="0"/>
              <a:t>La</a:t>
            </a:r>
            <a:r>
              <a:rPr lang="es-PR" baseline="0" dirty="0"/>
              <a:t> estructura de trigonal piramidal es la estructura ideal para que el plomo se enlace a los grupos </a:t>
            </a:r>
            <a:r>
              <a:rPr lang="es-PR" baseline="0" dirty="0" err="1"/>
              <a:t>sulfohidrilos</a:t>
            </a:r>
            <a:endParaRPr lang="es-PR" dirty="0"/>
          </a:p>
          <a:p>
            <a:r>
              <a:rPr lang="en-US" sz="1200" b="0" i="0" kern="1200" dirty="0">
                <a:solidFill>
                  <a:schemeClr val="tx1"/>
                </a:solidFill>
                <a:effectLst/>
                <a:latin typeface="+mn-lt"/>
                <a:ea typeface="+mn-ea"/>
                <a:cs typeface="+mn-cs"/>
              </a:rPr>
              <a:t>he ionic mechanism contributes principally to neurological deficits, as lead, after replacing calcium ions, becomes competent to cross the blood-brain barrier (BBB) at an appreciable rate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ability to substitute other bivalent cations like Ca</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Mg</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Fe</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monovalent cations like Na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7</a:t>
            </a:fld>
            <a:endParaRPr lang="es-PR"/>
          </a:p>
        </p:txBody>
      </p:sp>
    </p:spTree>
    <p:extLst>
      <p:ext uri="{BB962C8B-B14F-4D97-AF65-F5344CB8AC3E}">
        <p14:creationId xmlns:p14="http://schemas.microsoft.com/office/powerpoint/2010/main" val="193575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High </a:t>
            </a:r>
            <a:r>
              <a:rPr lang="es-PR" dirty="0" err="1"/>
              <a:t>reclying</a:t>
            </a:r>
            <a:r>
              <a:rPr lang="es-PR" baseline="0" dirty="0"/>
              <a:t> </a:t>
            </a:r>
            <a:r>
              <a:rPr lang="es-PR" baseline="0" dirty="0" err="1"/>
              <a:t>rates</a:t>
            </a:r>
            <a:endParaRPr lang="es-PR" baseline="0" dirty="0"/>
          </a:p>
          <a:p>
            <a:endParaRPr lang="es-P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which will provide policy-makers, public health authorities and health professionals with evidence-based guidance</a:t>
            </a:r>
          </a:p>
          <a:p>
            <a:endParaRPr lang="es-PR" baseline="0" dirty="0"/>
          </a:p>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8</a:t>
            </a:fld>
            <a:endParaRPr lang="es-PR"/>
          </a:p>
        </p:txBody>
      </p:sp>
    </p:spTree>
    <p:extLst>
      <p:ext uri="{BB962C8B-B14F-4D97-AF65-F5344CB8AC3E}">
        <p14:creationId xmlns:p14="http://schemas.microsoft.com/office/powerpoint/2010/main" val="19577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1C475B7B-1362-45F2-8880-C5411E4360F1}" type="slidenum">
              <a:rPr lang="es-PR" smtClean="0"/>
              <a:t>10</a:t>
            </a:fld>
            <a:endParaRPr lang="es-PR"/>
          </a:p>
        </p:txBody>
      </p:sp>
    </p:spTree>
    <p:extLst>
      <p:ext uri="{BB962C8B-B14F-4D97-AF65-F5344CB8AC3E}">
        <p14:creationId xmlns:p14="http://schemas.microsoft.com/office/powerpoint/2010/main" val="197164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the alteration of the unit cell will cost a change of color. If we have Br</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 a halide, the </a:t>
            </a:r>
            <a:r>
              <a:rPr lang="en-US" sz="1200" kern="1200" dirty="0" err="1">
                <a:solidFill>
                  <a:schemeClr val="tx1"/>
                </a:solidFill>
                <a:effectLst/>
                <a:latin typeface="+mn-lt"/>
                <a:ea typeface="+mn-ea"/>
                <a:cs typeface="+mn-cs"/>
              </a:rPr>
              <a:t>perovskite</a:t>
            </a:r>
            <a:r>
              <a:rPr lang="en-US" sz="1200" kern="1200" dirty="0">
                <a:solidFill>
                  <a:schemeClr val="tx1"/>
                </a:solidFill>
                <a:effectLst/>
                <a:latin typeface="+mn-lt"/>
                <a:ea typeface="+mn-ea"/>
                <a:cs typeface="+mn-cs"/>
              </a:rPr>
              <a:t> will change from colorless to yellow but if the halide is changed to an I</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perovskite</a:t>
            </a:r>
            <a:r>
              <a:rPr lang="en-US" sz="1200" kern="1200" dirty="0">
                <a:solidFill>
                  <a:schemeClr val="tx1"/>
                </a:solidFill>
                <a:effectLst/>
                <a:latin typeface="+mn-lt"/>
                <a:ea typeface="+mn-ea"/>
                <a:cs typeface="+mn-cs"/>
              </a:rPr>
              <a:t> will have yellow as initial color and the final color and is black.</a:t>
            </a:r>
          </a:p>
          <a:p>
            <a:endParaRPr lang="es-PR" dirty="0"/>
          </a:p>
        </p:txBody>
      </p:sp>
      <p:sp>
        <p:nvSpPr>
          <p:cNvPr id="4" name="Slide Number Placeholder 3"/>
          <p:cNvSpPr>
            <a:spLocks noGrp="1"/>
          </p:cNvSpPr>
          <p:nvPr>
            <p:ph type="sldNum" sz="quarter" idx="10"/>
          </p:nvPr>
        </p:nvSpPr>
        <p:spPr/>
        <p:txBody>
          <a:bodyPr/>
          <a:lstStyle/>
          <a:p>
            <a:fld id="{34A3BAD5-4E0B-40FF-B134-461DB575187C}" type="slidenum">
              <a:rPr lang="es-PR" smtClean="0"/>
              <a:t>12</a:t>
            </a:fld>
            <a:endParaRPr lang="es-PR"/>
          </a:p>
        </p:txBody>
      </p:sp>
    </p:spTree>
    <p:extLst>
      <p:ext uri="{BB962C8B-B14F-4D97-AF65-F5344CB8AC3E}">
        <p14:creationId xmlns:p14="http://schemas.microsoft.com/office/powerpoint/2010/main" val="257092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201D73-B63D-460D-BCA2-F170EEF25D5A}"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328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693E95-C7BA-4AB3-AB09-2FE358BD621B}"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084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524E6-1EE0-4840-AF24-6A66260BFCEB}"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225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913B4AC-204C-4FC0-A1DD-68CD2C6EF4D5}" type="datetime1">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165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1656CA-0906-469B-87F0-CF3D734E2652}" type="datetime1">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88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29E717D-6CA0-4901-96B9-EDB5B5BCD407}" type="datetime1">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965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F315-0CC2-4C34-9589-01B5427AF14A}"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633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98A25-54EC-4DA1-81B6-8264C1EF4FFF}"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313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AE1F3-3700-4BE8-A8A2-FB0111568E0D}"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83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2E460-660F-4636-82BB-DDD43E885558}" type="datetime1">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229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EA1E24-34EE-41B3-97D4-E44CDC0B2BE0}" type="datetime1">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57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39B89-15C8-41E3-9196-541895547B5E}" type="datetime1">
              <a:rPr lang="en-US" smtClean="0"/>
              <a:t>11/25/2016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4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306ED5-AEDF-49ED-ACD2-160D65FC1A1E}" type="datetime1">
              <a:rPr lang="en-US" smtClean="0"/>
              <a:t>11/25/2016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611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676EF-C1AF-4EF2-9B8D-B6B3F5705B57}" type="datetime1">
              <a:rPr lang="en-US" smtClean="0"/>
              <a:t>11/25/2016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431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4A0836-BDC2-4CA0-AC4A-629551B4FE27}" type="datetime1">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566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01FA66-977D-4BFF-AF41-2413EFBCBB26}" type="datetime1">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58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ECAD712-AEAD-4847-9702-73D3DA0E7790}" type="datetime1">
              <a:rPr lang="en-US" smtClean="0"/>
              <a:t>11/25/2016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196648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053" y="144604"/>
            <a:ext cx="10660947" cy="3385903"/>
          </a:xfrm>
        </p:spPr>
        <p:txBody>
          <a:bodyPr>
            <a:normAutofit fontScale="90000"/>
          </a:bodyPr>
          <a:lstStyle/>
          <a:p>
            <a:pPr algn="ctr"/>
            <a:r>
              <a:rPr lang="en-US" dirty="0"/>
              <a:t> </a:t>
            </a:r>
            <a:br>
              <a:rPr lang="en-US" dirty="0"/>
            </a:br>
            <a:r>
              <a:rPr lang="en-US" sz="5300" b="1" dirty="0">
                <a:solidFill>
                  <a:schemeClr val="accent1">
                    <a:lumMod val="75000"/>
                  </a:schemeClr>
                </a:solidFill>
              </a:rPr>
              <a:t>Lead (</a:t>
            </a:r>
            <a:r>
              <a:rPr lang="en-US" sz="5300" b="1" dirty="0" err="1">
                <a:solidFill>
                  <a:schemeClr val="accent1">
                    <a:lumMod val="75000"/>
                  </a:schemeClr>
                </a:solidFill>
              </a:rPr>
              <a:t>Pb</a:t>
            </a:r>
            <a:r>
              <a:rPr lang="en-US" sz="5300" b="1" dirty="0">
                <a:solidFill>
                  <a:schemeClr val="accent1">
                    <a:lumMod val="75000"/>
                  </a:schemeClr>
                </a:solidFill>
              </a:rPr>
              <a:t>) as a feasible material in energy production and radiation shielding applications</a:t>
            </a:r>
            <a:br>
              <a:rPr lang="en-US" sz="5300" dirty="0">
                <a:solidFill>
                  <a:schemeClr val="accent1">
                    <a:lumMod val="75000"/>
                  </a:schemeClr>
                </a:solidFill>
              </a:rPr>
            </a:br>
            <a:endParaRPr lang="es-PR" dirty="0">
              <a:solidFill>
                <a:schemeClr val="accent1">
                  <a:lumMod val="75000"/>
                </a:schemeClr>
              </a:solidFill>
            </a:endParaRPr>
          </a:p>
        </p:txBody>
      </p:sp>
      <p:sp>
        <p:nvSpPr>
          <p:cNvPr id="3" name="Subtitle 2"/>
          <p:cNvSpPr>
            <a:spLocks noGrp="1"/>
          </p:cNvSpPr>
          <p:nvPr>
            <p:ph type="subTitle" idx="1"/>
          </p:nvPr>
        </p:nvSpPr>
        <p:spPr>
          <a:xfrm>
            <a:off x="1506828" y="3632832"/>
            <a:ext cx="8915399" cy="1738648"/>
          </a:xfrm>
        </p:spPr>
        <p:txBody>
          <a:bodyPr>
            <a:noAutofit/>
          </a:bodyPr>
          <a:lstStyle/>
          <a:p>
            <a:pPr algn="ctr"/>
            <a:r>
              <a:rPr lang="es-PR" sz="2000" b="1" dirty="0" err="1">
                <a:solidFill>
                  <a:schemeClr val="tx1">
                    <a:lumMod val="75000"/>
                    <a:lumOff val="25000"/>
                  </a:schemeClr>
                </a:solidFill>
              </a:rPr>
              <a:t>Presented</a:t>
            </a:r>
            <a:r>
              <a:rPr lang="es-PR" sz="2000" b="1" dirty="0">
                <a:solidFill>
                  <a:schemeClr val="tx1">
                    <a:lumMod val="75000"/>
                    <a:lumOff val="25000"/>
                  </a:schemeClr>
                </a:solidFill>
              </a:rPr>
              <a:t> </a:t>
            </a:r>
            <a:r>
              <a:rPr lang="es-PR" sz="2000" b="1" dirty="0" err="1">
                <a:solidFill>
                  <a:schemeClr val="tx1">
                    <a:lumMod val="75000"/>
                    <a:lumOff val="25000"/>
                  </a:schemeClr>
                </a:solidFill>
              </a:rPr>
              <a:t>by</a:t>
            </a:r>
            <a:r>
              <a:rPr lang="es-PR" sz="2000" b="1" dirty="0">
                <a:solidFill>
                  <a:schemeClr val="tx1">
                    <a:lumMod val="75000"/>
                    <a:lumOff val="25000"/>
                  </a:schemeClr>
                </a:solidFill>
              </a:rPr>
              <a:t>: </a:t>
            </a:r>
          </a:p>
          <a:p>
            <a:pPr algn="ctr"/>
            <a:r>
              <a:rPr lang="es-PR" sz="2000" b="1" dirty="0" err="1">
                <a:solidFill>
                  <a:schemeClr val="tx1">
                    <a:lumMod val="75000"/>
                    <a:lumOff val="25000"/>
                  </a:schemeClr>
                </a:solidFill>
              </a:rPr>
              <a:t>Irivette</a:t>
            </a:r>
            <a:r>
              <a:rPr lang="es-PR" sz="2000" b="1" dirty="0">
                <a:solidFill>
                  <a:schemeClr val="tx1">
                    <a:lumMod val="75000"/>
                    <a:lumOff val="25000"/>
                  </a:schemeClr>
                </a:solidFill>
              </a:rPr>
              <a:t> Domínguez Martínez</a:t>
            </a:r>
          </a:p>
          <a:p>
            <a:pPr algn="ctr"/>
            <a:r>
              <a:rPr lang="es-PR" sz="2000" b="1" dirty="0">
                <a:solidFill>
                  <a:schemeClr val="tx1">
                    <a:lumMod val="75000"/>
                    <a:lumOff val="25000"/>
                  </a:schemeClr>
                </a:solidFill>
              </a:rPr>
              <a:t>Liz N. Santiago Martoral</a:t>
            </a:r>
          </a:p>
          <a:p>
            <a:pPr algn="ctr"/>
            <a:r>
              <a:rPr lang="es-PR" sz="2000" b="1" dirty="0">
                <a:solidFill>
                  <a:schemeClr val="tx1">
                    <a:lumMod val="75000"/>
                    <a:lumOff val="25000"/>
                  </a:schemeClr>
                </a:solidFill>
              </a:rPr>
              <a:t>Christian Santos </a:t>
            </a:r>
            <a:r>
              <a:rPr lang="es-PR" sz="2000" b="1" dirty="0" err="1">
                <a:solidFill>
                  <a:schemeClr val="tx1">
                    <a:lumMod val="75000"/>
                    <a:lumOff val="25000"/>
                  </a:schemeClr>
                </a:solidFill>
              </a:rPr>
              <a:t>Homs</a:t>
            </a:r>
            <a:endParaRPr lang="es-PR" sz="2000" b="1" dirty="0">
              <a:solidFill>
                <a:schemeClr val="tx1">
                  <a:lumMod val="75000"/>
                  <a:lumOff val="25000"/>
                </a:schemeClr>
              </a:solidFill>
            </a:endParaRPr>
          </a:p>
          <a:p>
            <a:pPr algn="ctr"/>
            <a:r>
              <a:rPr lang="es-PR" sz="2000" b="1" dirty="0">
                <a:solidFill>
                  <a:schemeClr val="tx1">
                    <a:lumMod val="75000"/>
                    <a:lumOff val="25000"/>
                  </a:schemeClr>
                </a:solidFill>
              </a:rPr>
              <a:t>Melissa Vega Cartagena</a:t>
            </a:r>
          </a:p>
        </p:txBody>
      </p:sp>
    </p:spTree>
    <p:extLst>
      <p:ext uri="{BB962C8B-B14F-4D97-AF65-F5344CB8AC3E}">
        <p14:creationId xmlns:p14="http://schemas.microsoft.com/office/powerpoint/2010/main" val="848096230"/>
      </p:ext>
    </p:extLst>
  </p:cSld>
  <p:clrMapOvr>
    <a:masterClrMapping/>
  </p:clrMapOvr>
  <mc:AlternateContent xmlns:mc="http://schemas.openxmlformats.org/markup-compatibility/2006" xmlns:p14="http://schemas.microsoft.com/office/powerpoint/2010/main">
    <mc:Choice Requires="p14">
      <p:transition spd="slow" p14:dur="2000" advTm="3069"/>
    </mc:Choice>
    <mc:Fallback xmlns="">
      <p:transition spd="slow" advTm="30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Lead </a:t>
            </a:r>
            <a:r>
              <a:rPr lang="es-PR" dirty="0" err="1"/>
              <a:t>Perovskite</a:t>
            </a:r>
            <a:r>
              <a:rPr lang="es-PR" dirty="0"/>
              <a:t> Solar </a:t>
            </a:r>
            <a:r>
              <a:rPr lang="es-PR" dirty="0" err="1"/>
              <a:t>Cells</a:t>
            </a:r>
            <a:endParaRPr lang="es-PR" dirty="0"/>
          </a:p>
        </p:txBody>
      </p:sp>
      <p:sp>
        <p:nvSpPr>
          <p:cNvPr id="3" name="Content Placeholder 2"/>
          <p:cNvSpPr>
            <a:spLocks noGrp="1"/>
          </p:cNvSpPr>
          <p:nvPr>
            <p:ph idx="1"/>
          </p:nvPr>
        </p:nvSpPr>
        <p:spPr>
          <a:xfrm>
            <a:off x="1492790" y="1739705"/>
            <a:ext cx="9420979" cy="750277"/>
          </a:xfrm>
        </p:spPr>
        <p:txBody>
          <a:bodyPr/>
          <a:lstStyle/>
          <a:p>
            <a:r>
              <a:rPr lang="en-US" sz="2400" dirty="0">
                <a:solidFill>
                  <a:schemeClr val="tx1"/>
                </a:solidFill>
              </a:rPr>
              <a:t>Why lead is </a:t>
            </a:r>
            <a:r>
              <a:rPr lang="en-US" sz="2400">
                <a:solidFill>
                  <a:schemeClr val="tx1"/>
                </a:solidFill>
              </a:rPr>
              <a:t>so special </a:t>
            </a:r>
            <a:r>
              <a:rPr lang="en-US" sz="2400" dirty="0">
                <a:solidFill>
                  <a:schemeClr val="tx1"/>
                </a:solidFill>
              </a:rPr>
              <a:t>to make solar cells with </a:t>
            </a:r>
            <a:r>
              <a:rPr lang="en-US" sz="2400" dirty="0" err="1">
                <a:solidFill>
                  <a:schemeClr val="tx1"/>
                </a:solidFill>
              </a:rPr>
              <a:t>perovskite</a:t>
            </a:r>
            <a:r>
              <a:rPr lang="en-US" sz="2400" dirty="0">
                <a:solidFill>
                  <a:schemeClr val="tx1"/>
                </a:solidFill>
              </a:rPr>
              <a:t>?</a:t>
            </a:r>
          </a:p>
          <a:p>
            <a:endParaRPr lang="en-US" sz="2400" dirty="0">
              <a:solidFill>
                <a:schemeClr val="tx1"/>
              </a:solidFill>
            </a:endParaRPr>
          </a:p>
        </p:txBody>
      </p:sp>
      <p:sp>
        <p:nvSpPr>
          <p:cNvPr id="4" name="TextBox 3"/>
          <p:cNvSpPr txBox="1"/>
          <p:nvPr/>
        </p:nvSpPr>
        <p:spPr>
          <a:xfrm>
            <a:off x="2391508" y="2841673"/>
            <a:ext cx="7160455" cy="2308324"/>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t>Cheap to produce</a:t>
            </a:r>
          </a:p>
          <a:p>
            <a:pPr algn="ctr"/>
            <a:endParaRPr lang="en-US" sz="2400" dirty="0"/>
          </a:p>
          <a:p>
            <a:pPr marL="342900" indent="-342900" algn="ctr">
              <a:buFont typeface="Arial" panose="020B0604020202020204" pitchFamily="34" charset="0"/>
              <a:buChar char="•"/>
            </a:pPr>
            <a:r>
              <a:rPr lang="en-US" sz="2400" dirty="0"/>
              <a:t>Simple to manufacture</a:t>
            </a:r>
          </a:p>
          <a:p>
            <a:pPr algn="ctr"/>
            <a:endParaRPr lang="en-US" sz="2400" dirty="0"/>
          </a:p>
          <a:p>
            <a:pPr marL="342900" indent="-342900" algn="ctr">
              <a:buFont typeface="Arial" panose="020B0604020202020204" pitchFamily="34" charset="0"/>
              <a:buChar char="•"/>
            </a:pPr>
            <a:r>
              <a:rPr lang="es-PR" sz="2400" dirty="0" err="1"/>
              <a:t>Fastest-advancing</a:t>
            </a:r>
            <a:r>
              <a:rPr lang="es-PR" sz="2400" dirty="0"/>
              <a:t> solar </a:t>
            </a:r>
            <a:r>
              <a:rPr lang="es-PR" sz="2400" dirty="0" err="1"/>
              <a:t>technology</a:t>
            </a:r>
            <a:endParaRPr lang="es-PR" sz="2400" dirty="0"/>
          </a:p>
          <a:p>
            <a:endParaRPr lang="es-PR" sz="24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8365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0537" y="477854"/>
            <a:ext cx="8911687" cy="1008747"/>
          </a:xfrm>
        </p:spPr>
        <p:txBody>
          <a:bodyPr/>
          <a:lstStyle/>
          <a:p>
            <a:r>
              <a:rPr lang="es-PR" dirty="0"/>
              <a:t>Lead </a:t>
            </a:r>
            <a:r>
              <a:rPr lang="es-PR" dirty="0" err="1"/>
              <a:t>Perovskite</a:t>
            </a:r>
            <a:r>
              <a:rPr lang="es-PR" dirty="0"/>
              <a:t> Solar </a:t>
            </a:r>
            <a:r>
              <a:rPr lang="es-PR" dirty="0" err="1"/>
              <a:t>Cells</a:t>
            </a:r>
            <a:endParaRPr lang="es-PR" dirty="0"/>
          </a:p>
        </p:txBody>
      </p:sp>
      <p:cxnSp>
        <p:nvCxnSpPr>
          <p:cNvPr id="10" name="Straight Arrow Connector 9"/>
          <p:cNvCxnSpPr/>
          <p:nvPr/>
        </p:nvCxnSpPr>
        <p:spPr>
          <a:xfrm flipH="1">
            <a:off x="10119182" y="1425637"/>
            <a:ext cx="154578" cy="412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9897293" y="1105929"/>
            <a:ext cx="930728" cy="369332"/>
          </a:xfrm>
          <a:prstGeom prst="rect">
            <a:avLst/>
          </a:prstGeom>
          <a:noFill/>
        </p:spPr>
        <p:txBody>
          <a:bodyPr wrap="square" rtlCol="0">
            <a:spAutoFit/>
          </a:bodyPr>
          <a:lstStyle/>
          <a:p>
            <a:r>
              <a:rPr lang="es-PR" b="1" dirty="0"/>
              <a:t>22.1%</a:t>
            </a:r>
          </a:p>
        </p:txBody>
      </p:sp>
      <p:cxnSp>
        <p:nvCxnSpPr>
          <p:cNvPr id="13" name="Straight Arrow Connector 12"/>
          <p:cNvCxnSpPr/>
          <p:nvPr/>
        </p:nvCxnSpPr>
        <p:spPr>
          <a:xfrm>
            <a:off x="9133283" y="1497941"/>
            <a:ext cx="758484" cy="300140"/>
          </a:xfrm>
          <a:prstGeom prst="straightConnector1">
            <a:avLst/>
          </a:prstGeom>
          <a:ln>
            <a:solidFill>
              <a:srgbClr val="0070C0"/>
            </a:solidFill>
            <a:tailEnd type="triangle"/>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8714100" y="1198006"/>
            <a:ext cx="930728" cy="369332"/>
          </a:xfrm>
          <a:prstGeom prst="rect">
            <a:avLst/>
          </a:prstGeom>
          <a:noFill/>
        </p:spPr>
        <p:txBody>
          <a:bodyPr wrap="square" rtlCol="0">
            <a:spAutoFit/>
          </a:bodyPr>
          <a:lstStyle/>
          <a:p>
            <a:r>
              <a:rPr lang="es-PR" b="1" dirty="0">
                <a:solidFill>
                  <a:srgbClr val="0070C0"/>
                </a:solidFill>
              </a:rPr>
              <a:t>22.3%</a:t>
            </a:r>
          </a:p>
        </p:txBody>
      </p:sp>
      <p:pic>
        <p:nvPicPr>
          <p:cNvPr id="3"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490537" y="1290595"/>
            <a:ext cx="9430439" cy="4614555"/>
          </a:xfrm>
          <a:prstGeom prst="rect">
            <a:avLst/>
          </a:prstGeom>
          <a:noFill/>
          <a:ln>
            <a:noFill/>
          </a:ln>
        </p:spPr>
      </p:pic>
      <p:cxnSp>
        <p:nvCxnSpPr>
          <p:cNvPr id="4" name="Straight Arrow Connector 9"/>
          <p:cNvCxnSpPr/>
          <p:nvPr/>
        </p:nvCxnSpPr>
        <p:spPr>
          <a:xfrm flipH="1">
            <a:off x="10119182" y="1425637"/>
            <a:ext cx="154578" cy="412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10"/>
          <p:cNvSpPr txBox="1"/>
          <p:nvPr/>
        </p:nvSpPr>
        <p:spPr>
          <a:xfrm>
            <a:off x="9897293" y="1105929"/>
            <a:ext cx="930728" cy="369332"/>
          </a:xfrm>
          <a:prstGeom prst="rect">
            <a:avLst/>
          </a:prstGeom>
          <a:noFill/>
        </p:spPr>
        <p:txBody>
          <a:bodyPr wrap="square" rtlCol="0">
            <a:spAutoFit/>
          </a:bodyPr>
          <a:lstStyle/>
          <a:p>
            <a:r>
              <a:rPr lang="es-PR" b="1" dirty="0"/>
              <a:t>22.1%</a:t>
            </a:r>
          </a:p>
        </p:txBody>
      </p:sp>
      <p:cxnSp>
        <p:nvCxnSpPr>
          <p:cNvPr id="6" name="Straight Arrow Connector 12"/>
          <p:cNvCxnSpPr/>
          <p:nvPr/>
        </p:nvCxnSpPr>
        <p:spPr>
          <a:xfrm>
            <a:off x="9133283" y="1497941"/>
            <a:ext cx="758484" cy="300140"/>
          </a:xfrm>
          <a:prstGeom prst="straightConnector1">
            <a:avLst/>
          </a:prstGeom>
          <a:ln>
            <a:solidFill>
              <a:srgbClr val="0070C0"/>
            </a:solidFill>
            <a:tailEnd type="triangle"/>
          </a:ln>
        </p:spPr>
        <p:style>
          <a:lnRef idx="3">
            <a:schemeClr val="accent5"/>
          </a:lnRef>
          <a:fillRef idx="0">
            <a:schemeClr val="accent5"/>
          </a:fillRef>
          <a:effectRef idx="2">
            <a:schemeClr val="accent5"/>
          </a:effectRef>
          <a:fontRef idx="minor">
            <a:schemeClr val="tx1"/>
          </a:fontRef>
        </p:style>
      </p:cxnSp>
      <p:sp>
        <p:nvSpPr>
          <p:cNvPr id="7" name="TextBox 15"/>
          <p:cNvSpPr txBox="1"/>
          <p:nvPr/>
        </p:nvSpPr>
        <p:spPr>
          <a:xfrm>
            <a:off x="8714100" y="1198006"/>
            <a:ext cx="930728" cy="369332"/>
          </a:xfrm>
          <a:prstGeom prst="rect">
            <a:avLst/>
          </a:prstGeom>
          <a:noFill/>
        </p:spPr>
        <p:txBody>
          <a:bodyPr wrap="square" rtlCol="0">
            <a:spAutoFit/>
          </a:bodyPr>
          <a:lstStyle/>
          <a:p>
            <a:r>
              <a:rPr lang="es-PR" b="1" dirty="0">
                <a:solidFill>
                  <a:srgbClr val="0070C0"/>
                </a:solidFill>
              </a:rPr>
              <a:t>22.3%</a:t>
            </a:r>
          </a:p>
        </p:txBody>
      </p:sp>
      <p:sp>
        <p:nvSpPr>
          <p:cNvPr id="8" name="TextBox 7"/>
          <p:cNvSpPr txBox="1"/>
          <p:nvPr/>
        </p:nvSpPr>
        <p:spPr>
          <a:xfrm>
            <a:off x="1107583" y="5927830"/>
            <a:ext cx="10586434" cy="507831"/>
          </a:xfrm>
          <a:prstGeom prst="rect">
            <a:avLst/>
          </a:prstGeom>
          <a:noFill/>
        </p:spPr>
        <p:txBody>
          <a:bodyPr wrap="square" rtlCol="0">
            <a:spAutoFit/>
          </a:bodyPr>
          <a:lstStyle/>
          <a:p>
            <a:r>
              <a:rPr lang="en-US" dirty="0"/>
              <a:t> </a:t>
            </a:r>
            <a:r>
              <a:rPr lang="en-US" sz="900" dirty="0"/>
              <a:t>Ke,W.,Fang,G.,Wang,J.,Qin,P.,Tao,H.,Lei,H.,Liu,Q.,Dai,X.,Zhao,X., People’s Republic of </a:t>
            </a:r>
            <a:r>
              <a:rPr lang="en-US" sz="900" dirty="0" err="1"/>
              <a:t>China.Perovskite</a:t>
            </a:r>
            <a:r>
              <a:rPr lang="en-US" sz="900" dirty="0"/>
              <a:t> Solar Cell with an Efficient TiO2 Compact Film. </a:t>
            </a:r>
            <a:r>
              <a:rPr lang="en-US" sz="900" i="1" dirty="0"/>
              <a:t>Mater Interfaces</a:t>
            </a:r>
            <a:r>
              <a:rPr lang="en-US" sz="900" dirty="0"/>
              <a:t>.</a:t>
            </a:r>
            <a:r>
              <a:rPr lang="en-US" sz="900" b="1" dirty="0"/>
              <a:t>6(18)</a:t>
            </a:r>
            <a:r>
              <a:rPr lang="en-US" sz="900" dirty="0"/>
              <a:t>,15959-15965(2014)</a:t>
            </a:r>
            <a:endParaRPr lang="es-PR" sz="900" dirty="0"/>
          </a:p>
        </p:txBody>
      </p:sp>
      <p:sp>
        <p:nvSpPr>
          <p:cNvPr id="12" name="Slide Number Placeholder 11"/>
          <p:cNvSpPr>
            <a:spLocks noGrp="1"/>
          </p:cNvSpPr>
          <p:nvPr>
            <p:ph type="sldNum" sz="quarter" idx="12"/>
          </p:nvPr>
        </p:nvSpPr>
        <p:spPr/>
        <p:txBody>
          <a:bodyPr/>
          <a:lstStyle/>
          <a:p>
            <a:fld id="{4FAB73BC-B049-4115-A692-8D63A059BFB8}" type="slidenum">
              <a:rPr lang="en-US" smtClean="0">
                <a:solidFill>
                  <a:schemeClr val="tx1">
                    <a:lumMod val="95000"/>
                    <a:lumOff val="5000"/>
                  </a:schemeClr>
                </a:solidFill>
              </a:rPr>
              <a:pPr/>
              <a:t>11</a:t>
            </a:fld>
            <a:endParaRPr lang="en-US" dirty="0">
              <a:solidFill>
                <a:schemeClr val="tx1">
                  <a:lumMod val="95000"/>
                  <a:lumOff val="5000"/>
                </a:schemeClr>
              </a:solidFill>
            </a:endParaRPr>
          </a:p>
        </p:txBody>
      </p:sp>
    </p:spTree>
    <p:extLst>
      <p:ext uri="{BB962C8B-B14F-4D97-AF65-F5344CB8AC3E}">
        <p14:creationId xmlns:p14="http://schemas.microsoft.com/office/powerpoint/2010/main" val="361375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782524" y="648533"/>
            <a:ext cx="8911687"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dirty="0"/>
              <a:t>Lead </a:t>
            </a:r>
            <a:r>
              <a:rPr lang="es-PR" dirty="0" err="1"/>
              <a:t>Perovskite</a:t>
            </a:r>
            <a:r>
              <a:rPr lang="es-PR" dirty="0"/>
              <a:t> Solar </a:t>
            </a:r>
            <a:r>
              <a:rPr lang="es-PR" dirty="0" err="1"/>
              <a:t>Cells</a:t>
            </a:r>
            <a:r>
              <a:rPr lang="es-PR" dirty="0"/>
              <a:t> </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551715" y="1459635"/>
            <a:ext cx="6221186" cy="4230279"/>
          </a:xfrm>
          <a:prstGeom prst="rect">
            <a:avLst/>
          </a:prstGeom>
          <a:noFill/>
        </p:spPr>
      </p:pic>
      <p:sp>
        <p:nvSpPr>
          <p:cNvPr id="2" name="TextBox 1"/>
          <p:cNvSpPr txBox="1"/>
          <p:nvPr/>
        </p:nvSpPr>
        <p:spPr>
          <a:xfrm>
            <a:off x="871921" y="2199473"/>
            <a:ext cx="4408712" cy="3170099"/>
          </a:xfrm>
          <a:prstGeom prst="rect">
            <a:avLst/>
          </a:prstGeom>
          <a:noFill/>
        </p:spPr>
        <p:txBody>
          <a:bodyPr wrap="square" rtlCol="0">
            <a:spAutoFit/>
          </a:bodyPr>
          <a:lstStyle/>
          <a:p>
            <a:pPr marL="342900" indent="-342900">
              <a:buFont typeface="Wingdings" panose="05000000000000000000" pitchFamily="2" charset="2"/>
              <a:buChar char="§"/>
            </a:pPr>
            <a:r>
              <a:rPr lang="es-PR" sz="2400" dirty="0" err="1"/>
              <a:t>Organic</a:t>
            </a:r>
            <a:r>
              <a:rPr lang="es-PR" sz="2400" dirty="0"/>
              <a:t> </a:t>
            </a:r>
            <a:r>
              <a:rPr lang="es-PR" sz="2400" dirty="0" err="1"/>
              <a:t>cation</a:t>
            </a:r>
            <a:r>
              <a:rPr lang="es-PR" sz="2400" dirty="0"/>
              <a:t>: CH</a:t>
            </a:r>
            <a:r>
              <a:rPr lang="es-PR" sz="2400" baseline="-25000" dirty="0"/>
              <a:t>3</a:t>
            </a:r>
            <a:r>
              <a:rPr lang="es-PR" sz="2400" dirty="0"/>
              <a:t>NH</a:t>
            </a:r>
            <a:r>
              <a:rPr lang="es-PR" sz="2400" baseline="-25000" dirty="0"/>
              <a:t>3</a:t>
            </a:r>
            <a:r>
              <a:rPr lang="es-PR" sz="2400" baseline="30000" dirty="0"/>
              <a:t>+</a:t>
            </a:r>
          </a:p>
          <a:p>
            <a:r>
              <a:rPr lang="es-PR" sz="2400" baseline="30000" dirty="0"/>
              <a:t> </a:t>
            </a:r>
            <a:r>
              <a:rPr lang="es-PR" sz="2400" dirty="0"/>
              <a:t>     </a:t>
            </a:r>
            <a:r>
              <a:rPr lang="en-US" sz="2400" dirty="0"/>
              <a:t>(Atoms in the corner)</a:t>
            </a:r>
          </a:p>
          <a:p>
            <a:endParaRPr lang="es-PR" sz="2400" baseline="30000" dirty="0"/>
          </a:p>
          <a:p>
            <a:pPr marL="342900" indent="-342900">
              <a:buFont typeface="Wingdings" panose="05000000000000000000" pitchFamily="2" charset="2"/>
              <a:buChar char="§"/>
            </a:pPr>
            <a:r>
              <a:rPr lang="es-PR" sz="2400" dirty="0" err="1"/>
              <a:t>Halide</a:t>
            </a:r>
            <a:r>
              <a:rPr lang="es-PR" sz="2400" dirty="0"/>
              <a:t> ion: I</a:t>
            </a:r>
            <a:r>
              <a:rPr lang="es-PR" sz="2400" baseline="30000" dirty="0"/>
              <a:t> - </a:t>
            </a:r>
            <a:r>
              <a:rPr lang="es-PR" sz="2400" dirty="0" err="1"/>
              <a:t>or</a:t>
            </a:r>
            <a:r>
              <a:rPr lang="es-PR" sz="2400" dirty="0"/>
              <a:t> Br </a:t>
            </a:r>
            <a:r>
              <a:rPr lang="es-PR" sz="2400" baseline="30000" dirty="0"/>
              <a:t>–   </a:t>
            </a:r>
            <a:endParaRPr lang="en-US" sz="2400" baseline="30000" dirty="0"/>
          </a:p>
          <a:p>
            <a:r>
              <a:rPr lang="en-US" sz="2400" baseline="30000" dirty="0"/>
              <a:t>         </a:t>
            </a:r>
            <a:r>
              <a:rPr lang="en-US" sz="2400" dirty="0"/>
              <a:t>(Atoms on the face)</a:t>
            </a:r>
          </a:p>
          <a:p>
            <a:endParaRPr lang="es-PR" sz="2400" dirty="0"/>
          </a:p>
          <a:p>
            <a:pPr marL="342900" indent="-342900">
              <a:buFont typeface="Wingdings" panose="05000000000000000000" pitchFamily="2" charset="2"/>
              <a:buChar char="§"/>
            </a:pPr>
            <a:r>
              <a:rPr lang="es-PR" sz="2400" dirty="0"/>
              <a:t>Metal </a:t>
            </a:r>
            <a:r>
              <a:rPr lang="es-PR" sz="2400" dirty="0" err="1"/>
              <a:t>cation</a:t>
            </a:r>
            <a:r>
              <a:rPr lang="es-PR" sz="2400" dirty="0"/>
              <a:t>: Pb</a:t>
            </a:r>
            <a:r>
              <a:rPr lang="es-PR" sz="2400" baseline="30000" dirty="0"/>
              <a:t>2+</a:t>
            </a:r>
            <a:endParaRPr lang="en-US" sz="2400" baseline="30000" dirty="0"/>
          </a:p>
          <a:p>
            <a:r>
              <a:rPr lang="en-US" sz="2400" baseline="30000" dirty="0"/>
              <a:t>	</a:t>
            </a:r>
            <a:r>
              <a:rPr lang="en-US" sz="2400" dirty="0"/>
              <a:t>(Atoms inside the lattice)</a:t>
            </a:r>
            <a:endParaRPr lang="es-PR" sz="2400" dirty="0"/>
          </a:p>
          <a:p>
            <a:endParaRPr lang="es-PR" sz="2400" baseline="30000" dirty="0"/>
          </a:p>
        </p:txBody>
      </p:sp>
      <p:sp>
        <p:nvSpPr>
          <p:cNvPr id="3" name="TextBox 2"/>
          <p:cNvSpPr txBox="1"/>
          <p:nvPr/>
        </p:nvSpPr>
        <p:spPr>
          <a:xfrm>
            <a:off x="5280633" y="6409713"/>
            <a:ext cx="6352762" cy="369332"/>
          </a:xfrm>
          <a:prstGeom prst="rect">
            <a:avLst/>
          </a:prstGeom>
          <a:noFill/>
        </p:spPr>
        <p:txBody>
          <a:bodyPr wrap="square" rtlCol="0">
            <a:spAutoFit/>
          </a:bodyPr>
          <a:lstStyle/>
          <a:p>
            <a:r>
              <a:rPr lang="en-US" sz="900" dirty="0"/>
              <a:t> Kojima,A.,Teshima,K.,Shirai,Y.,Miyasaka,T.,</a:t>
            </a:r>
            <a:r>
              <a:rPr lang="en-US" sz="900" dirty="0" err="1"/>
              <a:t>Organometal</a:t>
            </a:r>
            <a:r>
              <a:rPr lang="en-US" sz="900" dirty="0"/>
              <a:t> Halide Perovskites as Visible-Light Sensitizers for Photovoltaic </a:t>
            </a:r>
            <a:r>
              <a:rPr lang="en-US" sz="900" dirty="0" err="1"/>
              <a:t>Cells.J</a:t>
            </a:r>
            <a:r>
              <a:rPr lang="en-US" sz="900" dirty="0"/>
              <a:t>. Am. Chem. Soc.</a:t>
            </a:r>
            <a:r>
              <a:rPr lang="en-US" sz="900" b="1" dirty="0"/>
              <a:t>131(17)</a:t>
            </a:r>
            <a:r>
              <a:rPr lang="en-US" sz="900" dirty="0"/>
              <a:t>, 6050-6051 (2009)</a:t>
            </a:r>
            <a:endParaRPr lang="es-PR" sz="900"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chemeClr val="tx1">
                    <a:lumMod val="95000"/>
                    <a:lumOff val="5000"/>
                  </a:schemeClr>
                </a:solidFill>
              </a:rPr>
              <a:pPr/>
              <a:t>12</a:t>
            </a:fld>
            <a:endParaRPr lang="en-US" dirty="0">
              <a:solidFill>
                <a:schemeClr val="tx1">
                  <a:lumMod val="95000"/>
                  <a:lumOff val="5000"/>
                </a:schemeClr>
              </a:solidFill>
            </a:endParaRPr>
          </a:p>
        </p:txBody>
      </p:sp>
    </p:spTree>
    <p:extLst>
      <p:ext uri="{BB962C8B-B14F-4D97-AF65-F5344CB8AC3E}">
        <p14:creationId xmlns:p14="http://schemas.microsoft.com/office/powerpoint/2010/main" val="187292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90487" y="567321"/>
            <a:ext cx="8911687"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dirty="0"/>
              <a:t>Lead </a:t>
            </a:r>
            <a:r>
              <a:rPr lang="es-PR" dirty="0" err="1"/>
              <a:t>Perovskite</a:t>
            </a:r>
            <a:r>
              <a:rPr lang="es-PR" dirty="0"/>
              <a:t> Solar </a:t>
            </a:r>
            <a:r>
              <a:rPr lang="es-PR" dirty="0" err="1"/>
              <a:t>Cells</a:t>
            </a:r>
            <a:r>
              <a:rPr lang="es-PR" dirty="0"/>
              <a:t> </a:t>
            </a:r>
          </a:p>
        </p:txBody>
      </p:sp>
      <p:grpSp>
        <p:nvGrpSpPr>
          <p:cNvPr id="3" name="Group 2"/>
          <p:cNvGrpSpPr/>
          <p:nvPr/>
        </p:nvGrpSpPr>
        <p:grpSpPr>
          <a:xfrm>
            <a:off x="1031762" y="1887808"/>
            <a:ext cx="4535917" cy="3684529"/>
            <a:chOff x="4726544" y="1021378"/>
            <a:chExt cx="3038607" cy="2424761"/>
          </a:xfrm>
        </p:grpSpPr>
        <p:sp>
          <p:nvSpPr>
            <p:cNvPr id="4" name="Rectangle 3"/>
            <p:cNvSpPr/>
            <p:nvPr/>
          </p:nvSpPr>
          <p:spPr>
            <a:xfrm>
              <a:off x="4726546" y="3124167"/>
              <a:ext cx="3038604" cy="321972"/>
            </a:xfrm>
            <a:prstGeom prst="rect">
              <a:avLst/>
            </a:prstGeom>
            <a:ln>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sp>
          <p:nvSpPr>
            <p:cNvPr id="5" name="TextBox 4"/>
            <p:cNvSpPr txBox="1"/>
            <p:nvPr/>
          </p:nvSpPr>
          <p:spPr>
            <a:xfrm>
              <a:off x="5875680" y="3148602"/>
              <a:ext cx="914400" cy="243055"/>
            </a:xfrm>
            <a:prstGeom prst="rect">
              <a:avLst/>
            </a:prstGeom>
            <a:noFill/>
          </p:spPr>
          <p:txBody>
            <a:bodyPr wrap="square" rtlCol="0">
              <a:spAutoFit/>
            </a:bodyPr>
            <a:lstStyle/>
            <a:p>
              <a:r>
                <a:rPr lang="en-US" dirty="0"/>
                <a:t>cathode</a:t>
              </a:r>
              <a:endParaRPr lang="es-PR" dirty="0"/>
            </a:p>
          </p:txBody>
        </p:sp>
        <p:sp>
          <p:nvSpPr>
            <p:cNvPr id="6" name="Rectangle 5"/>
            <p:cNvSpPr/>
            <p:nvPr/>
          </p:nvSpPr>
          <p:spPr>
            <a:xfrm>
              <a:off x="4726547" y="2575865"/>
              <a:ext cx="3038604" cy="548302"/>
            </a:xfrm>
            <a:prstGeom prst="rect">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R"/>
            </a:p>
          </p:txBody>
        </p:sp>
        <p:sp>
          <p:nvSpPr>
            <p:cNvPr id="7" name="TextBox 6"/>
            <p:cNvSpPr txBox="1"/>
            <p:nvPr/>
          </p:nvSpPr>
          <p:spPr>
            <a:xfrm>
              <a:off x="5640137" y="2728488"/>
              <a:ext cx="1731803" cy="243055"/>
            </a:xfrm>
            <a:prstGeom prst="rect">
              <a:avLst/>
            </a:prstGeom>
            <a:noFill/>
          </p:spPr>
          <p:txBody>
            <a:bodyPr wrap="square" rtlCol="0">
              <a:spAutoFit/>
            </a:bodyPr>
            <a:lstStyle/>
            <a:p>
              <a:r>
                <a:rPr lang="en-US" dirty="0"/>
                <a:t>p-type electrode</a:t>
              </a:r>
              <a:endParaRPr lang="es-PR" dirty="0"/>
            </a:p>
          </p:txBody>
        </p:sp>
        <p:sp>
          <p:nvSpPr>
            <p:cNvPr id="8" name="Rectangle 7"/>
            <p:cNvSpPr/>
            <p:nvPr/>
          </p:nvSpPr>
          <p:spPr>
            <a:xfrm>
              <a:off x="4726545" y="1919744"/>
              <a:ext cx="3038604" cy="678795"/>
            </a:xfrm>
            <a:prstGeom prst="rect">
              <a:avLst/>
            </a:prstGeom>
            <a:ln>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PR"/>
            </a:p>
          </p:txBody>
        </p:sp>
        <p:sp>
          <p:nvSpPr>
            <p:cNvPr id="10" name="TextBox 9"/>
            <p:cNvSpPr txBox="1"/>
            <p:nvPr/>
          </p:nvSpPr>
          <p:spPr>
            <a:xfrm>
              <a:off x="5797701" y="2095542"/>
              <a:ext cx="1416676" cy="243055"/>
            </a:xfrm>
            <a:prstGeom prst="rect">
              <a:avLst/>
            </a:prstGeom>
            <a:noFill/>
          </p:spPr>
          <p:txBody>
            <a:bodyPr wrap="square" rtlCol="0">
              <a:spAutoFit/>
            </a:bodyPr>
            <a:lstStyle/>
            <a:p>
              <a:r>
                <a:rPr lang="en-US" dirty="0"/>
                <a:t>Perovskite</a:t>
              </a:r>
              <a:endParaRPr lang="es-PR" dirty="0"/>
            </a:p>
          </p:txBody>
        </p:sp>
        <p:sp>
          <p:nvSpPr>
            <p:cNvPr id="11" name="Rectangle 10"/>
            <p:cNvSpPr/>
            <p:nvPr/>
          </p:nvSpPr>
          <p:spPr>
            <a:xfrm>
              <a:off x="4726545" y="1410963"/>
              <a:ext cx="3038605" cy="4919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R"/>
            </a:p>
          </p:txBody>
        </p:sp>
        <p:sp>
          <p:nvSpPr>
            <p:cNvPr id="12" name="TextBox 11"/>
            <p:cNvSpPr txBox="1"/>
            <p:nvPr/>
          </p:nvSpPr>
          <p:spPr>
            <a:xfrm>
              <a:off x="5640137" y="1547397"/>
              <a:ext cx="1731803" cy="243055"/>
            </a:xfrm>
            <a:prstGeom prst="rect">
              <a:avLst/>
            </a:prstGeom>
            <a:noFill/>
          </p:spPr>
          <p:txBody>
            <a:bodyPr wrap="square" rtlCol="0">
              <a:spAutoFit/>
            </a:bodyPr>
            <a:lstStyle/>
            <a:p>
              <a:r>
                <a:rPr lang="en-US" dirty="0"/>
                <a:t>n-type electrode</a:t>
              </a:r>
              <a:endParaRPr lang="es-PR" dirty="0"/>
            </a:p>
          </p:txBody>
        </p:sp>
        <p:sp>
          <p:nvSpPr>
            <p:cNvPr id="13" name="Rectangle 12"/>
            <p:cNvSpPr/>
            <p:nvPr/>
          </p:nvSpPr>
          <p:spPr>
            <a:xfrm>
              <a:off x="4726544" y="1021378"/>
              <a:ext cx="3038606" cy="387531"/>
            </a:xfrm>
            <a:prstGeom prst="rect">
              <a:avLst/>
            </a:prstGeom>
            <a:ln>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sp>
          <p:nvSpPr>
            <p:cNvPr id="14" name="TextBox 13"/>
            <p:cNvSpPr txBox="1"/>
            <p:nvPr/>
          </p:nvSpPr>
          <p:spPr>
            <a:xfrm>
              <a:off x="5968347" y="1103344"/>
              <a:ext cx="1088466" cy="243055"/>
            </a:xfrm>
            <a:prstGeom prst="rect">
              <a:avLst/>
            </a:prstGeom>
            <a:noFill/>
          </p:spPr>
          <p:txBody>
            <a:bodyPr wrap="square" rtlCol="0">
              <a:spAutoFit/>
            </a:bodyPr>
            <a:lstStyle/>
            <a:p>
              <a:r>
                <a:rPr lang="en-US" dirty="0"/>
                <a:t>anode</a:t>
              </a:r>
              <a:endParaRPr lang="es-PR" dirty="0"/>
            </a:p>
          </p:txBody>
        </p:sp>
      </p:grpSp>
      <p:sp>
        <p:nvSpPr>
          <p:cNvPr id="15" name="Content Placeholder 5"/>
          <p:cNvSpPr txBox="1">
            <a:spLocks/>
          </p:cNvSpPr>
          <p:nvPr/>
        </p:nvSpPr>
        <p:spPr>
          <a:xfrm>
            <a:off x="6191284" y="1747321"/>
            <a:ext cx="5791435" cy="47204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a:solidFill>
                  <a:schemeClr val="tx1"/>
                </a:solidFill>
              </a:rPr>
              <a:t>Excellent semiconducting material. (1)</a:t>
            </a:r>
          </a:p>
          <a:p>
            <a:pPr lvl="1">
              <a:buFont typeface="Wingdings" panose="05000000000000000000" pitchFamily="2" charset="2"/>
              <a:buChar char="Ø"/>
            </a:pPr>
            <a:r>
              <a:rPr lang="en-US" sz="2000" dirty="0">
                <a:solidFill>
                  <a:schemeClr val="tx1"/>
                </a:solidFill>
              </a:rPr>
              <a:t>Lead-Perovskite functions as: (2)</a:t>
            </a:r>
          </a:p>
          <a:p>
            <a:pPr lvl="2">
              <a:buFont typeface="Wingdings" panose="05000000000000000000" pitchFamily="2" charset="2"/>
              <a:buChar char="v"/>
            </a:pPr>
            <a:r>
              <a:rPr lang="en-US" sz="2000" dirty="0">
                <a:solidFill>
                  <a:schemeClr val="tx1"/>
                </a:solidFill>
              </a:rPr>
              <a:t> </a:t>
            </a:r>
            <a:r>
              <a:rPr lang="en-US" sz="2000" dirty="0" err="1">
                <a:solidFill>
                  <a:schemeClr val="tx1"/>
                </a:solidFill>
              </a:rPr>
              <a:t>Ambipolar</a:t>
            </a:r>
            <a:r>
              <a:rPr lang="en-US" sz="2000" dirty="0">
                <a:solidFill>
                  <a:schemeClr val="tx1"/>
                </a:solidFill>
              </a:rPr>
              <a:t> semiconductor:</a:t>
            </a:r>
          </a:p>
          <a:p>
            <a:pPr lvl="3">
              <a:buFont typeface="Wingdings" panose="05000000000000000000" pitchFamily="2" charset="2"/>
              <a:buChar char="ü"/>
            </a:pPr>
            <a:r>
              <a:rPr lang="en-US" sz="2000" dirty="0">
                <a:solidFill>
                  <a:schemeClr val="tx1"/>
                </a:solidFill>
              </a:rPr>
              <a:t>Hole transporter (p-type)</a:t>
            </a:r>
          </a:p>
          <a:p>
            <a:pPr lvl="3">
              <a:buFont typeface="Wingdings" panose="05000000000000000000" pitchFamily="2" charset="2"/>
              <a:buChar char="ü"/>
            </a:pPr>
            <a:r>
              <a:rPr lang="en-US" sz="2000" dirty="0">
                <a:solidFill>
                  <a:schemeClr val="tx1"/>
                </a:solidFill>
              </a:rPr>
              <a:t>Electron transporter (n-type)</a:t>
            </a:r>
          </a:p>
          <a:p>
            <a:pPr marL="571500" indent="-457200"/>
            <a:r>
              <a:rPr lang="en-US" sz="2000" dirty="0">
                <a:solidFill>
                  <a:schemeClr val="tx1"/>
                </a:solidFill>
              </a:rPr>
              <a:t>High efficiency:</a:t>
            </a:r>
          </a:p>
          <a:p>
            <a:pPr lvl="2">
              <a:buFont typeface="Wingdings" panose="05000000000000000000" pitchFamily="2" charset="2"/>
              <a:buChar char="ü"/>
            </a:pPr>
            <a:r>
              <a:rPr lang="en-US" sz="2000" dirty="0">
                <a:solidFill>
                  <a:schemeClr val="tx1"/>
                </a:solidFill>
              </a:rPr>
              <a:t>Light absorber (~300nm - 800nm)</a:t>
            </a:r>
          </a:p>
          <a:p>
            <a:pPr lvl="2">
              <a:buFont typeface="Wingdings" panose="05000000000000000000" pitchFamily="2" charset="2"/>
              <a:buChar char="ü"/>
            </a:pPr>
            <a:r>
              <a:rPr lang="en-US" sz="2000" dirty="0">
                <a:solidFill>
                  <a:schemeClr val="tx1"/>
                </a:solidFill>
              </a:rPr>
              <a:t>Transports the charges to the electrodes (p-n types) with minimum losses.</a:t>
            </a:r>
          </a:p>
        </p:txBody>
      </p:sp>
      <p:sp>
        <p:nvSpPr>
          <p:cNvPr id="2" name="Slide Number Placeholder 1"/>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36000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6512423" y="2142961"/>
            <a:ext cx="5478916" cy="3354060"/>
          </a:xfrm>
        </p:spPr>
        <p:txBody>
          <a:bodyPr>
            <a:noAutofit/>
          </a:bodyPr>
          <a:lstStyle/>
          <a:p>
            <a:r>
              <a:rPr lang="en-US" sz="2400" dirty="0">
                <a:solidFill>
                  <a:schemeClr val="tx1"/>
                </a:solidFill>
              </a:rPr>
              <a:t>The addition of TiO</a:t>
            </a:r>
            <a:r>
              <a:rPr lang="en-US" sz="2400" baseline="-25000" dirty="0">
                <a:solidFill>
                  <a:schemeClr val="tx1"/>
                </a:solidFill>
              </a:rPr>
              <a:t>2</a:t>
            </a:r>
            <a:r>
              <a:rPr lang="en-US" sz="2400" dirty="0">
                <a:solidFill>
                  <a:schemeClr val="tx1"/>
                </a:solidFill>
              </a:rPr>
              <a:t> provides the </a:t>
            </a:r>
            <a:r>
              <a:rPr lang="en-US" sz="2400" dirty="0" err="1">
                <a:solidFill>
                  <a:schemeClr val="tx1"/>
                </a:solidFill>
              </a:rPr>
              <a:t>perovskite</a:t>
            </a:r>
            <a:r>
              <a:rPr lang="en-US" sz="2400" dirty="0">
                <a:solidFill>
                  <a:schemeClr val="tx1"/>
                </a:solidFill>
              </a:rPr>
              <a:t> less resistance and better electron transfer.</a:t>
            </a:r>
          </a:p>
          <a:p>
            <a:r>
              <a:rPr lang="en-US" sz="2400" dirty="0">
                <a:solidFill>
                  <a:schemeClr val="tx1"/>
                </a:solidFill>
              </a:rPr>
              <a:t>Power conversion efficiency of 3.8% to 9.7%increase with TiO</a:t>
            </a:r>
            <a:r>
              <a:rPr lang="en-US" sz="2400" baseline="-25000" dirty="0">
                <a:solidFill>
                  <a:schemeClr val="tx1"/>
                </a:solidFill>
              </a:rPr>
              <a:t>2</a:t>
            </a:r>
          </a:p>
          <a:p>
            <a:r>
              <a:rPr lang="en-US" sz="2400" dirty="0">
                <a:solidFill>
                  <a:schemeClr val="tx1"/>
                </a:solidFill>
              </a:rPr>
              <a:t>TiO</a:t>
            </a:r>
            <a:r>
              <a:rPr lang="en-US" sz="2400" baseline="-25000" dirty="0">
                <a:solidFill>
                  <a:schemeClr val="tx1"/>
                </a:solidFill>
              </a:rPr>
              <a:t>2</a:t>
            </a:r>
            <a:r>
              <a:rPr lang="en-US" sz="2400" dirty="0">
                <a:solidFill>
                  <a:schemeClr val="tx1"/>
                </a:solidFill>
              </a:rPr>
              <a:t> increases the long-term stability of the </a:t>
            </a:r>
            <a:r>
              <a:rPr lang="en-US" sz="2400" dirty="0" err="1">
                <a:solidFill>
                  <a:schemeClr val="tx1"/>
                </a:solidFill>
              </a:rPr>
              <a:t>perovskite</a:t>
            </a:r>
            <a:endParaRPr lang="es-PR" sz="2400" dirty="0">
              <a:solidFill>
                <a:schemeClr val="tx1"/>
              </a:solidFill>
            </a:endParaRPr>
          </a:p>
        </p:txBody>
      </p:sp>
      <p:grpSp>
        <p:nvGrpSpPr>
          <p:cNvPr id="9" name="Group 8"/>
          <p:cNvGrpSpPr/>
          <p:nvPr/>
        </p:nvGrpSpPr>
        <p:grpSpPr>
          <a:xfrm>
            <a:off x="1219206" y="2142961"/>
            <a:ext cx="4361353" cy="3697056"/>
            <a:chOff x="2073498" y="1676554"/>
            <a:chExt cx="3026536" cy="2487684"/>
          </a:xfrm>
        </p:grpSpPr>
        <p:sp>
          <p:nvSpPr>
            <p:cNvPr id="10" name="Rectangle 9"/>
            <p:cNvSpPr/>
            <p:nvPr/>
          </p:nvSpPr>
          <p:spPr>
            <a:xfrm>
              <a:off x="2073499" y="3788467"/>
              <a:ext cx="3026535" cy="307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R"/>
            </a:p>
          </p:txBody>
        </p:sp>
        <p:sp>
          <p:nvSpPr>
            <p:cNvPr id="11" name="TextBox 10"/>
            <p:cNvSpPr txBox="1"/>
            <p:nvPr/>
          </p:nvSpPr>
          <p:spPr>
            <a:xfrm>
              <a:off x="2898147" y="3794906"/>
              <a:ext cx="1455313" cy="369332"/>
            </a:xfrm>
            <a:prstGeom prst="rect">
              <a:avLst/>
            </a:prstGeom>
            <a:noFill/>
          </p:spPr>
          <p:txBody>
            <a:bodyPr wrap="square" rtlCol="0">
              <a:spAutoFit/>
            </a:bodyPr>
            <a:lstStyle/>
            <a:p>
              <a:pPr algn="ctr"/>
              <a:r>
                <a:rPr lang="en-US" dirty="0"/>
                <a:t>anode</a:t>
              </a:r>
              <a:endParaRPr lang="es-PR" dirty="0"/>
            </a:p>
          </p:txBody>
        </p:sp>
        <p:sp>
          <p:nvSpPr>
            <p:cNvPr id="12" name="Rectangle 11"/>
            <p:cNvSpPr/>
            <p:nvPr/>
          </p:nvSpPr>
          <p:spPr>
            <a:xfrm>
              <a:off x="2073499" y="3258355"/>
              <a:ext cx="3026535" cy="53011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PR"/>
            </a:p>
          </p:txBody>
        </p:sp>
        <p:sp>
          <p:nvSpPr>
            <p:cNvPr id="13" name="TextBox 12"/>
            <p:cNvSpPr txBox="1"/>
            <p:nvPr/>
          </p:nvSpPr>
          <p:spPr>
            <a:xfrm>
              <a:off x="2950875" y="3394257"/>
              <a:ext cx="1712890" cy="369332"/>
            </a:xfrm>
            <a:prstGeom prst="rect">
              <a:avLst/>
            </a:prstGeom>
            <a:noFill/>
          </p:spPr>
          <p:txBody>
            <a:bodyPr wrap="square" rtlCol="0">
              <a:spAutoFit/>
            </a:bodyPr>
            <a:lstStyle/>
            <a:p>
              <a:r>
                <a:rPr lang="en-US" dirty="0"/>
                <a:t>n-type contact</a:t>
              </a:r>
              <a:endParaRPr lang="es-PR" dirty="0"/>
            </a:p>
          </p:txBody>
        </p:sp>
        <p:sp>
          <p:nvSpPr>
            <p:cNvPr id="14" name="Rectangle 13"/>
            <p:cNvSpPr/>
            <p:nvPr/>
          </p:nvSpPr>
          <p:spPr>
            <a:xfrm>
              <a:off x="2073499" y="2482730"/>
              <a:ext cx="3026535" cy="7756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R" dirty="0"/>
            </a:p>
          </p:txBody>
        </p:sp>
        <p:sp>
          <p:nvSpPr>
            <p:cNvPr id="15" name="Oval 14"/>
            <p:cNvSpPr/>
            <p:nvPr/>
          </p:nvSpPr>
          <p:spPr>
            <a:xfrm flipH="1" flipV="1">
              <a:off x="2189408" y="2466305"/>
              <a:ext cx="244699" cy="25757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16" name="Oval 15"/>
            <p:cNvSpPr/>
            <p:nvPr/>
          </p:nvSpPr>
          <p:spPr>
            <a:xfrm>
              <a:off x="3039414" y="2484012"/>
              <a:ext cx="257578" cy="24469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17" name="Oval 16"/>
            <p:cNvSpPr/>
            <p:nvPr/>
          </p:nvSpPr>
          <p:spPr>
            <a:xfrm>
              <a:off x="2952480" y="2834932"/>
              <a:ext cx="217328" cy="23162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18" name="Oval 17"/>
            <p:cNvSpPr/>
            <p:nvPr/>
          </p:nvSpPr>
          <p:spPr>
            <a:xfrm>
              <a:off x="4468967" y="2743436"/>
              <a:ext cx="283336" cy="23181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19" name="Oval 18"/>
            <p:cNvSpPr/>
            <p:nvPr/>
          </p:nvSpPr>
          <p:spPr>
            <a:xfrm>
              <a:off x="2163650" y="2949731"/>
              <a:ext cx="270457" cy="26079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0" name="Oval 19"/>
            <p:cNvSpPr/>
            <p:nvPr/>
          </p:nvSpPr>
          <p:spPr>
            <a:xfrm>
              <a:off x="2553235" y="2484012"/>
              <a:ext cx="257578" cy="2447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1" name="Oval 20"/>
            <p:cNvSpPr/>
            <p:nvPr/>
          </p:nvSpPr>
          <p:spPr>
            <a:xfrm>
              <a:off x="2617630" y="2916831"/>
              <a:ext cx="227397" cy="2087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2" name="Oval 21"/>
            <p:cNvSpPr/>
            <p:nvPr/>
          </p:nvSpPr>
          <p:spPr>
            <a:xfrm>
              <a:off x="2343954" y="2723882"/>
              <a:ext cx="270457" cy="22584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3" name="Oval 22"/>
            <p:cNvSpPr/>
            <p:nvPr/>
          </p:nvSpPr>
          <p:spPr>
            <a:xfrm>
              <a:off x="4705618" y="2997558"/>
              <a:ext cx="231819" cy="23075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4" name="Oval 23"/>
            <p:cNvSpPr/>
            <p:nvPr/>
          </p:nvSpPr>
          <p:spPr>
            <a:xfrm>
              <a:off x="4821528" y="2723882"/>
              <a:ext cx="186744" cy="22584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5" name="Oval 24"/>
            <p:cNvSpPr/>
            <p:nvPr/>
          </p:nvSpPr>
          <p:spPr>
            <a:xfrm>
              <a:off x="4314422" y="2485859"/>
              <a:ext cx="212501" cy="23181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6" name="Oval 25"/>
            <p:cNvSpPr/>
            <p:nvPr/>
          </p:nvSpPr>
          <p:spPr>
            <a:xfrm>
              <a:off x="2794715" y="2603412"/>
              <a:ext cx="244699" cy="21354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7" name="Oval 26"/>
            <p:cNvSpPr/>
            <p:nvPr/>
          </p:nvSpPr>
          <p:spPr>
            <a:xfrm>
              <a:off x="4675030" y="2519610"/>
              <a:ext cx="244698" cy="22049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8" name="Oval 27"/>
            <p:cNvSpPr/>
            <p:nvPr/>
          </p:nvSpPr>
          <p:spPr>
            <a:xfrm>
              <a:off x="3833270" y="2874753"/>
              <a:ext cx="157769" cy="18030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29" name="Oval 28"/>
            <p:cNvSpPr/>
            <p:nvPr/>
          </p:nvSpPr>
          <p:spPr>
            <a:xfrm>
              <a:off x="3219718" y="2704648"/>
              <a:ext cx="225379" cy="18030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0" name="Oval 29"/>
            <p:cNvSpPr/>
            <p:nvPr/>
          </p:nvSpPr>
          <p:spPr>
            <a:xfrm>
              <a:off x="3428999" y="2485388"/>
              <a:ext cx="215722" cy="23182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1" name="Oval 30"/>
            <p:cNvSpPr/>
            <p:nvPr/>
          </p:nvSpPr>
          <p:spPr>
            <a:xfrm>
              <a:off x="3917287" y="3066554"/>
              <a:ext cx="218941" cy="18030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2" name="Oval 31"/>
            <p:cNvSpPr/>
            <p:nvPr/>
          </p:nvSpPr>
          <p:spPr>
            <a:xfrm>
              <a:off x="3400424" y="2881782"/>
              <a:ext cx="225379" cy="17396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3" name="Oval 32"/>
            <p:cNvSpPr/>
            <p:nvPr/>
          </p:nvSpPr>
          <p:spPr>
            <a:xfrm>
              <a:off x="3587771" y="3026471"/>
              <a:ext cx="198013" cy="17071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4" name="Oval 33"/>
            <p:cNvSpPr/>
            <p:nvPr/>
          </p:nvSpPr>
          <p:spPr>
            <a:xfrm>
              <a:off x="3911756" y="2717508"/>
              <a:ext cx="180304" cy="1626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5" name="Oval 34"/>
            <p:cNvSpPr/>
            <p:nvPr/>
          </p:nvSpPr>
          <p:spPr>
            <a:xfrm>
              <a:off x="4101922" y="2597305"/>
              <a:ext cx="181914" cy="1327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6" name="Oval 35"/>
            <p:cNvSpPr/>
            <p:nvPr/>
          </p:nvSpPr>
          <p:spPr>
            <a:xfrm>
              <a:off x="3779950" y="2518177"/>
              <a:ext cx="186743" cy="19526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7" name="Oval 36"/>
            <p:cNvSpPr/>
            <p:nvPr/>
          </p:nvSpPr>
          <p:spPr>
            <a:xfrm>
              <a:off x="3594815" y="2703556"/>
              <a:ext cx="215723" cy="17550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8" name="Oval 37"/>
            <p:cNvSpPr/>
            <p:nvPr/>
          </p:nvSpPr>
          <p:spPr>
            <a:xfrm>
              <a:off x="4206562" y="2777005"/>
              <a:ext cx="159376" cy="13373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39" name="Oval 38"/>
            <p:cNvSpPr/>
            <p:nvPr/>
          </p:nvSpPr>
          <p:spPr>
            <a:xfrm>
              <a:off x="3265195" y="3015500"/>
              <a:ext cx="181109" cy="21894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40" name="Oval 39"/>
            <p:cNvSpPr/>
            <p:nvPr/>
          </p:nvSpPr>
          <p:spPr>
            <a:xfrm>
              <a:off x="4086426" y="2884473"/>
              <a:ext cx="164604" cy="19318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41" name="Oval 40"/>
            <p:cNvSpPr/>
            <p:nvPr/>
          </p:nvSpPr>
          <p:spPr>
            <a:xfrm>
              <a:off x="4303756" y="2987899"/>
              <a:ext cx="206061" cy="18030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42" name="Oval 41"/>
            <p:cNvSpPr/>
            <p:nvPr/>
          </p:nvSpPr>
          <p:spPr>
            <a:xfrm>
              <a:off x="2914050" y="3105190"/>
              <a:ext cx="171645" cy="12925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PR"/>
            </a:p>
          </p:txBody>
        </p:sp>
        <p:sp>
          <p:nvSpPr>
            <p:cNvPr id="43" name="TextBox 42"/>
            <p:cNvSpPr txBox="1"/>
            <p:nvPr/>
          </p:nvSpPr>
          <p:spPr>
            <a:xfrm>
              <a:off x="2822221" y="2748394"/>
              <a:ext cx="1815521" cy="369332"/>
            </a:xfrm>
            <a:prstGeom prst="rect">
              <a:avLst/>
            </a:prstGeom>
            <a:noFill/>
          </p:spPr>
          <p:txBody>
            <a:bodyPr wrap="square" rtlCol="0">
              <a:spAutoFit/>
            </a:bodyPr>
            <a:lstStyle/>
            <a:p>
              <a:r>
                <a:rPr lang="en-US" b="1" dirty="0"/>
                <a:t>TiO</a:t>
              </a:r>
              <a:r>
                <a:rPr lang="en-US" b="1" baseline="-25000" dirty="0"/>
                <a:t>2</a:t>
              </a:r>
              <a:r>
                <a:rPr lang="en-US" b="1" dirty="0"/>
                <a:t> + </a:t>
              </a:r>
              <a:r>
                <a:rPr lang="en-US" b="1" dirty="0" err="1"/>
                <a:t>perovskite</a:t>
              </a:r>
              <a:endParaRPr lang="es-PR" b="1" dirty="0"/>
            </a:p>
          </p:txBody>
        </p:sp>
        <p:sp>
          <p:nvSpPr>
            <p:cNvPr id="44" name="Rectangle 43"/>
            <p:cNvSpPr/>
            <p:nvPr/>
          </p:nvSpPr>
          <p:spPr>
            <a:xfrm>
              <a:off x="2073498" y="1952420"/>
              <a:ext cx="3026535" cy="530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R"/>
            </a:p>
          </p:txBody>
        </p:sp>
        <p:sp>
          <p:nvSpPr>
            <p:cNvPr id="45" name="TextBox 44"/>
            <p:cNvSpPr txBox="1"/>
            <p:nvPr/>
          </p:nvSpPr>
          <p:spPr>
            <a:xfrm>
              <a:off x="2830356" y="2118082"/>
              <a:ext cx="1647085" cy="369332"/>
            </a:xfrm>
            <a:prstGeom prst="rect">
              <a:avLst/>
            </a:prstGeom>
            <a:noFill/>
          </p:spPr>
          <p:txBody>
            <a:bodyPr wrap="square" rtlCol="0">
              <a:spAutoFit/>
            </a:bodyPr>
            <a:lstStyle/>
            <a:p>
              <a:r>
                <a:rPr lang="en-US" dirty="0"/>
                <a:t>p-type contact</a:t>
              </a:r>
              <a:endParaRPr lang="es-PR" dirty="0"/>
            </a:p>
          </p:txBody>
        </p:sp>
        <p:sp>
          <p:nvSpPr>
            <p:cNvPr id="46" name="Rectangle 45"/>
            <p:cNvSpPr/>
            <p:nvPr/>
          </p:nvSpPr>
          <p:spPr>
            <a:xfrm>
              <a:off x="2073498" y="1676554"/>
              <a:ext cx="3026535" cy="310074"/>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sp>
          <p:nvSpPr>
            <p:cNvPr id="47" name="TextBox 46"/>
            <p:cNvSpPr txBox="1"/>
            <p:nvPr/>
          </p:nvSpPr>
          <p:spPr>
            <a:xfrm>
              <a:off x="3143782" y="1703296"/>
              <a:ext cx="1056470" cy="369332"/>
            </a:xfrm>
            <a:prstGeom prst="rect">
              <a:avLst/>
            </a:prstGeom>
            <a:noFill/>
          </p:spPr>
          <p:txBody>
            <a:bodyPr wrap="square" rtlCol="0">
              <a:spAutoFit/>
            </a:bodyPr>
            <a:lstStyle/>
            <a:p>
              <a:r>
                <a:rPr lang="en-US" dirty="0"/>
                <a:t>cathode</a:t>
              </a:r>
              <a:endParaRPr lang="es-PR" dirty="0"/>
            </a:p>
          </p:txBody>
        </p:sp>
      </p:grpSp>
      <p:sp>
        <p:nvSpPr>
          <p:cNvPr id="59" name="Title 1"/>
          <p:cNvSpPr txBox="1">
            <a:spLocks/>
          </p:cNvSpPr>
          <p:nvPr/>
        </p:nvSpPr>
        <p:spPr>
          <a:xfrm>
            <a:off x="2005652" y="612132"/>
            <a:ext cx="8911687"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dirty="0"/>
              <a:t>Lead </a:t>
            </a:r>
            <a:r>
              <a:rPr lang="es-PR" dirty="0" err="1"/>
              <a:t>Perovskite</a:t>
            </a:r>
            <a:r>
              <a:rPr lang="es-PR" dirty="0"/>
              <a:t> Solar </a:t>
            </a:r>
            <a:r>
              <a:rPr lang="es-PR" dirty="0" err="1"/>
              <a:t>Cells</a:t>
            </a:r>
            <a:r>
              <a:rPr lang="es-PR" dirty="0"/>
              <a:t> </a:t>
            </a:r>
          </a:p>
        </p:txBody>
      </p:sp>
      <p:sp>
        <p:nvSpPr>
          <p:cNvPr id="2" name="Slide Number Placeholder 1"/>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45171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3076" y="613325"/>
            <a:ext cx="8911687" cy="1280890"/>
          </a:xfrm>
        </p:spPr>
        <p:txBody>
          <a:bodyPr>
            <a:normAutofit fontScale="90000"/>
          </a:bodyPr>
          <a:lstStyle/>
          <a:p>
            <a:r>
              <a:rPr lang="es-PR" dirty="0"/>
              <a:t>Lead </a:t>
            </a:r>
            <a:r>
              <a:rPr lang="es-PR" dirty="0" err="1"/>
              <a:t>Perovskite</a:t>
            </a:r>
            <a:r>
              <a:rPr lang="es-PR" dirty="0"/>
              <a:t> Solar </a:t>
            </a:r>
            <a:r>
              <a:rPr lang="es-PR" dirty="0" err="1"/>
              <a:t>Cells</a:t>
            </a:r>
            <a:r>
              <a:rPr lang="es-PR" dirty="0"/>
              <a:t>: </a:t>
            </a:r>
            <a:r>
              <a:rPr lang="es-PR" dirty="0" err="1"/>
              <a:t>Problematics</a:t>
            </a:r>
            <a:r>
              <a:rPr lang="es-PR" dirty="0"/>
              <a:t> </a:t>
            </a:r>
            <a:br>
              <a:rPr lang="es-PR" dirty="0"/>
            </a:br>
            <a:endParaRPr lang="es-PR" dirty="0"/>
          </a:p>
        </p:txBody>
      </p:sp>
      <p:sp>
        <p:nvSpPr>
          <p:cNvPr id="8" name="Content Placeholder 7"/>
          <p:cNvSpPr>
            <a:spLocks noGrp="1"/>
          </p:cNvSpPr>
          <p:nvPr>
            <p:ph sz="quarter" idx="4"/>
          </p:nvPr>
        </p:nvSpPr>
        <p:spPr/>
        <p:txBody>
          <a:bodyPr/>
          <a:lstStyle/>
          <a:p>
            <a:r>
              <a:rPr lang="en-US" sz="2000" dirty="0">
                <a:solidFill>
                  <a:schemeClr val="tx1"/>
                </a:solidFill>
              </a:rPr>
              <a:t>Tetragonal structure of </a:t>
            </a:r>
            <a:r>
              <a:rPr lang="en-US" sz="2000" dirty="0" err="1">
                <a:solidFill>
                  <a:schemeClr val="tx1"/>
                </a:solidFill>
              </a:rPr>
              <a:t>methylammonium</a:t>
            </a:r>
            <a:r>
              <a:rPr lang="en-US" sz="2000" dirty="0">
                <a:solidFill>
                  <a:schemeClr val="tx1"/>
                </a:solidFill>
              </a:rPr>
              <a:t> lead iodide</a:t>
            </a:r>
          </a:p>
          <a:p>
            <a:r>
              <a:rPr lang="en-US" sz="2000" dirty="0">
                <a:solidFill>
                  <a:schemeClr val="tx1"/>
                </a:solidFill>
              </a:rPr>
              <a:t> In the second phase the hydrogen bonding between water molecules and the </a:t>
            </a:r>
            <a:r>
              <a:rPr lang="en-US" sz="2000" dirty="0" err="1">
                <a:solidFill>
                  <a:schemeClr val="tx1"/>
                </a:solidFill>
              </a:rPr>
              <a:t>methylammonium</a:t>
            </a:r>
            <a:r>
              <a:rPr lang="en-US" sz="2000" dirty="0">
                <a:solidFill>
                  <a:schemeClr val="tx1"/>
                </a:solidFill>
              </a:rPr>
              <a:t> </a:t>
            </a:r>
            <a:r>
              <a:rPr lang="en-US" sz="2000" dirty="0" err="1">
                <a:solidFill>
                  <a:schemeClr val="tx1"/>
                </a:solidFill>
              </a:rPr>
              <a:t>cations</a:t>
            </a:r>
            <a:r>
              <a:rPr lang="en-US" sz="2000" dirty="0">
                <a:solidFill>
                  <a:schemeClr val="tx1"/>
                </a:solidFill>
              </a:rPr>
              <a:t> leads (3D </a:t>
            </a:r>
            <a:r>
              <a:rPr lang="en-US" sz="2000" dirty="0">
                <a:solidFill>
                  <a:schemeClr val="tx1"/>
                </a:solidFill>
                <a:sym typeface="Wingdings" panose="05000000000000000000" pitchFamily="2" charset="2"/>
              </a:rPr>
              <a:t> 2D)</a:t>
            </a:r>
          </a:p>
          <a:p>
            <a:r>
              <a:rPr lang="en-US" sz="2000" dirty="0">
                <a:solidFill>
                  <a:schemeClr val="tx1"/>
                </a:solidFill>
                <a:sym typeface="Wingdings" panose="05000000000000000000" pitchFamily="2" charset="2"/>
              </a:rPr>
              <a:t>The </a:t>
            </a:r>
            <a:r>
              <a:rPr lang="en-US" sz="2000" dirty="0" err="1">
                <a:solidFill>
                  <a:schemeClr val="tx1"/>
                </a:solidFill>
                <a:sym typeface="Wingdings" panose="05000000000000000000" pitchFamily="2" charset="2"/>
              </a:rPr>
              <a:t>descompotion</a:t>
            </a:r>
            <a:r>
              <a:rPr lang="en-US" sz="2000" dirty="0">
                <a:solidFill>
                  <a:schemeClr val="tx1"/>
                </a:solidFill>
                <a:sym typeface="Wingdings" panose="05000000000000000000" pitchFamily="2" charset="2"/>
              </a:rPr>
              <a:t> of the </a:t>
            </a:r>
            <a:r>
              <a:rPr lang="en-US" sz="2000" dirty="0" err="1">
                <a:solidFill>
                  <a:schemeClr val="tx1"/>
                </a:solidFill>
                <a:sym typeface="Wingdings" panose="05000000000000000000" pitchFamily="2" charset="2"/>
              </a:rPr>
              <a:t>perovskite</a:t>
            </a:r>
            <a:endParaRPr lang="en-US" sz="2000" dirty="0">
              <a:solidFill>
                <a:schemeClr val="tx1"/>
              </a:solidFill>
            </a:endParaRPr>
          </a:p>
          <a:p>
            <a:endParaRPr lang="en-US" dirty="0"/>
          </a:p>
          <a:p>
            <a:endParaRPr lang="es-PR" dirty="0"/>
          </a:p>
        </p:txBody>
      </p:sp>
      <p:pic>
        <p:nvPicPr>
          <p:cNvPr id="9" name="Content Placeholder 8" descr="https://lh5.googleusercontent.com/hOwN1vkICVR1VDvcI4BgY598Xau3iGgM4eqOruQ_j6rvRZDgHhv2wzJTvPQ_M02geL6WKPAnHER37OFkIgSve5XOEq8IkZuDz5F-flmOEdICWwX4oQp2RR3Rg5MMGcojz5wzE1FOCf-Dc3Sc1Q"/>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265" y="2616668"/>
            <a:ext cx="6367550" cy="3119114"/>
          </a:xfrm>
          <a:prstGeom prst="rect">
            <a:avLst/>
          </a:prstGeom>
          <a:noFill/>
          <a:ln>
            <a:noFill/>
          </a:ln>
        </p:spPr>
      </p:pic>
      <p:sp>
        <p:nvSpPr>
          <p:cNvPr id="2" name="TextBox 1"/>
          <p:cNvSpPr txBox="1"/>
          <p:nvPr/>
        </p:nvSpPr>
        <p:spPr>
          <a:xfrm>
            <a:off x="384313" y="5899798"/>
            <a:ext cx="7394713" cy="230832"/>
          </a:xfrm>
          <a:prstGeom prst="rect">
            <a:avLst/>
          </a:prstGeom>
          <a:noFill/>
        </p:spPr>
        <p:txBody>
          <a:bodyPr wrap="square" rtlCol="0">
            <a:spAutoFit/>
          </a:bodyPr>
          <a:lstStyle/>
          <a:p>
            <a:r>
              <a:rPr lang="en-US" sz="900" dirty="0"/>
              <a:t>Kelly,L.T.,</a:t>
            </a:r>
            <a:r>
              <a:rPr lang="en-US" sz="900" dirty="0" err="1"/>
              <a:t>Yang,J</a:t>
            </a:r>
            <a:r>
              <a:rPr lang="en-US" sz="900" dirty="0"/>
              <a:t>., Decomposition and Cell Failure Mechanisms in Lead Halide Perovskite Solar Cells. </a:t>
            </a:r>
            <a:r>
              <a:rPr lang="en-US" sz="900" i="1" dirty="0" err="1"/>
              <a:t>Inorg.Chem</a:t>
            </a:r>
            <a:r>
              <a:rPr lang="en-US" sz="900" i="1" dirty="0"/>
              <a:t>.</a:t>
            </a:r>
            <a:r>
              <a:rPr lang="en-US" sz="900" dirty="0"/>
              <a:t>, A-J (2016)</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35440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857991" y="6554848"/>
            <a:ext cx="248786" cy="369332"/>
          </a:xfrm>
          <a:prstGeom prst="rect">
            <a:avLst/>
          </a:prstGeom>
        </p:spPr>
        <p:txBody>
          <a:bodyPr wrap="none">
            <a:spAutoFit/>
          </a:bodyPr>
          <a:lstStyle/>
          <a:p>
            <a:r>
              <a:rPr lang="en-US" dirty="0">
                <a:solidFill>
                  <a:srgbClr val="000000"/>
                </a:solidFill>
                <a:latin typeface="Helvetica" panose="020B0604020202020204" pitchFamily="34" charset="0"/>
              </a:rPr>
              <a:t> </a:t>
            </a:r>
            <a:endParaRPr lang="en-US" dirty="0"/>
          </a:p>
        </p:txBody>
      </p:sp>
      <p:sp>
        <p:nvSpPr>
          <p:cNvPr id="10" name="Rectangle 9"/>
          <p:cNvSpPr/>
          <p:nvPr/>
        </p:nvSpPr>
        <p:spPr>
          <a:xfrm>
            <a:off x="2637806" y="3709472"/>
            <a:ext cx="6489290" cy="1900639"/>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31224" y="3130308"/>
            <a:ext cx="6495872" cy="574735"/>
          </a:xfrm>
          <a:prstGeom prst="rect">
            <a:avLst/>
          </a:prstGeom>
          <a:solidFill>
            <a:srgbClr val="EC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prstClr val="black"/>
                </a:solidFill>
              </a:rPr>
              <a:t>-</a:t>
            </a:r>
            <a:r>
              <a:rPr lang="en-US" sz="2800" dirty="0">
                <a:solidFill>
                  <a:schemeClr val="tx1"/>
                </a:solidFill>
              </a:rPr>
              <a:t>	-	-	-	-	-  </a:t>
            </a:r>
            <a:r>
              <a:rPr lang="en-US" sz="2000" dirty="0">
                <a:solidFill>
                  <a:schemeClr val="bg1"/>
                </a:solidFill>
              </a:rPr>
              <a:t>n-type</a:t>
            </a:r>
            <a:r>
              <a:rPr lang="en-US" sz="2800" dirty="0">
                <a:solidFill>
                  <a:schemeClr val="tx1"/>
                </a:solidFill>
              </a:rPr>
              <a:t> 	-	-	-	-	-	-</a:t>
            </a:r>
            <a:endParaRPr lang="en-US" sz="2800" dirty="0">
              <a:solidFill>
                <a:prstClr val="black"/>
              </a:solidFill>
            </a:endParaRPr>
          </a:p>
        </p:txBody>
      </p:sp>
      <p:sp>
        <p:nvSpPr>
          <p:cNvPr id="12" name="Rectangle 11"/>
          <p:cNvSpPr/>
          <p:nvPr/>
        </p:nvSpPr>
        <p:spPr>
          <a:xfrm>
            <a:off x="2637806" y="2665742"/>
            <a:ext cx="6495872" cy="471948"/>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black"/>
                </a:solidFill>
              </a:rPr>
              <a:t>				             Glass</a:t>
            </a:r>
          </a:p>
        </p:txBody>
      </p:sp>
      <p:sp>
        <p:nvSpPr>
          <p:cNvPr id="13" name="Rectangle 12"/>
          <p:cNvSpPr/>
          <p:nvPr/>
        </p:nvSpPr>
        <p:spPr>
          <a:xfrm>
            <a:off x="2644388" y="5610111"/>
            <a:ext cx="6489290" cy="386049"/>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	+	+	+	+    p-type	+	+	+	+	+	+</a:t>
            </a:r>
          </a:p>
        </p:txBody>
      </p:sp>
      <p:sp>
        <p:nvSpPr>
          <p:cNvPr id="14" name="Rectangle 13"/>
          <p:cNvSpPr/>
          <p:nvPr/>
        </p:nvSpPr>
        <p:spPr>
          <a:xfrm>
            <a:off x="2644388" y="5968422"/>
            <a:ext cx="6489290" cy="397519"/>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black"/>
                </a:solidFill>
              </a:rPr>
              <a:t>				</a:t>
            </a:r>
            <a:r>
              <a:rPr lang="en-US" dirty="0">
                <a:solidFill>
                  <a:schemeClr val="bg1"/>
                </a:solidFill>
              </a:rPr>
              <a:t>    Metal contact </a:t>
            </a:r>
          </a:p>
        </p:txBody>
      </p:sp>
      <p:sp>
        <p:nvSpPr>
          <p:cNvPr id="17" name="TextBox 16"/>
          <p:cNvSpPr txBox="1"/>
          <p:nvPr/>
        </p:nvSpPr>
        <p:spPr>
          <a:xfrm>
            <a:off x="3871573" y="4347768"/>
            <a:ext cx="3536828" cy="369332"/>
          </a:xfrm>
          <a:prstGeom prst="rect">
            <a:avLst/>
          </a:prstGeom>
          <a:noFill/>
        </p:spPr>
        <p:txBody>
          <a:bodyPr wrap="square" rtlCol="0">
            <a:spAutoFit/>
          </a:bodyPr>
          <a:lstStyle/>
          <a:p>
            <a:r>
              <a:rPr lang="en-US" dirty="0"/>
              <a:t>	</a:t>
            </a:r>
            <a:r>
              <a:rPr lang="en-US" dirty="0">
                <a:ln w="0"/>
                <a:effectLst>
                  <a:outerShdw blurRad="38100" dist="19050" dir="2700000" algn="tl" rotWithShape="0">
                    <a:schemeClr val="dk1">
                      <a:alpha val="40000"/>
                    </a:schemeClr>
                  </a:outerShdw>
                </a:effectLst>
              </a:rPr>
              <a:t>	Perovskite + TiO</a:t>
            </a:r>
            <a:r>
              <a:rPr lang="en-US" sz="800" dirty="0">
                <a:ln w="0"/>
                <a:effectLst>
                  <a:outerShdw blurRad="38100" dist="19050" dir="2700000" algn="tl" rotWithShape="0">
                    <a:schemeClr val="dk1">
                      <a:alpha val="40000"/>
                    </a:schemeClr>
                  </a:outerShdw>
                </a:effectLst>
              </a:rPr>
              <a:t>2</a:t>
            </a:r>
            <a:endParaRPr lang="en-US" dirty="0">
              <a:ln w="0"/>
              <a:effectLst>
                <a:outerShdw blurRad="38100" dist="19050" dir="2700000" algn="tl" rotWithShape="0">
                  <a:schemeClr val="dk1">
                    <a:alpha val="40000"/>
                  </a:schemeClr>
                </a:outerShdw>
              </a:effectLst>
            </a:endParaRPr>
          </a:p>
        </p:txBody>
      </p:sp>
      <p:sp>
        <p:nvSpPr>
          <p:cNvPr id="20" name="Flowchart: Connector 19"/>
          <p:cNvSpPr/>
          <p:nvPr/>
        </p:nvSpPr>
        <p:spPr>
          <a:xfrm>
            <a:off x="2894434" y="4362549"/>
            <a:ext cx="720936" cy="664465"/>
          </a:xfrm>
          <a:prstGeom prst="flowChartConnector">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3781667" y="4371438"/>
            <a:ext cx="720936" cy="664465"/>
          </a:xfrm>
          <a:prstGeom prst="flowChartConnector">
            <a:avLst/>
          </a:prstGeom>
          <a:effectLst>
            <a:outerShdw blurRad="50800" dist="38100" dir="13500000" algn="br"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flipH="1">
            <a:off x="3011054" y="4318949"/>
            <a:ext cx="664504" cy="769441"/>
          </a:xfrm>
          <a:prstGeom prst="rect">
            <a:avLst/>
          </a:prstGeom>
          <a:noFill/>
        </p:spPr>
        <p:txBody>
          <a:bodyPr wrap="square" rtlCol="0">
            <a:spAutoFit/>
          </a:bodyPr>
          <a:lstStyle/>
          <a:p>
            <a:r>
              <a:rPr lang="en-US" sz="4400" dirty="0"/>
              <a:t>+</a:t>
            </a:r>
          </a:p>
        </p:txBody>
      </p:sp>
      <p:sp>
        <p:nvSpPr>
          <p:cNvPr id="23" name="TextBox 22"/>
          <p:cNvSpPr txBox="1"/>
          <p:nvPr/>
        </p:nvSpPr>
        <p:spPr>
          <a:xfrm>
            <a:off x="3951868" y="4172302"/>
            <a:ext cx="386984" cy="923330"/>
          </a:xfrm>
          <a:prstGeom prst="rect">
            <a:avLst/>
          </a:prstGeom>
          <a:noFill/>
        </p:spPr>
        <p:txBody>
          <a:bodyPr wrap="square" rtlCol="0">
            <a:spAutoFit/>
          </a:bodyPr>
          <a:lstStyle/>
          <a:p>
            <a:r>
              <a:rPr lang="en-US" sz="5400" dirty="0"/>
              <a:t>-</a:t>
            </a:r>
          </a:p>
        </p:txBody>
      </p:sp>
      <p:cxnSp>
        <p:nvCxnSpPr>
          <p:cNvPr id="26" name="Straight Arrow Connector 25"/>
          <p:cNvCxnSpPr/>
          <p:nvPr/>
        </p:nvCxnSpPr>
        <p:spPr>
          <a:xfrm>
            <a:off x="3254902" y="5107306"/>
            <a:ext cx="0" cy="50280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4142135" y="3799275"/>
            <a:ext cx="0" cy="45065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7622111" y="4371438"/>
            <a:ext cx="493486" cy="0"/>
          </a:xfrm>
          <a:prstGeom prst="line">
            <a:avLst/>
          </a:prstGeom>
          <a:ln>
            <a:solidFill>
              <a:srgbClr val="4A7B29"/>
            </a:solidFill>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a:off x="8323729" y="4527226"/>
            <a:ext cx="493486" cy="0"/>
          </a:xfrm>
          <a:prstGeom prst="line">
            <a:avLst/>
          </a:prstGeom>
          <a:ln>
            <a:solidFill>
              <a:srgbClr val="4A7B29"/>
            </a:solidFill>
          </a:ln>
        </p:spPr>
        <p:style>
          <a:lnRef idx="1">
            <a:schemeClr val="accent2"/>
          </a:lnRef>
          <a:fillRef idx="0">
            <a:schemeClr val="accent2"/>
          </a:fillRef>
          <a:effectRef idx="0">
            <a:schemeClr val="accent2"/>
          </a:effectRef>
          <a:fontRef idx="minor">
            <a:schemeClr val="tx1"/>
          </a:fontRef>
        </p:style>
      </p:cxnSp>
      <p:sp>
        <p:nvSpPr>
          <p:cNvPr id="55" name="Arc 54"/>
          <p:cNvSpPr/>
          <p:nvPr/>
        </p:nvSpPr>
        <p:spPr>
          <a:xfrm rot="1865277">
            <a:off x="7139524" y="3466884"/>
            <a:ext cx="952799" cy="892331"/>
          </a:xfrm>
          <a:prstGeom prst="arc">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9" name="TextBox 58"/>
          <p:cNvSpPr txBox="1"/>
          <p:nvPr/>
        </p:nvSpPr>
        <p:spPr>
          <a:xfrm>
            <a:off x="7709443" y="3846676"/>
            <a:ext cx="443440" cy="707886"/>
          </a:xfrm>
          <a:prstGeom prst="rect">
            <a:avLst/>
          </a:prstGeom>
          <a:noFill/>
        </p:spPr>
        <p:txBody>
          <a:bodyPr wrap="square" rtlCol="0">
            <a:spAutoFit/>
          </a:bodyPr>
          <a:lstStyle/>
          <a:p>
            <a:r>
              <a:rPr lang="en-US" sz="4000" dirty="0"/>
              <a:t>-</a:t>
            </a:r>
          </a:p>
        </p:txBody>
      </p:sp>
      <p:cxnSp>
        <p:nvCxnSpPr>
          <p:cNvPr id="6147" name="Straight Arrow Connector 6146"/>
          <p:cNvCxnSpPr/>
          <p:nvPr/>
        </p:nvCxnSpPr>
        <p:spPr>
          <a:xfrm>
            <a:off x="7808294" y="4540070"/>
            <a:ext cx="0" cy="991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53" name="Rectangle 6152"/>
          <p:cNvSpPr/>
          <p:nvPr/>
        </p:nvSpPr>
        <p:spPr>
          <a:xfrm>
            <a:off x="2112217" y="634880"/>
            <a:ext cx="9283386" cy="646331"/>
          </a:xfrm>
          <a:prstGeom prst="rect">
            <a:avLst/>
          </a:prstGeom>
        </p:spPr>
        <p:txBody>
          <a:bodyPr wrap="square">
            <a:spAutoFit/>
          </a:bodyPr>
          <a:lstStyle/>
          <a:p>
            <a:pPr lvl="0"/>
            <a:r>
              <a:rPr lang="en-US" sz="3600" dirty="0">
                <a:solidFill>
                  <a:srgbClr val="63A537">
                    <a:lumMod val="75000"/>
                  </a:srgbClr>
                </a:solidFill>
              </a:rPr>
              <a:t>Lead-perovskite charge recombination</a:t>
            </a:r>
            <a:endParaRPr lang="en-US" dirty="0">
              <a:solidFill>
                <a:prstClr val="black"/>
              </a:solidFill>
            </a:endParaRPr>
          </a:p>
        </p:txBody>
      </p:sp>
      <p:sp>
        <p:nvSpPr>
          <p:cNvPr id="6154" name="Rectangle 6153"/>
          <p:cNvSpPr/>
          <p:nvPr/>
        </p:nvSpPr>
        <p:spPr>
          <a:xfrm>
            <a:off x="1712227" y="1433091"/>
            <a:ext cx="603050" cy="523220"/>
          </a:xfrm>
          <a:prstGeom prst="rect">
            <a:avLst/>
          </a:prstGeom>
        </p:spPr>
        <p:txBody>
          <a:bodyPr wrap="none">
            <a:spAutoFit/>
          </a:bodyPr>
          <a:lstStyle/>
          <a:p>
            <a:r>
              <a:rPr lang="en-US" sz="2800" dirty="0" err="1">
                <a:solidFill>
                  <a:schemeClr val="tx1">
                    <a:lumMod val="75000"/>
                    <a:lumOff val="25000"/>
                  </a:schemeClr>
                </a:solidFill>
                <a:effectLst>
                  <a:outerShdw blurRad="38100" dist="38100" dir="2700000" algn="tl">
                    <a:srgbClr val="000000">
                      <a:alpha val="43137"/>
                    </a:srgbClr>
                  </a:outerShdw>
                </a:effectLst>
              </a:rPr>
              <a:t>hv</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cxnSp>
        <p:nvCxnSpPr>
          <p:cNvPr id="6156" name="Elbow Connector 6155"/>
          <p:cNvCxnSpPr/>
          <p:nvPr/>
        </p:nvCxnSpPr>
        <p:spPr>
          <a:xfrm rot="10800000">
            <a:off x="1108364" y="4738255"/>
            <a:ext cx="1522860" cy="14270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158" name="Elbow Connector 6157"/>
          <p:cNvCxnSpPr>
            <a:stCxn id="11" idx="1"/>
          </p:cNvCxnSpPr>
          <p:nvPr/>
        </p:nvCxnSpPr>
        <p:spPr>
          <a:xfrm rot="10800000" flipV="1">
            <a:off x="1108368" y="3417675"/>
            <a:ext cx="1522857" cy="90127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6" name="Flowchart: Connector 85"/>
          <p:cNvSpPr/>
          <p:nvPr/>
        </p:nvSpPr>
        <p:spPr>
          <a:xfrm>
            <a:off x="719659" y="4564257"/>
            <a:ext cx="339279" cy="34799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prstClr val="black"/>
              </a:solidFill>
            </a:endParaRPr>
          </a:p>
        </p:txBody>
      </p:sp>
      <p:sp>
        <p:nvSpPr>
          <p:cNvPr id="87" name="Flowchart: Connector 86"/>
          <p:cNvSpPr/>
          <p:nvPr/>
        </p:nvSpPr>
        <p:spPr>
          <a:xfrm>
            <a:off x="719659" y="4144951"/>
            <a:ext cx="339279" cy="34799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6159"/>
          <p:cNvSpPr/>
          <p:nvPr/>
        </p:nvSpPr>
        <p:spPr>
          <a:xfrm>
            <a:off x="741392" y="4572266"/>
            <a:ext cx="324128" cy="369332"/>
          </a:xfrm>
          <a:prstGeom prst="rect">
            <a:avLst/>
          </a:prstGeom>
        </p:spPr>
        <p:txBody>
          <a:bodyPr wrap="none">
            <a:spAutoFit/>
          </a:bodyPr>
          <a:lstStyle/>
          <a:p>
            <a:pPr lvl="0"/>
            <a:r>
              <a:rPr lang="en-US" dirty="0">
                <a:solidFill>
                  <a:prstClr val="black"/>
                </a:solidFill>
              </a:rPr>
              <a:t>+</a:t>
            </a:r>
          </a:p>
        </p:txBody>
      </p:sp>
      <p:sp>
        <p:nvSpPr>
          <p:cNvPr id="6161" name="Rectangle 6160"/>
          <p:cNvSpPr/>
          <p:nvPr/>
        </p:nvSpPr>
        <p:spPr>
          <a:xfrm>
            <a:off x="764760" y="4092837"/>
            <a:ext cx="269626" cy="400110"/>
          </a:xfrm>
          <a:prstGeom prst="rect">
            <a:avLst/>
          </a:prstGeom>
        </p:spPr>
        <p:txBody>
          <a:bodyPr wrap="none">
            <a:spAutoFit/>
          </a:bodyPr>
          <a:lstStyle/>
          <a:p>
            <a:pPr lvl="0"/>
            <a:r>
              <a:rPr lang="en-US" sz="2000" dirty="0">
                <a:solidFill>
                  <a:prstClr val="black"/>
                </a:solidFill>
              </a:rPr>
              <a:t>-</a:t>
            </a:r>
          </a:p>
        </p:txBody>
      </p:sp>
      <p:pic>
        <p:nvPicPr>
          <p:cNvPr id="6165" name="Picture 8" descr="Resultado de imagen para bomb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8" y="3376928"/>
            <a:ext cx="943255" cy="1170937"/>
          </a:xfrm>
          <a:prstGeom prst="rect">
            <a:avLst/>
          </a:prstGeom>
          <a:noFill/>
          <a:extLst>
            <a:ext uri="{909E8E84-426E-40DD-AFC4-6F175D3DCCD1}">
              <a14:hiddenFill xmlns:a14="http://schemas.microsoft.com/office/drawing/2010/main">
                <a:solidFill>
                  <a:srgbClr val="FFFFFF"/>
                </a:solidFill>
              </a14:hiddenFill>
            </a:ext>
          </a:extLst>
        </p:spPr>
      </p:pic>
      <p:sp>
        <p:nvSpPr>
          <p:cNvPr id="6166" name="TextBox 6165"/>
          <p:cNvSpPr txBox="1"/>
          <p:nvPr/>
        </p:nvSpPr>
        <p:spPr>
          <a:xfrm>
            <a:off x="10111873" y="3715505"/>
            <a:ext cx="1925782" cy="646331"/>
          </a:xfrm>
          <a:prstGeom prst="rect">
            <a:avLst/>
          </a:prstGeom>
          <a:noFill/>
        </p:spPr>
        <p:txBody>
          <a:bodyPr wrap="square" rtlCol="0">
            <a:spAutoFit/>
          </a:bodyPr>
          <a:lstStyle/>
          <a:p>
            <a:r>
              <a:rPr lang="en-US" b="1" dirty="0">
                <a:solidFill>
                  <a:srgbClr val="C00000"/>
                </a:solidFill>
              </a:rPr>
              <a:t>Recombination mechanism </a:t>
            </a:r>
          </a:p>
        </p:txBody>
      </p:sp>
      <p:sp>
        <p:nvSpPr>
          <p:cNvPr id="6169" name="Left Arrow 6168"/>
          <p:cNvSpPr/>
          <p:nvPr/>
        </p:nvSpPr>
        <p:spPr>
          <a:xfrm>
            <a:off x="8323729" y="3894138"/>
            <a:ext cx="1718695" cy="2370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urved Connector 18"/>
          <p:cNvCxnSpPr/>
          <p:nvPr/>
        </p:nvCxnSpPr>
        <p:spPr>
          <a:xfrm>
            <a:off x="2315277" y="1775661"/>
            <a:ext cx="939625" cy="771550"/>
          </a:xfrm>
          <a:prstGeom prst="curvedConnector3">
            <a:avLst/>
          </a:prstGeom>
          <a:ln>
            <a:solidFill>
              <a:schemeClr val="tx1">
                <a:lumMod val="75000"/>
                <a:lumOff val="25000"/>
              </a:schemeClr>
            </a:solidFill>
            <a:tailEnd type="triangle"/>
          </a:ln>
          <a:effectLst>
            <a:innerShdw blurRad="114300">
              <a:prstClr val="black"/>
            </a:innerShdw>
          </a:effectLst>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4FAB73BC-B049-4115-A692-8D63A059BFB8}" type="slidenum">
              <a:rPr lang="en-US" smtClean="0">
                <a:solidFill>
                  <a:schemeClr val="tx1">
                    <a:lumMod val="95000"/>
                    <a:lumOff val="5000"/>
                  </a:schemeClr>
                </a:solidFill>
              </a:rPr>
              <a:pPr/>
              <a:t>16</a:t>
            </a:fld>
            <a:endParaRPr lang="en-US" dirty="0">
              <a:solidFill>
                <a:schemeClr val="tx1">
                  <a:lumMod val="95000"/>
                  <a:lumOff val="5000"/>
                </a:schemeClr>
              </a:solidFill>
            </a:endParaRPr>
          </a:p>
        </p:txBody>
      </p:sp>
    </p:spTree>
    <p:extLst>
      <p:ext uri="{BB962C8B-B14F-4D97-AF65-F5344CB8AC3E}">
        <p14:creationId xmlns:p14="http://schemas.microsoft.com/office/powerpoint/2010/main" val="11098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123350" y="441512"/>
            <a:ext cx="10655297"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63A537">
                    <a:lumMod val="75000"/>
                  </a:srgbClr>
                </a:solidFill>
              </a:rPr>
              <a:t>Lead-Perovskite surface charge recombination </a:t>
            </a:r>
          </a:p>
        </p:txBody>
      </p:sp>
      <p:sp>
        <p:nvSpPr>
          <p:cNvPr id="5" name="Content Placeholder 5"/>
          <p:cNvSpPr txBox="1">
            <a:spLocks/>
          </p:cNvSpPr>
          <p:nvPr/>
        </p:nvSpPr>
        <p:spPr>
          <a:xfrm>
            <a:off x="600835" y="1774491"/>
            <a:ext cx="10655297" cy="448662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1"/>
                </a:solidFill>
              </a:rPr>
              <a:t>Solar cells problems:</a:t>
            </a:r>
          </a:p>
          <a:p>
            <a:pPr lvl="1">
              <a:buFont typeface="Wingdings" panose="05000000000000000000" pitchFamily="2" charset="2"/>
              <a:buChar char="ü"/>
            </a:pPr>
            <a:r>
              <a:rPr lang="en-US" sz="2400" dirty="0">
                <a:solidFill>
                  <a:schemeClr val="tx1"/>
                </a:solidFill>
              </a:rPr>
              <a:t>Reduction solar cell performance.</a:t>
            </a:r>
          </a:p>
          <a:p>
            <a:pPr lvl="1">
              <a:buFont typeface="Wingdings" panose="05000000000000000000" pitchFamily="2" charset="2"/>
              <a:buChar char="ü"/>
            </a:pPr>
            <a:r>
              <a:rPr lang="en-US" sz="2400" dirty="0">
                <a:solidFill>
                  <a:schemeClr val="tx1"/>
                </a:solidFill>
              </a:rPr>
              <a:t>Low efficiency.</a:t>
            </a:r>
          </a:p>
          <a:p>
            <a:pPr lvl="1">
              <a:buFont typeface="Wingdings" panose="05000000000000000000" pitchFamily="2" charset="2"/>
              <a:buChar char="ü"/>
            </a:pPr>
            <a:r>
              <a:rPr lang="en-US" sz="2400" dirty="0">
                <a:solidFill>
                  <a:schemeClr val="tx1"/>
                </a:solidFill>
              </a:rPr>
              <a:t>Short life. </a:t>
            </a:r>
          </a:p>
          <a:p>
            <a:pPr lvl="1">
              <a:buFont typeface="Wingdings" panose="05000000000000000000" pitchFamily="2" charset="2"/>
              <a:buChar char="ü"/>
            </a:pPr>
            <a:endParaRPr lang="en-US" sz="2400" dirty="0">
              <a:solidFill>
                <a:schemeClr val="tx1"/>
              </a:solidFill>
            </a:endParaRPr>
          </a:p>
          <a:p>
            <a:pPr lvl="0">
              <a:buClr>
                <a:srgbClr val="99CB38"/>
              </a:buClr>
            </a:pPr>
            <a:r>
              <a:rPr lang="en-US" sz="2400" dirty="0">
                <a:solidFill>
                  <a:schemeClr val="tx1"/>
                </a:solidFill>
              </a:rPr>
              <a:t>Snaith et al. in 2014 propose a method to solving charge recombination problem.</a:t>
            </a:r>
          </a:p>
          <a:p>
            <a:pPr lvl="1">
              <a:buClr>
                <a:srgbClr val="99CB38"/>
              </a:buClr>
              <a:buFont typeface="Wingdings" panose="05000000000000000000" pitchFamily="2" charset="2"/>
              <a:buChar char="ü"/>
            </a:pPr>
            <a:r>
              <a:rPr lang="en-US" sz="2400" i="1" dirty="0">
                <a:solidFill>
                  <a:schemeClr val="tx1"/>
                </a:solidFill>
              </a:rPr>
              <a:t>Article: Enhanced Photoluminescence and Solar Cell Performance via Lewis Base Passivation of Organic-Inorganic Lead Halide Perovskites.</a:t>
            </a:r>
          </a:p>
          <a:p>
            <a:pPr marL="457200" lvl="1" indent="0">
              <a:buNone/>
            </a:pPr>
            <a:endParaRPr lang="en-US" sz="2000" dirty="0">
              <a:solidFill>
                <a:schemeClr val="tx1">
                  <a:lumMod val="95000"/>
                  <a:lumOff val="5000"/>
                </a:schemeClr>
              </a:solidFill>
            </a:endParaRPr>
          </a:p>
          <a:p>
            <a:pPr marL="457200" lvl="1" indent="0">
              <a:buNone/>
            </a:pPr>
            <a:endParaRPr lang="en-US" sz="2000" dirty="0">
              <a:solidFill>
                <a:schemeClr val="tx1">
                  <a:lumMod val="95000"/>
                  <a:lumOff val="5000"/>
                </a:schemeClr>
              </a:solidFill>
            </a:endParaRPr>
          </a:p>
          <a:p>
            <a:pPr lvl="1">
              <a:buFont typeface="Wingdings" panose="05000000000000000000" pitchFamily="2" charset="2"/>
              <a:buChar char="ü"/>
            </a:pPr>
            <a:endParaRPr lang="en-US" dirty="0">
              <a:solidFill>
                <a:schemeClr val="tx1">
                  <a:lumMod val="95000"/>
                  <a:lumOff val="5000"/>
                </a:schemeClr>
              </a:solidFill>
            </a:endParaRPr>
          </a:p>
          <a:p>
            <a:endParaRPr lang="en-US" dirty="0"/>
          </a:p>
        </p:txBody>
      </p:sp>
      <p:sp>
        <p:nvSpPr>
          <p:cNvPr id="2" name="Slide Number Placeholder 1"/>
          <p:cNvSpPr>
            <a:spLocks noGrp="1"/>
          </p:cNvSpPr>
          <p:nvPr>
            <p:ph type="sldNum" sz="quarter" idx="12"/>
          </p:nvPr>
        </p:nvSpPr>
        <p:spPr>
          <a:xfrm>
            <a:off x="0" y="945886"/>
            <a:ext cx="779767" cy="365125"/>
          </a:xfrm>
        </p:spPr>
        <p:txBody>
          <a:bodyPr/>
          <a:lstStyle/>
          <a:p>
            <a:fld id="{4FAB73BC-B049-4115-A692-8D63A059BFB8}" type="slidenum">
              <a:rPr lang="en-US" smtClean="0">
                <a:solidFill>
                  <a:schemeClr val="tx1">
                    <a:lumMod val="95000"/>
                    <a:lumOff val="5000"/>
                  </a:schemeClr>
                </a:solidFill>
              </a:rPr>
              <a:pPr/>
              <a:t>17</a:t>
            </a:fld>
            <a:endParaRPr lang="en-US" dirty="0">
              <a:solidFill>
                <a:schemeClr val="tx1">
                  <a:lumMod val="95000"/>
                  <a:lumOff val="5000"/>
                </a:schemeClr>
              </a:solidFill>
            </a:endParaRPr>
          </a:p>
        </p:txBody>
      </p:sp>
    </p:spTree>
    <p:extLst>
      <p:ext uri="{BB962C8B-B14F-4D97-AF65-F5344CB8AC3E}">
        <p14:creationId xmlns:p14="http://schemas.microsoft.com/office/powerpoint/2010/main" val="93225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4771" y="320217"/>
            <a:ext cx="10637229" cy="1280890"/>
          </a:xfrm>
        </p:spPr>
        <p:txBody>
          <a:bodyPr>
            <a:noAutofit/>
          </a:bodyPr>
          <a:lstStyle/>
          <a:p>
            <a:r>
              <a:rPr lang="en-US" sz="2800" dirty="0"/>
              <a:t>Enhanced Photoluminescence and Solar Cell Performance via Lewis Base Passivation of Organic-Inorganic Lead Halide Perovskites </a:t>
            </a:r>
          </a:p>
        </p:txBody>
      </p:sp>
      <p:sp>
        <p:nvSpPr>
          <p:cNvPr id="6" name="Content Placeholder 5"/>
          <p:cNvSpPr>
            <a:spLocks noGrp="1"/>
          </p:cNvSpPr>
          <p:nvPr>
            <p:ph sz="half" idx="2"/>
          </p:nvPr>
        </p:nvSpPr>
        <p:spPr>
          <a:xfrm>
            <a:off x="244707" y="1918674"/>
            <a:ext cx="4403187" cy="4487594"/>
          </a:xfrm>
        </p:spPr>
        <p:txBody>
          <a:bodyPr>
            <a:normAutofit/>
          </a:bodyPr>
          <a:lstStyle/>
          <a:p>
            <a:pPr marL="0" indent="0">
              <a:buNone/>
            </a:pPr>
            <a:r>
              <a:rPr lang="en-US" sz="2000" u="sng" dirty="0">
                <a:solidFill>
                  <a:schemeClr val="accent1">
                    <a:lumMod val="50000"/>
                  </a:schemeClr>
                </a:solidFill>
              </a:rPr>
              <a:t>Method:</a:t>
            </a:r>
          </a:p>
          <a:p>
            <a:pPr>
              <a:buFont typeface="Wingdings" panose="05000000000000000000" pitchFamily="2" charset="2"/>
              <a:buChar char="ü"/>
            </a:pPr>
            <a:r>
              <a:rPr lang="en-US" sz="2000" dirty="0">
                <a:solidFill>
                  <a:schemeClr val="tx1">
                    <a:lumMod val="95000"/>
                    <a:lumOff val="5000"/>
                  </a:schemeClr>
                </a:solidFill>
              </a:rPr>
              <a:t>Surface passivation with electron-rich molecules (Lewis bases) such as </a:t>
            </a:r>
            <a:r>
              <a:rPr lang="en-US" sz="2000" dirty="0" err="1">
                <a:solidFill>
                  <a:schemeClr val="tx1">
                    <a:lumMod val="95000"/>
                    <a:lumOff val="5000"/>
                  </a:schemeClr>
                </a:solidFill>
              </a:rPr>
              <a:t>thiophene</a:t>
            </a:r>
            <a:r>
              <a:rPr lang="en-US" sz="2000" dirty="0">
                <a:solidFill>
                  <a:schemeClr val="tx1">
                    <a:lumMod val="95000"/>
                    <a:lumOff val="5000"/>
                  </a:schemeClr>
                </a:solidFill>
              </a:rPr>
              <a:t>, pyridine, etc.</a:t>
            </a:r>
          </a:p>
        </p:txBody>
      </p:sp>
      <p:pic>
        <p:nvPicPr>
          <p:cNvPr id="9" name="Picture 8"/>
          <p:cNvPicPr>
            <a:picLocks noChangeAspect="1"/>
          </p:cNvPicPr>
          <p:nvPr/>
        </p:nvPicPr>
        <p:blipFill>
          <a:blip r:embed="rId2"/>
          <a:stretch>
            <a:fillRect/>
          </a:stretch>
        </p:blipFill>
        <p:spPr>
          <a:xfrm>
            <a:off x="4827716" y="1579017"/>
            <a:ext cx="7121092" cy="4344519"/>
          </a:xfrm>
          <a:prstGeom prst="rect">
            <a:avLst/>
          </a:prstGeom>
        </p:spPr>
      </p:pic>
      <p:pic>
        <p:nvPicPr>
          <p:cNvPr id="6146" name="Picture 2" descr="Resultado de imagen para thiophene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07" y="4426569"/>
            <a:ext cx="1966663" cy="152347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pyridine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957" y="4684060"/>
            <a:ext cx="1853466" cy="2061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70721" y="6237627"/>
            <a:ext cx="6975077" cy="507831"/>
          </a:xfrm>
          <a:prstGeom prst="rect">
            <a:avLst/>
          </a:prstGeom>
          <a:noFill/>
        </p:spPr>
        <p:txBody>
          <a:bodyPr wrap="square" rtlCol="0">
            <a:spAutoFit/>
          </a:bodyPr>
          <a:lstStyle/>
          <a:p>
            <a:r>
              <a:rPr lang="en-US" sz="900" dirty="0"/>
              <a:t>Noel, N. K., Abate, A., </a:t>
            </a:r>
            <a:r>
              <a:rPr lang="en-US" sz="900" dirty="0" err="1"/>
              <a:t>Stranks</a:t>
            </a:r>
            <a:r>
              <a:rPr lang="en-US" sz="900" dirty="0"/>
              <a:t>, S. D., Parrott, E. S., </a:t>
            </a:r>
            <a:r>
              <a:rPr lang="en-US" sz="900" dirty="0" err="1"/>
              <a:t>Burlakov</a:t>
            </a:r>
            <a:r>
              <a:rPr lang="en-US" sz="900" dirty="0"/>
              <a:t>, V. M., </a:t>
            </a:r>
            <a:r>
              <a:rPr lang="en-US" sz="900" dirty="0" err="1"/>
              <a:t>Goriely</a:t>
            </a:r>
            <a:r>
              <a:rPr lang="en-US" sz="900" dirty="0"/>
              <a:t>, A. &amp; </a:t>
            </a:r>
            <a:r>
              <a:rPr lang="en-US" sz="900" dirty="0" err="1"/>
              <a:t>Snaith</a:t>
            </a:r>
            <a:r>
              <a:rPr lang="en-US" sz="900" dirty="0"/>
              <a:t>, H. J. Enhanced Photoluminescence and Solar Cell Performance via Lewis Base Passivation of Organic-Inorganic Lead Halide Perovskites. </a:t>
            </a:r>
            <a:r>
              <a:rPr lang="en-US" sz="900" i="1" dirty="0"/>
              <a:t>ACS Nano</a:t>
            </a:r>
            <a:r>
              <a:rPr lang="en-US" sz="900" dirty="0"/>
              <a:t>, </a:t>
            </a:r>
            <a:r>
              <a:rPr lang="en-US" sz="900" b="1" dirty="0"/>
              <a:t>8</a:t>
            </a:r>
            <a:r>
              <a:rPr lang="en-US" sz="900" dirty="0"/>
              <a:t>, 9815–9821 (2014).</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09910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4442" y="342756"/>
            <a:ext cx="11264623" cy="1280890"/>
          </a:xfrm>
        </p:spPr>
        <p:txBody>
          <a:bodyPr>
            <a:normAutofit fontScale="90000"/>
          </a:bodyPr>
          <a:lstStyle/>
          <a:p>
            <a:r>
              <a:rPr lang="en-US" dirty="0"/>
              <a:t>Enhanced Photoluminescence and Solar Cell Performance via Lewis Base Passivation of Organic-Inorganic Lead Halide Perovskites by Snaith el at. </a:t>
            </a:r>
          </a:p>
        </p:txBody>
      </p:sp>
      <p:sp>
        <p:nvSpPr>
          <p:cNvPr id="6" name="Content Placeholder 5"/>
          <p:cNvSpPr>
            <a:spLocks noGrp="1"/>
          </p:cNvSpPr>
          <p:nvPr>
            <p:ph sz="quarter" idx="4"/>
          </p:nvPr>
        </p:nvSpPr>
        <p:spPr>
          <a:xfrm>
            <a:off x="156560" y="2538704"/>
            <a:ext cx="10811554" cy="4319296"/>
          </a:xfrm>
        </p:spPr>
        <p:txBody>
          <a:bodyPr>
            <a:normAutofit/>
          </a:bodyPr>
          <a:lstStyle/>
          <a:p>
            <a:pPr lvl="1">
              <a:lnSpc>
                <a:spcPct val="150000"/>
              </a:lnSpc>
            </a:pPr>
            <a:r>
              <a:rPr lang="en-US" sz="2000" dirty="0">
                <a:solidFill>
                  <a:schemeClr val="tx1"/>
                </a:solidFill>
              </a:rPr>
              <a:t>Snaith et al. postulated that the Lewis base molecules bind to the under-coordinated </a:t>
            </a:r>
            <a:r>
              <a:rPr lang="en-US" sz="2000" dirty="0" err="1">
                <a:solidFill>
                  <a:schemeClr val="tx1"/>
                </a:solidFill>
              </a:rPr>
              <a:t>Pb</a:t>
            </a:r>
            <a:r>
              <a:rPr lang="en-US" sz="2000" dirty="0">
                <a:solidFill>
                  <a:schemeClr val="tx1"/>
                </a:solidFill>
              </a:rPr>
              <a:t> ions in the perovskite crystal, thus passivating these defect sites. </a:t>
            </a:r>
          </a:p>
          <a:p>
            <a:pPr lvl="1">
              <a:lnSpc>
                <a:spcPct val="150000"/>
              </a:lnSpc>
            </a:pPr>
            <a:r>
              <a:rPr lang="en-US" sz="2000" dirty="0">
                <a:solidFill>
                  <a:schemeClr val="tx1"/>
                </a:solidFill>
              </a:rPr>
              <a:t>Decrease in the rate of </a:t>
            </a:r>
            <a:r>
              <a:rPr lang="en-US" sz="2000" dirty="0" err="1">
                <a:solidFill>
                  <a:schemeClr val="tx1"/>
                </a:solidFill>
              </a:rPr>
              <a:t>nonradiative</a:t>
            </a:r>
            <a:r>
              <a:rPr lang="en-US" sz="2000" dirty="0">
                <a:solidFill>
                  <a:schemeClr val="tx1"/>
                </a:solidFill>
              </a:rPr>
              <a:t> recombination in perovskite films.</a:t>
            </a:r>
          </a:p>
          <a:p>
            <a:pPr lvl="1">
              <a:lnSpc>
                <a:spcPct val="150000"/>
              </a:lnSpc>
            </a:pPr>
            <a:r>
              <a:rPr lang="en-US" sz="2000" dirty="0">
                <a:solidFill>
                  <a:schemeClr val="tx1"/>
                </a:solidFill>
              </a:rPr>
              <a:t> Increased the efficiency from 13% to 15.3% and 16.5% using </a:t>
            </a:r>
            <a:r>
              <a:rPr lang="en-US" sz="2000" dirty="0" err="1">
                <a:solidFill>
                  <a:schemeClr val="tx1"/>
                </a:solidFill>
              </a:rPr>
              <a:t>thiophene</a:t>
            </a:r>
            <a:r>
              <a:rPr lang="en-US" sz="2000" dirty="0">
                <a:solidFill>
                  <a:schemeClr val="tx1"/>
                </a:solidFill>
              </a:rPr>
              <a:t> and pyridine, respectively. </a:t>
            </a:r>
          </a:p>
          <a:p>
            <a:pPr lvl="1">
              <a:lnSpc>
                <a:spcPct val="150000"/>
              </a:lnSpc>
            </a:pPr>
            <a:r>
              <a:rPr lang="en-US" sz="2000" dirty="0">
                <a:solidFill>
                  <a:schemeClr val="tx1"/>
                </a:solidFill>
              </a:rPr>
              <a:t>The exact mechanism of passivation is subject to further investigation.</a:t>
            </a:r>
          </a:p>
        </p:txBody>
      </p:sp>
      <p:sp>
        <p:nvSpPr>
          <p:cNvPr id="3" name="Slide Number Placeholder 2"/>
          <p:cNvSpPr>
            <a:spLocks noGrp="1"/>
          </p:cNvSpPr>
          <p:nvPr>
            <p:ph type="sldNum" sz="quarter" idx="12"/>
          </p:nvPr>
        </p:nvSpPr>
        <p:spPr>
          <a:xfrm>
            <a:off x="11285764" y="6344973"/>
            <a:ext cx="779767" cy="365125"/>
          </a:xfrm>
        </p:spPr>
        <p:txBody>
          <a:bodyPr/>
          <a:lstStyle/>
          <a:p>
            <a:fld id="{4FAB73BC-B049-4115-A692-8D63A059BFB8}" type="slidenum">
              <a:rPr lang="en-US" smtClean="0">
                <a:solidFill>
                  <a:schemeClr val="tx1">
                    <a:lumMod val="95000"/>
                    <a:lumOff val="5000"/>
                  </a:schemeClr>
                </a:solidFill>
              </a:rPr>
              <a:pPr/>
              <a:t>19</a:t>
            </a:fld>
            <a:endParaRPr lang="en-US" dirty="0">
              <a:solidFill>
                <a:schemeClr val="tx1">
                  <a:lumMod val="95000"/>
                  <a:lumOff val="5000"/>
                </a:schemeClr>
              </a:solidFill>
            </a:endParaRPr>
          </a:p>
        </p:txBody>
      </p:sp>
    </p:spTree>
    <p:extLst>
      <p:ext uri="{BB962C8B-B14F-4D97-AF65-F5344CB8AC3E}">
        <p14:creationId xmlns:p14="http://schemas.microsoft.com/office/powerpoint/2010/main" val="225595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63" y="101211"/>
            <a:ext cx="8911687" cy="899890"/>
          </a:xfrm>
        </p:spPr>
        <p:txBody>
          <a:bodyPr/>
          <a:lstStyle/>
          <a:p>
            <a:r>
              <a:rPr lang="es-PR" dirty="0"/>
              <a:t>Metal </a:t>
            </a:r>
            <a:r>
              <a:rPr lang="es-PR" dirty="0" err="1"/>
              <a:t>Properties</a:t>
            </a:r>
            <a:endParaRPr lang="es-PR" dirty="0"/>
          </a:p>
        </p:txBody>
      </p:sp>
      <p:graphicFrame>
        <p:nvGraphicFramePr>
          <p:cNvPr id="4" name="Content Placeholder 3"/>
          <p:cNvGraphicFramePr>
            <a:graphicFrameLocks noGrp="1"/>
          </p:cNvGraphicFramePr>
          <p:nvPr>
            <p:ph idx="1"/>
            <p:extLst/>
          </p:nvPr>
        </p:nvGraphicFramePr>
        <p:xfrm>
          <a:off x="605208" y="314529"/>
          <a:ext cx="10153470" cy="631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770863" y="4240376"/>
            <a:ext cx="3120887" cy="1754326"/>
          </a:xfrm>
          <a:prstGeom prst="rect">
            <a:avLst/>
          </a:prstGeom>
          <a:noFill/>
        </p:spPr>
        <p:txBody>
          <a:bodyPr wrap="square" rtlCol="0">
            <a:spAutoFit/>
          </a:bodyPr>
          <a:lstStyle/>
          <a:p>
            <a:pPr marL="285750" indent="-285750">
              <a:buFont typeface="Wingdings" panose="05000000000000000000" pitchFamily="2" charset="2"/>
              <a:buChar char="ü"/>
            </a:pPr>
            <a:r>
              <a:rPr lang="pt-BR" dirty="0">
                <a:solidFill>
                  <a:srgbClr val="C00000"/>
                </a:solidFill>
              </a:rPr>
              <a:t>2 PbS</a:t>
            </a:r>
            <a:r>
              <a:rPr lang="en-US" baseline="-25000" dirty="0">
                <a:solidFill>
                  <a:srgbClr val="C00000"/>
                </a:solidFill>
              </a:rPr>
              <a:t>(s)</a:t>
            </a:r>
            <a:r>
              <a:rPr lang="pt-BR" dirty="0">
                <a:solidFill>
                  <a:srgbClr val="C00000"/>
                </a:solidFill>
              </a:rPr>
              <a:t>+ 3 O</a:t>
            </a:r>
            <a:r>
              <a:rPr lang="en-US" baseline="-25000" dirty="0">
                <a:solidFill>
                  <a:srgbClr val="C00000"/>
                </a:solidFill>
              </a:rPr>
              <a:t>2(g)</a:t>
            </a:r>
            <a:r>
              <a:rPr lang="es-PR" dirty="0">
                <a:solidFill>
                  <a:srgbClr val="C00000"/>
                </a:solidFill>
              </a:rPr>
              <a:t>+ </a:t>
            </a:r>
            <a:r>
              <a:rPr lang="es-PR" dirty="0" err="1">
                <a:solidFill>
                  <a:srgbClr val="C00000"/>
                </a:solidFill>
              </a:rPr>
              <a:t>Heat</a:t>
            </a:r>
            <a:r>
              <a:rPr lang="es-PR" dirty="0">
                <a:solidFill>
                  <a:srgbClr val="C00000"/>
                </a:solidFill>
              </a:rPr>
              <a:t> </a:t>
            </a:r>
            <a:r>
              <a:rPr lang="pt-BR" dirty="0">
                <a:solidFill>
                  <a:srgbClr val="C00000"/>
                </a:solidFill>
                <a:sym typeface="Wingdings" panose="05000000000000000000" pitchFamily="2" charset="2"/>
              </a:rPr>
              <a:t> </a:t>
            </a:r>
            <a:r>
              <a:rPr lang="pt-BR" dirty="0">
                <a:solidFill>
                  <a:srgbClr val="C00000"/>
                </a:solidFill>
              </a:rPr>
              <a:t>2 PbO</a:t>
            </a:r>
            <a:r>
              <a:rPr lang="en-US" baseline="-25000" dirty="0">
                <a:solidFill>
                  <a:srgbClr val="C00000"/>
                </a:solidFill>
              </a:rPr>
              <a:t>(s)</a:t>
            </a:r>
            <a:r>
              <a:rPr lang="pt-BR" dirty="0">
                <a:solidFill>
                  <a:srgbClr val="C00000"/>
                </a:solidFill>
              </a:rPr>
              <a:t>+ 2 SO</a:t>
            </a:r>
            <a:r>
              <a:rPr lang="en-US" baseline="-25000" dirty="0">
                <a:solidFill>
                  <a:srgbClr val="C00000"/>
                </a:solidFill>
              </a:rPr>
              <a:t>2(s)</a:t>
            </a:r>
          </a:p>
          <a:p>
            <a:pPr marL="285750" indent="-285750">
              <a:buFont typeface="Wingdings" panose="05000000000000000000" pitchFamily="2" charset="2"/>
              <a:buChar char="ü"/>
            </a:pPr>
            <a:endParaRPr lang="pt-BR" dirty="0">
              <a:solidFill>
                <a:srgbClr val="C00000"/>
              </a:solidFill>
            </a:endParaRPr>
          </a:p>
          <a:p>
            <a:pPr marL="285750" indent="-285750">
              <a:buFont typeface="Wingdings" panose="05000000000000000000" pitchFamily="2" charset="2"/>
              <a:buChar char="ü"/>
            </a:pPr>
            <a:r>
              <a:rPr lang="pt-BR" dirty="0">
                <a:solidFill>
                  <a:srgbClr val="C00000"/>
                </a:solidFill>
              </a:rPr>
              <a:t>2 PbO</a:t>
            </a:r>
            <a:r>
              <a:rPr lang="en-US" baseline="-25000" dirty="0">
                <a:solidFill>
                  <a:srgbClr val="C00000"/>
                </a:solidFill>
              </a:rPr>
              <a:t>(s) </a:t>
            </a:r>
            <a:r>
              <a:rPr lang="pt-BR" dirty="0">
                <a:solidFill>
                  <a:srgbClr val="C00000"/>
                </a:solidFill>
              </a:rPr>
              <a:t>+ Heat + C</a:t>
            </a:r>
            <a:r>
              <a:rPr lang="en-US" baseline="-25000" dirty="0">
                <a:solidFill>
                  <a:srgbClr val="C00000"/>
                </a:solidFill>
              </a:rPr>
              <a:t>(s) </a:t>
            </a:r>
            <a:r>
              <a:rPr lang="pt-BR" dirty="0">
                <a:solidFill>
                  <a:srgbClr val="C00000"/>
                </a:solidFill>
                <a:sym typeface="Wingdings" panose="05000000000000000000" pitchFamily="2" charset="2"/>
              </a:rPr>
              <a:t> </a:t>
            </a:r>
            <a:r>
              <a:rPr lang="pt-BR" dirty="0">
                <a:solidFill>
                  <a:srgbClr val="C00000"/>
                </a:solidFill>
              </a:rPr>
              <a:t>2 </a:t>
            </a:r>
            <a:r>
              <a:rPr lang="pt-BR" b="1" dirty="0">
                <a:solidFill>
                  <a:srgbClr val="C00000"/>
                </a:solidFill>
              </a:rPr>
              <a:t>Pb</a:t>
            </a:r>
            <a:r>
              <a:rPr lang="en-US" b="1" baseline="-25000" dirty="0">
                <a:solidFill>
                  <a:srgbClr val="C00000"/>
                </a:solidFill>
              </a:rPr>
              <a:t>(s)</a:t>
            </a:r>
            <a:r>
              <a:rPr lang="pt-BR" dirty="0">
                <a:solidFill>
                  <a:srgbClr val="C00000"/>
                </a:solidFill>
              </a:rPr>
              <a:t>+ CO</a:t>
            </a:r>
            <a:r>
              <a:rPr lang="en-US" baseline="-25000" dirty="0">
                <a:solidFill>
                  <a:srgbClr val="C00000"/>
                </a:solidFill>
              </a:rPr>
              <a:t>2(g)</a:t>
            </a:r>
            <a:endParaRPr lang="en-US" dirty="0">
              <a:solidFill>
                <a:srgbClr val="C00000"/>
              </a:solidFill>
            </a:endParaRPr>
          </a:p>
          <a:p>
            <a:endParaRPr lang="es-PR" dirty="0"/>
          </a:p>
        </p:txBody>
      </p:sp>
      <p:cxnSp>
        <p:nvCxnSpPr>
          <p:cNvPr id="17" name="Straight Arrow Connector 16"/>
          <p:cNvCxnSpPr/>
          <p:nvPr/>
        </p:nvCxnSpPr>
        <p:spPr>
          <a:xfrm flipH="1" flipV="1">
            <a:off x="2599655" y="3391291"/>
            <a:ext cx="16328" cy="849085"/>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p:cNvSpPr txBox="1"/>
          <p:nvPr/>
        </p:nvSpPr>
        <p:spPr>
          <a:xfrm>
            <a:off x="2338398" y="3728406"/>
            <a:ext cx="261257" cy="369332"/>
          </a:xfrm>
          <a:prstGeom prst="rect">
            <a:avLst/>
          </a:prstGeom>
          <a:noFill/>
        </p:spPr>
        <p:txBody>
          <a:bodyPr wrap="square" rtlCol="0">
            <a:spAutoFit/>
          </a:bodyPr>
          <a:lstStyle/>
          <a:p>
            <a:r>
              <a:rPr lang="es-PR" b="1" dirty="0"/>
              <a:t>E</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32669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53176" y="245612"/>
            <a:ext cx="8915399" cy="1468800"/>
          </a:xfrm>
        </p:spPr>
        <p:txBody>
          <a:bodyPr vert="horz" lIns="91440" tIns="45720" rIns="91440" bIns="45720" rtlCol="0" anchor="t">
            <a:normAutofit/>
          </a:bodyPr>
          <a:lstStyle/>
          <a:p>
            <a:r>
              <a:rPr lang="es-PR" sz="3600" dirty="0"/>
              <a:t>Lead </a:t>
            </a:r>
            <a:r>
              <a:rPr lang="es-PR" sz="3600" dirty="0" err="1"/>
              <a:t>Acid</a:t>
            </a:r>
            <a:r>
              <a:rPr lang="es-PR" sz="3600" dirty="0"/>
              <a:t> </a:t>
            </a:r>
            <a:r>
              <a:rPr lang="es-PR" sz="3600" dirty="0" err="1"/>
              <a:t>Battery</a:t>
            </a:r>
            <a:endParaRPr lang="en-US" sz="3600" dirty="0"/>
          </a:p>
        </p:txBody>
      </p:sp>
      <p:sp>
        <p:nvSpPr>
          <p:cNvPr id="88" name="Content Placeholder 10"/>
          <p:cNvSpPr>
            <a:spLocks noGrp="1"/>
          </p:cNvSpPr>
          <p:nvPr>
            <p:ph type="body" idx="1"/>
          </p:nvPr>
        </p:nvSpPr>
        <p:spPr>
          <a:xfrm>
            <a:off x="2469943" y="1479006"/>
            <a:ext cx="8915399" cy="906385"/>
          </a:xfrm>
        </p:spPr>
        <p:txBody>
          <a:bodyPr>
            <a:normAutofit/>
          </a:bodyPr>
          <a:lstStyle/>
          <a:p>
            <a:r>
              <a:rPr lang="es-ES_tradnl" sz="2800" dirty="0">
                <a:ea typeface="Times New Roman" charset="0"/>
                <a:cs typeface="Times New Roman" charset="0"/>
              </a:rPr>
              <a:t> </a:t>
            </a:r>
            <a:r>
              <a:rPr lang="es-PR" sz="2800" dirty="0">
                <a:solidFill>
                  <a:schemeClr val="tx1"/>
                </a:solidFill>
                <a:ea typeface="Times New Roman" charset="0"/>
                <a:cs typeface="Times New Roman" charset="0"/>
              </a:rPr>
              <a:t>Why Lead is so special to make this battery ?</a:t>
            </a:r>
          </a:p>
          <a:p>
            <a:endParaRPr lang="es-PR" sz="2800" dirty="0">
              <a:ea typeface="Times New Roman" charset="0"/>
              <a:cs typeface="Times New Roman" charset="0"/>
            </a:endParaRPr>
          </a:p>
        </p:txBody>
      </p:sp>
      <p:sp>
        <p:nvSpPr>
          <p:cNvPr id="2" name="TextBox 1"/>
          <p:cNvSpPr txBox="1"/>
          <p:nvPr/>
        </p:nvSpPr>
        <p:spPr>
          <a:xfrm>
            <a:off x="2849218" y="2478157"/>
            <a:ext cx="6573078" cy="1938992"/>
          </a:xfrm>
          <a:prstGeom prst="rect">
            <a:avLst/>
          </a:prstGeom>
          <a:noFill/>
        </p:spPr>
        <p:txBody>
          <a:bodyPr wrap="square" rtlCol="0">
            <a:spAutoFit/>
          </a:bodyPr>
          <a:lstStyle/>
          <a:p>
            <a:pPr marL="285750" indent="-285750" algn="ctr">
              <a:buFont typeface="Wingdings" panose="05000000000000000000" pitchFamily="2" charset="2"/>
              <a:buChar char="ü"/>
            </a:pPr>
            <a:r>
              <a:rPr lang="es-PR" sz="2400" dirty="0">
                <a:ea typeface="Times New Roman" charset="0"/>
                <a:cs typeface="Times New Roman" charset="0"/>
              </a:rPr>
              <a:t> </a:t>
            </a:r>
            <a:r>
              <a:rPr lang="es-PR" sz="2400" dirty="0" err="1">
                <a:ea typeface="Times New Roman" charset="0"/>
                <a:cs typeface="Times New Roman" charset="0"/>
              </a:rPr>
              <a:t>Inexpensive</a:t>
            </a:r>
            <a:endParaRPr lang="es-PR" sz="2400" dirty="0">
              <a:ea typeface="Times New Roman" charset="0"/>
              <a:cs typeface="Times New Roman" charset="0"/>
            </a:endParaRPr>
          </a:p>
          <a:p>
            <a:pPr algn="ctr">
              <a:buFont typeface="Arial" charset="0"/>
              <a:buChar char="•"/>
            </a:pPr>
            <a:endParaRPr lang="es-ES_tradnl" sz="2400" dirty="0">
              <a:ea typeface="Times New Roman" charset="0"/>
              <a:cs typeface="Times New Roman" charset="0"/>
            </a:endParaRPr>
          </a:p>
          <a:p>
            <a:pPr marL="342900" indent="-342900" algn="ctr">
              <a:buFont typeface="Wingdings" panose="05000000000000000000" pitchFamily="2" charset="2"/>
              <a:buChar char="ü"/>
            </a:pPr>
            <a:r>
              <a:rPr lang="es-ES_tradnl" sz="2400" dirty="0">
                <a:ea typeface="Times New Roman" charset="0"/>
                <a:cs typeface="Times New Roman" charset="0"/>
              </a:rPr>
              <a:t> </a:t>
            </a:r>
            <a:r>
              <a:rPr lang="en-US" sz="2400" dirty="0">
                <a:ea typeface="Times New Roman" charset="0"/>
                <a:cs typeface="Times New Roman" charset="0"/>
              </a:rPr>
              <a:t>Abundant </a:t>
            </a:r>
          </a:p>
          <a:p>
            <a:pPr marL="342900" indent="-342900" algn="ctr">
              <a:buFont typeface="Wingdings" panose="05000000000000000000" pitchFamily="2" charset="2"/>
              <a:buChar char="ü"/>
            </a:pPr>
            <a:endParaRPr lang="en-US" sz="2400" dirty="0">
              <a:ea typeface="Times New Roman" charset="0"/>
              <a:cs typeface="Times New Roman" charset="0"/>
            </a:endParaRPr>
          </a:p>
          <a:p>
            <a:pPr marL="342900" indent="-342900" algn="ctr">
              <a:buFont typeface="Wingdings" panose="05000000000000000000" pitchFamily="2" charset="2"/>
              <a:buChar char="ü"/>
            </a:pPr>
            <a:r>
              <a:rPr lang="en-US" sz="2400" dirty="0">
                <a:ea typeface="Times New Roman" charset="0"/>
                <a:cs typeface="Times New Roman" charset="0"/>
              </a:rPr>
              <a:t> Reversible redox cycle </a:t>
            </a:r>
            <a:endParaRPr lang="es-PR" sz="2400" dirty="0">
              <a:ea typeface="Times New Roman" charset="0"/>
              <a:cs typeface="Times New Roman"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4230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211" y="357604"/>
            <a:ext cx="8911687" cy="1280890"/>
          </a:xfrm>
        </p:spPr>
        <p:txBody>
          <a:bodyPr/>
          <a:lstStyle/>
          <a:p>
            <a:r>
              <a:rPr lang="es-PR" dirty="0"/>
              <a:t>Car Battery</a:t>
            </a:r>
          </a:p>
        </p:txBody>
      </p:sp>
      <p:sp>
        <p:nvSpPr>
          <p:cNvPr id="3" name="Content Placeholder 2"/>
          <p:cNvSpPr>
            <a:spLocks noGrp="1"/>
          </p:cNvSpPr>
          <p:nvPr>
            <p:ph sz="half" idx="2"/>
          </p:nvPr>
        </p:nvSpPr>
        <p:spPr/>
        <p:txBody>
          <a:bodyPr/>
          <a:lstStyle/>
          <a:p>
            <a:endParaRPr lang="es-ES_tradnl" dirty="0"/>
          </a:p>
        </p:txBody>
      </p:sp>
      <p:grpSp>
        <p:nvGrpSpPr>
          <p:cNvPr id="25" name="Group 24"/>
          <p:cNvGrpSpPr/>
          <p:nvPr/>
        </p:nvGrpSpPr>
        <p:grpSpPr>
          <a:xfrm>
            <a:off x="2589212" y="1600200"/>
            <a:ext cx="7743686" cy="4826000"/>
            <a:chOff x="711200" y="366997"/>
            <a:chExt cx="9621698" cy="6059203"/>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366997"/>
              <a:ext cx="9621698" cy="6059203"/>
            </a:xfrm>
            <a:prstGeom prst="rect">
              <a:avLst/>
            </a:prstGeom>
          </p:spPr>
        </p:pic>
        <p:sp>
          <p:nvSpPr>
            <p:cNvPr id="27" name="Rectangle 26"/>
            <p:cNvSpPr/>
            <p:nvPr/>
          </p:nvSpPr>
          <p:spPr>
            <a:xfrm>
              <a:off x="7924800" y="4039530"/>
              <a:ext cx="20320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28" name="Rectangle 27"/>
            <p:cNvSpPr/>
            <p:nvPr/>
          </p:nvSpPr>
          <p:spPr>
            <a:xfrm>
              <a:off x="8007350" y="5149385"/>
              <a:ext cx="7366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TextBox 28"/>
            <p:cNvSpPr txBox="1"/>
            <p:nvPr/>
          </p:nvSpPr>
          <p:spPr>
            <a:xfrm>
              <a:off x="8498472" y="3939286"/>
              <a:ext cx="1054100" cy="461665"/>
            </a:xfrm>
            <a:prstGeom prst="rect">
              <a:avLst/>
            </a:prstGeom>
            <a:noFill/>
          </p:spPr>
          <p:txBody>
            <a:bodyPr wrap="square" rtlCol="0">
              <a:spAutoFit/>
            </a:bodyPr>
            <a:lstStyle/>
            <a:p>
              <a:r>
                <a:rPr lang="en-US" sz="2400" dirty="0">
                  <a:latin typeface="Times New Roman" charset="0"/>
                  <a:ea typeface="Times New Roman" charset="0"/>
                  <a:cs typeface="Times New Roman" charset="0"/>
                </a:rPr>
                <a:t>PbO</a:t>
              </a:r>
              <a:r>
                <a:rPr lang="en-US" sz="2400" baseline="-25000" dirty="0">
                  <a:latin typeface="Times New Roman" charset="0"/>
                  <a:ea typeface="Times New Roman" charset="0"/>
                  <a:cs typeface="Times New Roman" charset="0"/>
                </a:rPr>
                <a:t>2</a:t>
              </a:r>
              <a:endParaRPr lang="es-ES_tradnl" sz="2400" dirty="0">
                <a:latin typeface="Times New Roman" charset="0"/>
                <a:ea typeface="Times New Roman" charset="0"/>
                <a:cs typeface="Times New Roman" charset="0"/>
              </a:endParaRPr>
            </a:p>
          </p:txBody>
        </p:sp>
        <p:sp>
          <p:nvSpPr>
            <p:cNvPr id="30" name="TextBox 29"/>
            <p:cNvSpPr txBox="1"/>
            <p:nvPr/>
          </p:nvSpPr>
          <p:spPr>
            <a:xfrm>
              <a:off x="8559800" y="5060485"/>
              <a:ext cx="1231900" cy="461665"/>
            </a:xfrm>
            <a:prstGeom prst="rect">
              <a:avLst/>
            </a:prstGeom>
            <a:noFill/>
          </p:spPr>
          <p:txBody>
            <a:bodyPr wrap="square" rtlCol="0">
              <a:spAutoFit/>
            </a:bodyPr>
            <a:lstStyle/>
            <a:p>
              <a:r>
                <a:rPr lang="es-ES_tradnl" sz="2400" dirty="0">
                  <a:latin typeface="Times New Roman" charset="0"/>
                  <a:ea typeface="Times New Roman" charset="0"/>
                  <a:cs typeface="Times New Roman" charset="0"/>
                </a:rPr>
                <a:t>Pb</a:t>
              </a:r>
            </a:p>
          </p:txBody>
        </p:sp>
        <p:sp>
          <p:nvSpPr>
            <p:cNvPr id="31" name="Rectangle 30"/>
            <p:cNvSpPr/>
            <p:nvPr/>
          </p:nvSpPr>
          <p:spPr>
            <a:xfrm>
              <a:off x="7969250" y="5815797"/>
              <a:ext cx="16510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p:cNvSpPr txBox="1"/>
            <p:nvPr/>
          </p:nvSpPr>
          <p:spPr>
            <a:xfrm>
              <a:off x="8225422" y="5852595"/>
              <a:ext cx="1600200" cy="461665"/>
            </a:xfrm>
            <a:prstGeom prst="rect">
              <a:avLst/>
            </a:prstGeom>
            <a:noFill/>
          </p:spPr>
          <p:txBody>
            <a:bodyPr wrap="square" rtlCol="0">
              <a:spAutoFit/>
            </a:bodyPr>
            <a:lstStyle/>
            <a:p>
              <a:r>
                <a:rPr lang="es-ES_tradnl" sz="2400" dirty="0">
                  <a:latin typeface="Times New Roman" charset="0"/>
                  <a:ea typeface="Times New Roman" charset="0"/>
                  <a:cs typeface="Times New Roman" charset="0"/>
                </a:rPr>
                <a:t>H</a:t>
              </a:r>
              <a:r>
                <a:rPr lang="es-ES_tradnl" sz="2400" baseline="-25000" dirty="0">
                  <a:latin typeface="Times New Roman" charset="0"/>
                  <a:ea typeface="Times New Roman" charset="0"/>
                  <a:cs typeface="Times New Roman" charset="0"/>
                </a:rPr>
                <a:t>2</a:t>
              </a:r>
              <a:r>
                <a:rPr lang="es-ES_tradnl" sz="2400" dirty="0">
                  <a:latin typeface="Times New Roman" charset="0"/>
                  <a:ea typeface="Times New Roman" charset="0"/>
                  <a:cs typeface="Times New Roman" charset="0"/>
                </a:rPr>
                <a:t>SO</a:t>
              </a:r>
              <a:r>
                <a:rPr lang="es-ES_tradnl" sz="2400" baseline="-25000" dirty="0">
                  <a:latin typeface="Times New Roman" charset="0"/>
                  <a:ea typeface="Times New Roman" charset="0"/>
                  <a:cs typeface="Times New Roman" charset="0"/>
                </a:rPr>
                <a:t>4</a:t>
              </a:r>
              <a:endParaRPr lang="es-ES_tradnl" sz="2400" dirty="0">
                <a:latin typeface="Times New Roman" charset="0"/>
                <a:ea typeface="Times New Roman" charset="0"/>
                <a:cs typeface="Times New Roman" charset="0"/>
              </a:endParaRPr>
            </a:p>
          </p:txBody>
        </p:sp>
      </p:grpSp>
      <p:sp>
        <p:nvSpPr>
          <p:cNvPr id="2" name="TextBox 1"/>
          <p:cNvSpPr txBox="1"/>
          <p:nvPr/>
        </p:nvSpPr>
        <p:spPr>
          <a:xfrm>
            <a:off x="4295094" y="6491041"/>
            <a:ext cx="4341676" cy="229796"/>
          </a:xfrm>
          <a:prstGeom prst="rect">
            <a:avLst/>
          </a:prstGeom>
          <a:noFill/>
        </p:spPr>
        <p:txBody>
          <a:bodyPr wrap="square" rtlCol="0">
            <a:spAutoFit/>
          </a:bodyPr>
          <a:lstStyle/>
          <a:p>
            <a:pPr algn="ctr"/>
            <a:r>
              <a:rPr lang="en-US" sz="900" dirty="0"/>
              <a:t>https://opentextbc.ca/chemistry/chapter/17-5-batteries-and-fuel-cells/</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36104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88449" y="606663"/>
            <a:ext cx="6336436" cy="811320"/>
          </a:xfrm>
        </p:spPr>
        <p:txBody>
          <a:bodyPr/>
          <a:lstStyle/>
          <a:p>
            <a:r>
              <a:rPr lang="es-PR" dirty="0"/>
              <a:t>How it works</a:t>
            </a:r>
            <a:r>
              <a:rPr lang="es-PR" dirty="0">
                <a:latin typeface="Times New Roman" charset="0"/>
                <a:ea typeface="Times New Roman" charset="0"/>
                <a:cs typeface="Times New Roman" charset="0"/>
              </a:rPr>
              <a:t>?</a:t>
            </a:r>
          </a:p>
        </p:txBody>
      </p:sp>
      <p:sp>
        <p:nvSpPr>
          <p:cNvPr id="6" name="Content Placeholder 5"/>
          <p:cNvSpPr>
            <a:spLocks noGrp="1"/>
          </p:cNvSpPr>
          <p:nvPr>
            <p:ph sz="half" idx="2"/>
          </p:nvPr>
        </p:nvSpPr>
        <p:spPr>
          <a:xfrm>
            <a:off x="495300" y="1623845"/>
            <a:ext cx="8534400" cy="3669325"/>
          </a:xfrm>
        </p:spPr>
        <p:txBody>
          <a:bodyPr>
            <a:noAutofit/>
          </a:bodyPr>
          <a:lstStyle/>
          <a:p>
            <a:r>
              <a:rPr lang="es-PR" sz="2400" dirty="0">
                <a:solidFill>
                  <a:schemeClr val="tx1"/>
                </a:solidFill>
              </a:rPr>
              <a:t> </a:t>
            </a:r>
            <a:r>
              <a:rPr lang="es-PR" sz="2400" b="1" dirty="0">
                <a:solidFill>
                  <a:schemeClr val="tx1"/>
                </a:solidFill>
              </a:rPr>
              <a:t>Anode reaction:</a:t>
            </a:r>
          </a:p>
          <a:p>
            <a:pPr marL="0" indent="0">
              <a:buNone/>
            </a:pPr>
            <a:r>
              <a:rPr lang="es-PR" sz="2400" dirty="0">
                <a:solidFill>
                  <a:schemeClr val="tx1"/>
                </a:solidFill>
              </a:rPr>
              <a:t>Pb</a:t>
            </a:r>
            <a:r>
              <a:rPr lang="es-PR" sz="2400" baseline="-25000" dirty="0">
                <a:solidFill>
                  <a:schemeClr val="tx1"/>
                </a:solidFill>
              </a:rPr>
              <a:t>(s) </a:t>
            </a:r>
            <a:r>
              <a:rPr lang="es-PR" sz="2400" dirty="0">
                <a:solidFill>
                  <a:schemeClr val="tx1"/>
                </a:solidFill>
                <a:sym typeface="Wingdings"/>
              </a:rPr>
              <a:t>+ SO</a:t>
            </a:r>
            <a:r>
              <a:rPr lang="es-PR" sz="2400" baseline="-25000" dirty="0">
                <a:solidFill>
                  <a:schemeClr val="tx1"/>
                </a:solidFill>
                <a:sym typeface="Wingdings"/>
              </a:rPr>
              <a:t>4</a:t>
            </a:r>
            <a:r>
              <a:rPr lang="es-PR" sz="2400" baseline="30000" dirty="0">
                <a:solidFill>
                  <a:schemeClr val="tx1"/>
                </a:solidFill>
                <a:sym typeface="Wingdings"/>
              </a:rPr>
              <a:t>2-</a:t>
            </a:r>
            <a:r>
              <a:rPr lang="es-PR" sz="2400" dirty="0">
                <a:solidFill>
                  <a:schemeClr val="tx1"/>
                </a:solidFill>
                <a:sym typeface="Wingdings"/>
              </a:rPr>
              <a:t>  </a:t>
            </a:r>
            <a:r>
              <a:rPr lang="es-PR" sz="2400" baseline="-25000" dirty="0">
                <a:solidFill>
                  <a:schemeClr val="tx1"/>
                </a:solidFill>
                <a:sym typeface="Wingdings"/>
              </a:rPr>
              <a:t>(aq) </a:t>
            </a:r>
            <a:r>
              <a:rPr lang="es-PR" sz="2400" dirty="0">
                <a:solidFill>
                  <a:schemeClr val="tx1"/>
                </a:solidFill>
                <a:sym typeface="Wingdings"/>
              </a:rPr>
              <a:t> PbSO</a:t>
            </a:r>
            <a:r>
              <a:rPr lang="es-PR" sz="2400" baseline="-25000" dirty="0">
                <a:solidFill>
                  <a:schemeClr val="tx1"/>
                </a:solidFill>
                <a:sym typeface="Wingdings"/>
              </a:rPr>
              <a:t>4 (s) </a:t>
            </a:r>
            <a:r>
              <a:rPr lang="es-PR" sz="2400" dirty="0">
                <a:solidFill>
                  <a:schemeClr val="tx1"/>
                </a:solidFill>
                <a:sym typeface="Wingdings"/>
              </a:rPr>
              <a:t>+ 2 e</a:t>
            </a:r>
            <a:r>
              <a:rPr lang="es-PR" sz="2400" baseline="30000" dirty="0">
                <a:solidFill>
                  <a:schemeClr val="tx1"/>
                </a:solidFill>
                <a:sym typeface="Wingdings"/>
              </a:rPr>
              <a:t>-</a:t>
            </a:r>
          </a:p>
          <a:p>
            <a:pPr marL="0" indent="0">
              <a:buNone/>
            </a:pPr>
            <a:endParaRPr lang="es-PR" sz="2400" baseline="30000" dirty="0">
              <a:solidFill>
                <a:schemeClr val="tx1"/>
              </a:solidFill>
              <a:sym typeface="Wingdings"/>
            </a:endParaRPr>
          </a:p>
          <a:p>
            <a:r>
              <a:rPr lang="es-PR" sz="2400" baseline="30000" dirty="0">
                <a:solidFill>
                  <a:schemeClr val="tx1"/>
                </a:solidFill>
                <a:sym typeface="Wingdings"/>
              </a:rPr>
              <a:t> </a:t>
            </a:r>
            <a:r>
              <a:rPr lang="es-PR" sz="2400" b="1" dirty="0">
                <a:solidFill>
                  <a:schemeClr val="tx1"/>
                </a:solidFill>
                <a:sym typeface="Wingdings"/>
              </a:rPr>
              <a:t>Cathode reaction:</a:t>
            </a:r>
          </a:p>
          <a:p>
            <a:pPr marL="0" indent="0">
              <a:buNone/>
            </a:pPr>
            <a:r>
              <a:rPr lang="es-PR" sz="2400" dirty="0">
                <a:solidFill>
                  <a:schemeClr val="tx1"/>
                </a:solidFill>
                <a:sym typeface="Wingdings"/>
              </a:rPr>
              <a:t>PbO</a:t>
            </a:r>
            <a:r>
              <a:rPr lang="es-PR" sz="2400" baseline="-25000" dirty="0">
                <a:solidFill>
                  <a:schemeClr val="tx1"/>
                </a:solidFill>
                <a:sym typeface="Wingdings"/>
              </a:rPr>
              <a:t>2(s)</a:t>
            </a:r>
            <a:r>
              <a:rPr lang="es-PR" sz="2400" dirty="0">
                <a:solidFill>
                  <a:schemeClr val="tx1"/>
                </a:solidFill>
                <a:sym typeface="Wingdings"/>
              </a:rPr>
              <a:t> </a:t>
            </a:r>
            <a:r>
              <a:rPr lang="es-PR" sz="2400" dirty="0">
                <a:solidFill>
                  <a:schemeClr val="tx1"/>
                </a:solidFill>
              </a:rPr>
              <a:t>+ 4 </a:t>
            </a:r>
            <a:r>
              <a:rPr lang="es-PR" sz="2400" dirty="0">
                <a:solidFill>
                  <a:schemeClr val="tx1"/>
                </a:solidFill>
                <a:sym typeface="Wingdings"/>
              </a:rPr>
              <a:t>H</a:t>
            </a:r>
            <a:r>
              <a:rPr lang="es-PR" sz="2400" baseline="30000" dirty="0">
                <a:solidFill>
                  <a:schemeClr val="tx1"/>
                </a:solidFill>
                <a:sym typeface="Wingdings"/>
              </a:rPr>
              <a:t>+ </a:t>
            </a:r>
            <a:r>
              <a:rPr lang="es-PR" sz="2400" baseline="-25000" dirty="0">
                <a:solidFill>
                  <a:schemeClr val="tx1"/>
                </a:solidFill>
                <a:sym typeface="Wingdings"/>
              </a:rPr>
              <a:t>(aq) </a:t>
            </a:r>
            <a:r>
              <a:rPr lang="es-PR" sz="2400" dirty="0">
                <a:solidFill>
                  <a:schemeClr val="tx1"/>
                </a:solidFill>
                <a:sym typeface="Wingdings"/>
              </a:rPr>
              <a:t>+ SO</a:t>
            </a:r>
            <a:r>
              <a:rPr lang="es-PR" sz="2400" baseline="-25000" dirty="0">
                <a:solidFill>
                  <a:schemeClr val="tx1"/>
                </a:solidFill>
                <a:sym typeface="Wingdings"/>
              </a:rPr>
              <a:t>4</a:t>
            </a:r>
            <a:r>
              <a:rPr lang="es-PR" sz="2400" baseline="30000" dirty="0">
                <a:solidFill>
                  <a:schemeClr val="tx1"/>
                </a:solidFill>
                <a:sym typeface="Wingdings"/>
              </a:rPr>
              <a:t>2-</a:t>
            </a:r>
            <a:r>
              <a:rPr lang="es-PR" sz="2400" dirty="0">
                <a:solidFill>
                  <a:schemeClr val="tx1"/>
                </a:solidFill>
                <a:sym typeface="Wingdings"/>
              </a:rPr>
              <a:t> </a:t>
            </a:r>
            <a:r>
              <a:rPr lang="es-PR" sz="2400" baseline="-25000" dirty="0">
                <a:solidFill>
                  <a:schemeClr val="tx1"/>
                </a:solidFill>
              </a:rPr>
              <a:t>(aq)  </a:t>
            </a:r>
            <a:r>
              <a:rPr lang="es-PR" sz="2400" dirty="0">
                <a:solidFill>
                  <a:schemeClr val="tx1"/>
                </a:solidFill>
              </a:rPr>
              <a:t> +  </a:t>
            </a:r>
            <a:r>
              <a:rPr lang="es-PR" sz="2400" dirty="0">
                <a:solidFill>
                  <a:schemeClr val="tx1"/>
                </a:solidFill>
                <a:sym typeface="Wingdings"/>
              </a:rPr>
              <a:t>2 e</a:t>
            </a:r>
            <a:r>
              <a:rPr lang="es-PR" sz="2400" baseline="30000" dirty="0">
                <a:solidFill>
                  <a:schemeClr val="tx1"/>
                </a:solidFill>
                <a:sym typeface="Wingdings"/>
              </a:rPr>
              <a:t>-</a:t>
            </a:r>
            <a:r>
              <a:rPr lang="es-PR" sz="2400" dirty="0">
                <a:solidFill>
                  <a:schemeClr val="tx1"/>
                </a:solidFill>
                <a:sym typeface="Wingdings"/>
              </a:rPr>
              <a:t>  PbSO</a:t>
            </a:r>
            <a:r>
              <a:rPr lang="es-PR" sz="2400" baseline="-25000" dirty="0">
                <a:solidFill>
                  <a:schemeClr val="tx1"/>
                </a:solidFill>
                <a:sym typeface="Wingdings"/>
              </a:rPr>
              <a:t>4 (s) </a:t>
            </a:r>
            <a:r>
              <a:rPr lang="es-PR" sz="2400" dirty="0">
                <a:solidFill>
                  <a:schemeClr val="tx1"/>
                </a:solidFill>
                <a:sym typeface="Wingdings"/>
              </a:rPr>
              <a:t>+ 2 H</a:t>
            </a:r>
            <a:r>
              <a:rPr lang="es-PR" sz="2400" baseline="-25000" dirty="0">
                <a:solidFill>
                  <a:schemeClr val="tx1"/>
                </a:solidFill>
                <a:sym typeface="Wingdings"/>
              </a:rPr>
              <a:t>2</a:t>
            </a:r>
            <a:r>
              <a:rPr lang="es-PR" sz="2400" dirty="0">
                <a:solidFill>
                  <a:schemeClr val="tx1"/>
                </a:solidFill>
                <a:sym typeface="Wingdings"/>
              </a:rPr>
              <a:t>O</a:t>
            </a:r>
            <a:r>
              <a:rPr lang="es-PR" sz="2400" baseline="-25000" dirty="0">
                <a:solidFill>
                  <a:schemeClr val="tx1"/>
                </a:solidFill>
                <a:sym typeface="Wingdings"/>
              </a:rPr>
              <a:t>(l)</a:t>
            </a:r>
            <a:endParaRPr lang="es-PR" sz="2400" strike="sngStrike" baseline="-25000" dirty="0">
              <a:solidFill>
                <a:schemeClr val="tx1"/>
              </a:solidFill>
              <a:sym typeface="Wingdings"/>
            </a:endParaRPr>
          </a:p>
          <a:p>
            <a:pPr marL="0" indent="0">
              <a:buNone/>
            </a:pPr>
            <a:endParaRPr lang="es-PR" sz="2400" b="1" dirty="0">
              <a:solidFill>
                <a:schemeClr val="tx1"/>
              </a:solidFill>
              <a:sym typeface="Wingdings"/>
            </a:endParaRPr>
          </a:p>
          <a:p>
            <a:pPr marL="0" indent="0">
              <a:buNone/>
            </a:pPr>
            <a:r>
              <a:rPr lang="es-PR" sz="2400" baseline="-25000" dirty="0">
                <a:sym typeface="Wingdings"/>
              </a:rPr>
              <a:t>__________________________________________________________________________________</a:t>
            </a:r>
          </a:p>
          <a:p>
            <a:pPr marL="0" indent="0">
              <a:buNone/>
            </a:pPr>
            <a:endParaRPr lang="es-PR" sz="2400" baseline="-25000" dirty="0">
              <a:sym typeface="Wingdings"/>
            </a:endParaRPr>
          </a:p>
          <a:p>
            <a:r>
              <a:rPr lang="es-PR" sz="2400" b="1" dirty="0">
                <a:solidFill>
                  <a:schemeClr val="tx1"/>
                </a:solidFill>
                <a:sym typeface="Wingdings"/>
              </a:rPr>
              <a:t>Overall Reaction:</a:t>
            </a:r>
          </a:p>
          <a:p>
            <a:pPr marL="0" indent="0">
              <a:buNone/>
            </a:pPr>
            <a:r>
              <a:rPr lang="es-PR" sz="2400" dirty="0">
                <a:solidFill>
                  <a:schemeClr val="tx1"/>
                </a:solidFill>
              </a:rPr>
              <a:t>Pb</a:t>
            </a:r>
            <a:r>
              <a:rPr lang="es-PR" sz="2400" baseline="-25000" dirty="0">
                <a:solidFill>
                  <a:schemeClr val="tx1"/>
                </a:solidFill>
              </a:rPr>
              <a:t>(s)</a:t>
            </a:r>
            <a:r>
              <a:rPr lang="es-PR" sz="2400" dirty="0">
                <a:solidFill>
                  <a:schemeClr val="tx1"/>
                </a:solidFill>
              </a:rPr>
              <a:t> </a:t>
            </a:r>
            <a:r>
              <a:rPr lang="es-PR" sz="2400" dirty="0">
                <a:solidFill>
                  <a:schemeClr val="tx1"/>
                </a:solidFill>
                <a:sym typeface="Wingdings"/>
              </a:rPr>
              <a:t>+ PbO</a:t>
            </a:r>
            <a:r>
              <a:rPr lang="es-PR" sz="2400" baseline="-25000" dirty="0">
                <a:solidFill>
                  <a:schemeClr val="tx1"/>
                </a:solidFill>
                <a:sym typeface="Wingdings"/>
              </a:rPr>
              <a:t>2(s)</a:t>
            </a:r>
            <a:r>
              <a:rPr lang="es-PR" sz="2400" dirty="0">
                <a:solidFill>
                  <a:schemeClr val="tx1"/>
                </a:solidFill>
                <a:sym typeface="Wingdings"/>
              </a:rPr>
              <a:t> + 2 H</a:t>
            </a:r>
            <a:r>
              <a:rPr lang="es-PR" sz="2400" baseline="-25000" dirty="0">
                <a:solidFill>
                  <a:schemeClr val="tx1"/>
                </a:solidFill>
                <a:sym typeface="Wingdings"/>
              </a:rPr>
              <a:t>2</a:t>
            </a:r>
            <a:r>
              <a:rPr lang="es-PR" sz="2400" dirty="0">
                <a:solidFill>
                  <a:schemeClr val="tx1"/>
                </a:solidFill>
                <a:sym typeface="Wingdings"/>
              </a:rPr>
              <a:t>SO</a:t>
            </a:r>
            <a:r>
              <a:rPr lang="es-PR" sz="2400" baseline="-25000" dirty="0">
                <a:solidFill>
                  <a:schemeClr val="tx1"/>
                </a:solidFill>
                <a:sym typeface="Wingdings"/>
              </a:rPr>
              <a:t>4</a:t>
            </a:r>
            <a:r>
              <a:rPr lang="es-PR" sz="2400" baseline="30000" dirty="0">
                <a:solidFill>
                  <a:schemeClr val="tx1"/>
                </a:solidFill>
                <a:sym typeface="Wingdings"/>
              </a:rPr>
              <a:t>-</a:t>
            </a:r>
            <a:r>
              <a:rPr lang="es-PR" sz="2400" dirty="0">
                <a:solidFill>
                  <a:schemeClr val="tx1"/>
                </a:solidFill>
                <a:sym typeface="Wingdings"/>
              </a:rPr>
              <a:t> </a:t>
            </a:r>
            <a:r>
              <a:rPr lang="es-PR" sz="2400" baseline="-25000" dirty="0">
                <a:solidFill>
                  <a:schemeClr val="tx1"/>
                </a:solidFill>
                <a:sym typeface="Wingdings"/>
              </a:rPr>
              <a:t>(aq) </a:t>
            </a:r>
            <a:r>
              <a:rPr lang="es-PR" sz="2400" dirty="0">
                <a:solidFill>
                  <a:schemeClr val="tx1"/>
                </a:solidFill>
                <a:sym typeface="Wingdings"/>
              </a:rPr>
              <a:t> 2 PbSO</a:t>
            </a:r>
            <a:r>
              <a:rPr lang="es-PR" sz="2400" baseline="-25000" dirty="0">
                <a:solidFill>
                  <a:schemeClr val="tx1"/>
                </a:solidFill>
                <a:sym typeface="Wingdings"/>
              </a:rPr>
              <a:t>4(s) </a:t>
            </a:r>
            <a:r>
              <a:rPr lang="es-PR" sz="2400" dirty="0">
                <a:solidFill>
                  <a:schemeClr val="tx1"/>
                </a:solidFill>
                <a:sym typeface="Wingdings"/>
              </a:rPr>
              <a:t>+ 2 H</a:t>
            </a:r>
            <a:r>
              <a:rPr lang="es-PR" sz="2400" baseline="-25000" dirty="0">
                <a:solidFill>
                  <a:schemeClr val="tx1"/>
                </a:solidFill>
                <a:sym typeface="Wingdings"/>
              </a:rPr>
              <a:t>2</a:t>
            </a:r>
            <a:r>
              <a:rPr lang="es-PR" sz="2400" dirty="0">
                <a:solidFill>
                  <a:schemeClr val="tx1"/>
                </a:solidFill>
                <a:sym typeface="Wingdings"/>
              </a:rPr>
              <a:t>O </a:t>
            </a:r>
            <a:r>
              <a:rPr lang="es-PR" sz="2400" baseline="-25000" dirty="0">
                <a:solidFill>
                  <a:schemeClr val="tx1"/>
                </a:solidFill>
                <a:sym typeface="Wingdings"/>
              </a:rPr>
              <a:t>(l)</a:t>
            </a:r>
          </a:p>
          <a:p>
            <a:pPr marL="0" indent="0">
              <a:buNone/>
            </a:pPr>
            <a:r>
              <a:rPr lang="es-PR" sz="900" dirty="0">
                <a:solidFill>
                  <a:schemeClr val="tx1"/>
                </a:solidFill>
              </a:rPr>
              <a:t> </a:t>
            </a:r>
          </a:p>
          <a:p>
            <a:pPr marL="0" indent="0">
              <a:buNone/>
            </a:pPr>
            <a:r>
              <a:rPr lang="es-PR" sz="900" dirty="0" err="1">
                <a:solidFill>
                  <a:schemeClr val="tx1"/>
                </a:solidFill>
              </a:rPr>
              <a:t>Tro</a:t>
            </a:r>
            <a:r>
              <a:rPr lang="es-PR" sz="900" dirty="0">
                <a:solidFill>
                  <a:schemeClr val="tx1"/>
                </a:solidFill>
              </a:rPr>
              <a:t>, N.J., </a:t>
            </a:r>
            <a:r>
              <a:rPr lang="es-PR" sz="900" i="1" dirty="0" err="1">
                <a:solidFill>
                  <a:schemeClr val="tx1"/>
                </a:solidFill>
              </a:rPr>
              <a:t>Chemistry</a:t>
            </a:r>
            <a:r>
              <a:rPr lang="es-PR" sz="900" i="1" dirty="0">
                <a:solidFill>
                  <a:schemeClr val="tx1"/>
                </a:solidFill>
              </a:rPr>
              <a:t> a Molecular </a:t>
            </a:r>
            <a:r>
              <a:rPr lang="es-PR" sz="900" i="1" dirty="0" err="1">
                <a:solidFill>
                  <a:schemeClr val="tx1"/>
                </a:solidFill>
              </a:rPr>
              <a:t>Approach</a:t>
            </a:r>
            <a:r>
              <a:rPr lang="es-PR" sz="900" i="1" dirty="0">
                <a:solidFill>
                  <a:schemeClr val="tx1"/>
                </a:solidFill>
              </a:rPr>
              <a:t>, P</a:t>
            </a:r>
            <a:r>
              <a:rPr lang="es-ES_tradnl" sz="900" dirty="0" err="1">
                <a:solidFill>
                  <a:schemeClr val="tx1"/>
                </a:solidFill>
              </a:rPr>
              <a:t>rentice</a:t>
            </a:r>
            <a:r>
              <a:rPr lang="es-ES_tradnl" sz="900" dirty="0">
                <a:solidFill>
                  <a:schemeClr val="tx1"/>
                </a:solidFill>
              </a:rPr>
              <a:t> Hall, New Jersey, 843 p, (2008)</a:t>
            </a:r>
            <a:endParaRPr lang="es-PR" sz="900" i="1" dirty="0">
              <a:solidFill>
                <a:schemeClr val="tx1"/>
              </a:solidFill>
            </a:endParaRPr>
          </a:p>
          <a:p>
            <a:pPr marL="0" indent="0">
              <a:buNone/>
            </a:pPr>
            <a:endParaRPr lang="es-PR" sz="2400" baseline="-25000" dirty="0">
              <a:sym typeface="Wingdings"/>
            </a:endParaRPr>
          </a:p>
          <a:p>
            <a:pPr marL="0" indent="0">
              <a:buNone/>
            </a:pPr>
            <a:endParaRPr lang="es-PR" sz="2400" baseline="-25000" dirty="0">
              <a:sym typeface="Wingdings"/>
            </a:endParaRPr>
          </a:p>
          <a:p>
            <a:pPr marL="0" indent="0">
              <a:buNone/>
            </a:pPr>
            <a:endParaRPr lang="es-PR" sz="2400" baseline="30000" dirty="0">
              <a:sym typeface="Wingdings"/>
            </a:endParaRPr>
          </a:p>
          <a:p>
            <a:pPr marL="0" indent="0">
              <a:buNone/>
            </a:pPr>
            <a:endParaRPr lang="es-PR" sz="2400" baseline="30000" dirty="0"/>
          </a:p>
        </p:txBody>
      </p:sp>
      <p:sp>
        <p:nvSpPr>
          <p:cNvPr id="2" name="TextBox 1"/>
          <p:cNvSpPr txBox="1"/>
          <p:nvPr/>
        </p:nvSpPr>
        <p:spPr>
          <a:xfrm>
            <a:off x="601980" y="1935480"/>
            <a:ext cx="320040" cy="338554"/>
          </a:xfrm>
          <a:prstGeom prst="rect">
            <a:avLst/>
          </a:prstGeom>
          <a:noFill/>
        </p:spPr>
        <p:txBody>
          <a:bodyPr wrap="square" rtlCol="0">
            <a:spAutoFit/>
          </a:bodyPr>
          <a:lstStyle/>
          <a:p>
            <a:r>
              <a:rPr lang="es-ES_tradnl" sz="1600" dirty="0">
                <a:solidFill>
                  <a:srgbClr val="FF0000"/>
                </a:solidFill>
              </a:rPr>
              <a:t>0</a:t>
            </a:r>
          </a:p>
        </p:txBody>
      </p:sp>
      <p:sp>
        <p:nvSpPr>
          <p:cNvPr id="7" name="TextBox 6"/>
          <p:cNvSpPr txBox="1"/>
          <p:nvPr/>
        </p:nvSpPr>
        <p:spPr>
          <a:xfrm>
            <a:off x="3444240" y="1935480"/>
            <a:ext cx="533400" cy="338554"/>
          </a:xfrm>
          <a:prstGeom prst="rect">
            <a:avLst/>
          </a:prstGeom>
          <a:noFill/>
        </p:spPr>
        <p:txBody>
          <a:bodyPr wrap="square" rtlCol="0">
            <a:spAutoFit/>
          </a:bodyPr>
          <a:lstStyle/>
          <a:p>
            <a:r>
              <a:rPr lang="es-ES_tradnl" sz="1600" dirty="0">
                <a:solidFill>
                  <a:srgbClr val="FF0000"/>
                </a:solidFill>
              </a:rPr>
              <a:t>+2</a:t>
            </a:r>
          </a:p>
        </p:txBody>
      </p:sp>
      <p:sp>
        <p:nvSpPr>
          <p:cNvPr id="3" name="TextBox 2"/>
          <p:cNvSpPr txBox="1"/>
          <p:nvPr/>
        </p:nvSpPr>
        <p:spPr>
          <a:xfrm>
            <a:off x="8473440" y="1402080"/>
            <a:ext cx="45719" cy="369332"/>
          </a:xfrm>
          <a:prstGeom prst="rect">
            <a:avLst/>
          </a:prstGeom>
          <a:noFill/>
        </p:spPr>
        <p:txBody>
          <a:bodyPr wrap="square" rtlCol="0">
            <a:spAutoFit/>
          </a:bodyPr>
          <a:lstStyle/>
          <a:p>
            <a:endParaRPr lang="es-ES_tradnl" dirty="0"/>
          </a:p>
        </p:txBody>
      </p:sp>
      <p:sp>
        <p:nvSpPr>
          <p:cNvPr id="8" name="TextBox 7"/>
          <p:cNvSpPr txBox="1"/>
          <p:nvPr/>
        </p:nvSpPr>
        <p:spPr>
          <a:xfrm>
            <a:off x="495300" y="3274642"/>
            <a:ext cx="533400" cy="338554"/>
          </a:xfrm>
          <a:prstGeom prst="rect">
            <a:avLst/>
          </a:prstGeom>
          <a:noFill/>
        </p:spPr>
        <p:txBody>
          <a:bodyPr wrap="square" rtlCol="0">
            <a:spAutoFit/>
          </a:bodyPr>
          <a:lstStyle/>
          <a:p>
            <a:r>
              <a:rPr lang="es-ES_tradnl" sz="1600" dirty="0">
                <a:solidFill>
                  <a:srgbClr val="FF0000"/>
                </a:solidFill>
              </a:rPr>
              <a:t>+4</a:t>
            </a:r>
          </a:p>
        </p:txBody>
      </p:sp>
      <p:sp>
        <p:nvSpPr>
          <p:cNvPr id="9" name="TextBox 8"/>
          <p:cNvSpPr txBox="1"/>
          <p:nvPr/>
        </p:nvSpPr>
        <p:spPr>
          <a:xfrm>
            <a:off x="5958840" y="3274642"/>
            <a:ext cx="533400" cy="338554"/>
          </a:xfrm>
          <a:prstGeom prst="rect">
            <a:avLst/>
          </a:prstGeom>
          <a:noFill/>
        </p:spPr>
        <p:txBody>
          <a:bodyPr wrap="square" rtlCol="0">
            <a:spAutoFit/>
          </a:bodyPr>
          <a:lstStyle/>
          <a:p>
            <a:r>
              <a:rPr lang="es-ES_tradnl" sz="1600" dirty="0">
                <a:solidFill>
                  <a:srgbClr val="FF0000"/>
                </a:solidFill>
              </a:rPr>
              <a:t>+2</a:t>
            </a:r>
          </a:p>
        </p:txBody>
      </p:sp>
      <p:sp>
        <p:nvSpPr>
          <p:cNvPr id="10" name="TextBox 9"/>
          <p:cNvSpPr txBox="1"/>
          <p:nvPr/>
        </p:nvSpPr>
        <p:spPr>
          <a:xfrm>
            <a:off x="601980" y="5483792"/>
            <a:ext cx="320040" cy="338554"/>
          </a:xfrm>
          <a:prstGeom prst="rect">
            <a:avLst/>
          </a:prstGeom>
          <a:noFill/>
        </p:spPr>
        <p:txBody>
          <a:bodyPr wrap="square" rtlCol="0">
            <a:spAutoFit/>
          </a:bodyPr>
          <a:lstStyle/>
          <a:p>
            <a:r>
              <a:rPr lang="es-ES_tradnl" sz="1600" dirty="0">
                <a:solidFill>
                  <a:srgbClr val="FF0000"/>
                </a:solidFill>
              </a:rPr>
              <a:t>0</a:t>
            </a:r>
          </a:p>
        </p:txBody>
      </p:sp>
      <p:sp>
        <p:nvSpPr>
          <p:cNvPr id="11" name="TextBox 10"/>
          <p:cNvSpPr txBox="1"/>
          <p:nvPr/>
        </p:nvSpPr>
        <p:spPr>
          <a:xfrm>
            <a:off x="1421749" y="5499032"/>
            <a:ext cx="533400" cy="338554"/>
          </a:xfrm>
          <a:prstGeom prst="rect">
            <a:avLst/>
          </a:prstGeom>
          <a:noFill/>
        </p:spPr>
        <p:txBody>
          <a:bodyPr wrap="square" rtlCol="0">
            <a:spAutoFit/>
          </a:bodyPr>
          <a:lstStyle/>
          <a:p>
            <a:r>
              <a:rPr lang="es-ES_tradnl" sz="1600" dirty="0">
                <a:solidFill>
                  <a:srgbClr val="FF0000"/>
                </a:solidFill>
              </a:rPr>
              <a:t>+4</a:t>
            </a:r>
          </a:p>
        </p:txBody>
      </p:sp>
      <p:sp>
        <p:nvSpPr>
          <p:cNvPr id="12" name="TextBox 11"/>
          <p:cNvSpPr txBox="1"/>
          <p:nvPr/>
        </p:nvSpPr>
        <p:spPr>
          <a:xfrm>
            <a:off x="5105400" y="5499032"/>
            <a:ext cx="533400" cy="338554"/>
          </a:xfrm>
          <a:prstGeom prst="rect">
            <a:avLst/>
          </a:prstGeom>
          <a:noFill/>
        </p:spPr>
        <p:txBody>
          <a:bodyPr wrap="square" rtlCol="0">
            <a:spAutoFit/>
          </a:bodyPr>
          <a:lstStyle/>
          <a:p>
            <a:r>
              <a:rPr lang="es-ES_tradnl" sz="1600" dirty="0">
                <a:solidFill>
                  <a:srgbClr val="FF0000"/>
                </a:solidFill>
              </a:rPr>
              <a:t>+2</a:t>
            </a:r>
          </a:p>
        </p:txBody>
      </p:sp>
      <p:sp>
        <p:nvSpPr>
          <p:cNvPr id="5" name="Slide Number Placeholder 4"/>
          <p:cNvSpPr>
            <a:spLocks noGrp="1"/>
          </p:cNvSpPr>
          <p:nvPr>
            <p:ph type="sldNum" sz="quarter" idx="12"/>
          </p:nvPr>
        </p:nvSpPr>
        <p:spPr>
          <a:xfrm>
            <a:off x="11221583" y="6492875"/>
            <a:ext cx="779767" cy="365125"/>
          </a:xfrm>
        </p:spPr>
        <p:txBody>
          <a:bodyPr/>
          <a:lstStyle/>
          <a:p>
            <a:fld id="{4FAB73BC-B049-4115-A692-8D63A059BFB8}" type="slidenum">
              <a:rPr lang="en-US" smtClean="0">
                <a:solidFill>
                  <a:schemeClr val="tx1">
                    <a:lumMod val="95000"/>
                    <a:lumOff val="5000"/>
                  </a:schemeClr>
                </a:solidFill>
              </a:rPr>
              <a:pPr/>
              <a:t>22</a:t>
            </a:fld>
            <a:endParaRPr lang="en-US" dirty="0">
              <a:solidFill>
                <a:schemeClr val="tx1">
                  <a:lumMod val="95000"/>
                  <a:lumOff val="5000"/>
                </a:schemeClr>
              </a:solidFill>
            </a:endParaRPr>
          </a:p>
        </p:txBody>
      </p:sp>
    </p:spTree>
    <p:extLst>
      <p:ext uri="{BB962C8B-B14F-4D97-AF65-F5344CB8AC3E}">
        <p14:creationId xmlns:p14="http://schemas.microsoft.com/office/powerpoint/2010/main" val="12023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linds(horizontal)">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blinds(horizontal)">
                                      <p:cBhvr>
                                        <p:cTn id="26" dur="500"/>
                                        <p:tgtEl>
                                          <p:spTgt spid="6">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blinds(horizontal)">
                                      <p:cBhvr>
                                        <p:cTn id="29" dur="500"/>
                                        <p:tgtEl>
                                          <p:spTgt spid="6">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11" end="11"/>
                                            </p:txEl>
                                          </p:spTgt>
                                        </p:tgtEl>
                                        <p:attrNameLst>
                                          <p:attrName>style.visibility</p:attrName>
                                        </p:attrNameLst>
                                      </p:cBhvr>
                                      <p:to>
                                        <p:strVal val="visible"/>
                                      </p:to>
                                    </p:set>
                                    <p:animEffect transition="in" filter="blinds(horizontal)">
                                      <p:cBhvr>
                                        <p:cTn id="34" dur="500"/>
                                        <p:tgtEl>
                                          <p:spTgt spid="6">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checkerboard(across)">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linds(horizontal)">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8770" y="585421"/>
            <a:ext cx="8911687" cy="1280890"/>
          </a:xfrm>
        </p:spPr>
        <p:txBody>
          <a:bodyPr/>
          <a:lstStyle/>
          <a:p>
            <a:r>
              <a:rPr lang="es-PR" dirty="0"/>
              <a:t>Reversible </a:t>
            </a:r>
            <a:r>
              <a:rPr lang="es-PR" dirty="0">
                <a:latin typeface="Times New Roman" charset="0"/>
                <a:ea typeface="Times New Roman" charset="0"/>
                <a:cs typeface="Times New Roman" charset="0"/>
              </a:rPr>
              <a:t>?</a:t>
            </a:r>
          </a:p>
        </p:txBody>
      </p:sp>
      <p:grpSp>
        <p:nvGrpSpPr>
          <p:cNvPr id="9" name="Group 8"/>
          <p:cNvGrpSpPr/>
          <p:nvPr/>
        </p:nvGrpSpPr>
        <p:grpSpPr>
          <a:xfrm>
            <a:off x="6578297" y="1450898"/>
            <a:ext cx="5330749" cy="4206240"/>
            <a:chOff x="2288062" y="543775"/>
            <a:chExt cx="4356068" cy="4180965"/>
          </a:xfrm>
        </p:grpSpPr>
        <p:grpSp>
          <p:nvGrpSpPr>
            <p:cNvPr id="10" name="Group 9"/>
            <p:cNvGrpSpPr/>
            <p:nvPr/>
          </p:nvGrpSpPr>
          <p:grpSpPr>
            <a:xfrm>
              <a:off x="2303259" y="649743"/>
              <a:ext cx="4148311" cy="4074997"/>
              <a:chOff x="2303259" y="649743"/>
              <a:chExt cx="4148311" cy="4074997"/>
            </a:xfrm>
          </p:grpSpPr>
          <p:sp>
            <p:nvSpPr>
              <p:cNvPr id="18" name="Rectangle 17"/>
              <p:cNvSpPr/>
              <p:nvPr/>
            </p:nvSpPr>
            <p:spPr>
              <a:xfrm>
                <a:off x="3745187" y="1411777"/>
                <a:ext cx="932515" cy="207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9" name="Group 18"/>
              <p:cNvGrpSpPr/>
              <p:nvPr/>
            </p:nvGrpSpPr>
            <p:grpSpPr>
              <a:xfrm>
                <a:off x="2303259" y="649743"/>
                <a:ext cx="4148311" cy="4074997"/>
                <a:chOff x="2273697" y="561820"/>
                <a:chExt cx="4148311" cy="4074997"/>
              </a:xfrm>
            </p:grpSpPr>
            <p:sp>
              <p:nvSpPr>
                <p:cNvPr id="26" name="Rectangle 25"/>
                <p:cNvSpPr/>
                <p:nvPr/>
              </p:nvSpPr>
              <p:spPr>
                <a:xfrm>
                  <a:off x="2273697" y="1436417"/>
                  <a:ext cx="3784600" cy="3200400"/>
                </a:xfrm>
                <a:prstGeom prst="rect">
                  <a:avLst/>
                </a:prstGeom>
                <a:solidFill>
                  <a:schemeClr val="bg1"/>
                </a:solidFill>
                <a:ln w="412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angle 26"/>
                <p:cNvSpPr/>
                <p:nvPr/>
              </p:nvSpPr>
              <p:spPr>
                <a:xfrm>
                  <a:off x="2510997" y="1867976"/>
                  <a:ext cx="914400" cy="2102339"/>
                </a:xfrm>
                <a:prstGeom prst="rect">
                  <a:avLst/>
                </a:prstGeom>
                <a:solidFill>
                  <a:srgbClr val="E5C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Rectangle 27"/>
                <p:cNvSpPr/>
                <p:nvPr/>
              </p:nvSpPr>
              <p:spPr>
                <a:xfrm>
                  <a:off x="4976526" y="1852998"/>
                  <a:ext cx="914400" cy="2078408"/>
                </a:xfrm>
                <a:prstGeom prst="rect">
                  <a:avLst/>
                </a:prstGeom>
                <a:solidFill>
                  <a:srgbClr val="E5C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Rectangle 28"/>
                <p:cNvSpPr/>
                <p:nvPr/>
              </p:nvSpPr>
              <p:spPr>
                <a:xfrm>
                  <a:off x="2785393" y="1024267"/>
                  <a:ext cx="237208" cy="829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angle 29"/>
                <p:cNvSpPr/>
                <p:nvPr/>
              </p:nvSpPr>
              <p:spPr>
                <a:xfrm>
                  <a:off x="5448300" y="1024267"/>
                  <a:ext cx="246579" cy="829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1" name="Straight Connector 30"/>
                <p:cNvCxnSpPr/>
                <p:nvPr/>
              </p:nvCxnSpPr>
              <p:spPr>
                <a:xfrm flipV="1">
                  <a:off x="3680857" y="1024947"/>
                  <a:ext cx="1005840" cy="8495"/>
                </a:xfrm>
                <a:prstGeom prst="line">
                  <a:avLst/>
                </a:prstGeom>
                <a:ln w="57150" cmpd="sng">
                  <a:solidFill>
                    <a:schemeClr val="accent5">
                      <a:lumMod val="75000"/>
                      <a:alpha val="87000"/>
                    </a:schemeClr>
                  </a:solidFill>
                  <a:headEnd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273697" y="1705850"/>
                  <a:ext cx="3784600"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79372" y="992208"/>
                  <a:ext cx="1" cy="457200"/>
                </a:xfrm>
                <a:prstGeom prst="line">
                  <a:avLst/>
                </a:prstGeom>
                <a:ln w="444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86697" y="995012"/>
                  <a:ext cx="1980" cy="457200"/>
                </a:xfrm>
                <a:prstGeom prst="line">
                  <a:avLst/>
                </a:prstGeom>
                <a:ln w="444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681549" y="1436428"/>
                  <a:ext cx="968896" cy="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2633025" y="2817634"/>
                  <a:ext cx="779153" cy="275335"/>
                </a:xfrm>
                <a:prstGeom prst="rect">
                  <a:avLst/>
                </a:prstGeom>
                <a:noFill/>
              </p:spPr>
              <p:txBody>
                <a:bodyPr wrap="square" rtlCol="0">
                  <a:spAutoFit/>
                </a:bodyPr>
                <a:lstStyle/>
                <a:p>
                  <a:r>
                    <a:rPr lang="es-ES_tradnl" b="1" baseline="-25000" dirty="0"/>
                    <a:t>ANODE</a:t>
                  </a:r>
                  <a:endParaRPr lang="es-ES_tradnl" sz="1600" b="1" baseline="-25000" dirty="0"/>
                </a:p>
              </p:txBody>
            </p:sp>
            <p:sp>
              <p:nvSpPr>
                <p:cNvPr id="37" name="TextBox 36"/>
                <p:cNvSpPr txBox="1"/>
                <p:nvPr/>
              </p:nvSpPr>
              <p:spPr>
                <a:xfrm>
                  <a:off x="5018211" y="2874989"/>
                  <a:ext cx="1079897" cy="275335"/>
                </a:xfrm>
                <a:prstGeom prst="rect">
                  <a:avLst/>
                </a:prstGeom>
                <a:noFill/>
              </p:spPr>
              <p:txBody>
                <a:bodyPr wrap="square" rtlCol="0">
                  <a:spAutoFit/>
                </a:bodyPr>
                <a:lstStyle/>
                <a:p>
                  <a:r>
                    <a:rPr lang="es-ES_tradnl" sz="1200" b="1" dirty="0"/>
                    <a:t> CATHODE</a:t>
                  </a:r>
                  <a:endParaRPr lang="es-ES_tradnl" sz="1100" b="1" baseline="-25000" dirty="0"/>
                </a:p>
              </p:txBody>
            </p:sp>
            <p:sp>
              <p:nvSpPr>
                <p:cNvPr id="38" name="TextBox 37"/>
                <p:cNvSpPr txBox="1"/>
                <p:nvPr/>
              </p:nvSpPr>
              <p:spPr>
                <a:xfrm>
                  <a:off x="2489200" y="598269"/>
                  <a:ext cx="1805049" cy="523220"/>
                </a:xfrm>
                <a:prstGeom prst="rect">
                  <a:avLst/>
                </a:prstGeom>
                <a:noFill/>
              </p:spPr>
              <p:txBody>
                <a:bodyPr wrap="square" rtlCol="0">
                  <a:spAutoFit/>
                </a:bodyPr>
                <a:lstStyle/>
                <a:p>
                  <a:r>
                    <a:rPr lang="es-ES_tradnl" sz="2000" dirty="0"/>
                    <a:t>  </a:t>
                  </a:r>
                  <a:r>
                    <a:rPr lang="es-ES_tradnl" sz="2000" b="1" dirty="0"/>
                    <a:t>    </a:t>
                  </a:r>
                  <a:r>
                    <a:rPr lang="es-ES_tradnl" sz="2800" b="1" dirty="0"/>
                    <a:t>-</a:t>
                  </a:r>
                </a:p>
              </p:txBody>
            </p:sp>
            <p:sp>
              <p:nvSpPr>
                <p:cNvPr id="39" name="TextBox 38"/>
                <p:cNvSpPr txBox="1"/>
                <p:nvPr/>
              </p:nvSpPr>
              <p:spPr>
                <a:xfrm>
                  <a:off x="5224482" y="561820"/>
                  <a:ext cx="1197526" cy="400110"/>
                </a:xfrm>
                <a:prstGeom prst="rect">
                  <a:avLst/>
                </a:prstGeom>
                <a:noFill/>
              </p:spPr>
              <p:txBody>
                <a:bodyPr wrap="square" rtlCol="0">
                  <a:spAutoFit/>
                </a:bodyPr>
                <a:lstStyle/>
                <a:p>
                  <a:r>
                    <a:rPr lang="es-ES_tradnl" sz="2000" b="1" dirty="0"/>
                    <a:t>    +</a:t>
                  </a:r>
                </a:p>
              </p:txBody>
            </p:sp>
            <p:sp>
              <p:nvSpPr>
                <p:cNvPr id="40" name="TextBox 39"/>
                <p:cNvSpPr txBox="1"/>
                <p:nvPr/>
              </p:nvSpPr>
              <p:spPr>
                <a:xfrm>
                  <a:off x="3518658" y="4259662"/>
                  <a:ext cx="1705824" cy="338554"/>
                </a:xfrm>
                <a:prstGeom prst="rect">
                  <a:avLst/>
                </a:prstGeom>
                <a:noFill/>
              </p:spPr>
              <p:txBody>
                <a:bodyPr wrap="square" rtlCol="0">
                  <a:spAutoFit/>
                </a:bodyPr>
                <a:lstStyle/>
                <a:p>
                  <a:r>
                    <a:rPr lang="es-ES_tradnl" sz="1100" dirty="0">
                      <a:sym typeface="Wingdings"/>
                    </a:rPr>
                    <a:t>    </a:t>
                  </a:r>
                  <a:r>
                    <a:rPr lang="es-ES_tradnl" sz="1600" b="1" dirty="0" err="1">
                      <a:sym typeface="Wingdings"/>
                    </a:rPr>
                    <a:t>Electrolyte</a:t>
                  </a:r>
                  <a:endParaRPr lang="es-ES_tradnl" sz="1600" b="1" dirty="0"/>
                </a:p>
              </p:txBody>
            </p:sp>
          </p:grpSp>
          <p:cxnSp>
            <p:nvCxnSpPr>
              <p:cNvPr id="20" name="Straight Arrow Connector 19"/>
              <p:cNvCxnSpPr/>
              <p:nvPr/>
            </p:nvCxnSpPr>
            <p:spPr>
              <a:xfrm flipH="1" flipV="1">
                <a:off x="3711063" y="2490838"/>
                <a:ext cx="914400" cy="0"/>
              </a:xfrm>
              <a:prstGeom prst="straightConnector1">
                <a:avLst/>
              </a:prstGeom>
              <a:ln w="60325" cmpd="sn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63302" y="3603822"/>
                <a:ext cx="914400" cy="0"/>
              </a:xfrm>
              <a:prstGeom prst="straightConnector1">
                <a:avLst/>
              </a:prstGeom>
              <a:ln w="60325" cmpd="sng">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63302" y="2655277"/>
                <a:ext cx="972815" cy="369332"/>
              </a:xfrm>
              <a:prstGeom prst="rect">
                <a:avLst/>
              </a:prstGeom>
              <a:noFill/>
            </p:spPr>
            <p:txBody>
              <a:bodyPr wrap="square" rtlCol="0">
                <a:spAutoFit/>
              </a:bodyPr>
              <a:lstStyle/>
              <a:p>
                <a:r>
                  <a:rPr lang="es-ES_tradnl" dirty="0" err="1"/>
                  <a:t>Cations</a:t>
                </a:r>
                <a:endParaRPr lang="es-ES_tradnl" dirty="0"/>
              </a:p>
            </p:txBody>
          </p:sp>
          <p:sp>
            <p:nvSpPr>
              <p:cNvPr id="23" name="TextBox 22"/>
              <p:cNvSpPr txBox="1"/>
              <p:nvPr/>
            </p:nvSpPr>
            <p:spPr>
              <a:xfrm>
                <a:off x="3763302" y="3798277"/>
                <a:ext cx="862161" cy="369332"/>
              </a:xfrm>
              <a:prstGeom prst="rect">
                <a:avLst/>
              </a:prstGeom>
              <a:noFill/>
            </p:spPr>
            <p:txBody>
              <a:bodyPr wrap="square" rtlCol="0">
                <a:spAutoFit/>
              </a:bodyPr>
              <a:lstStyle/>
              <a:p>
                <a:r>
                  <a:rPr lang="es-ES_tradnl" dirty="0" err="1"/>
                  <a:t>Anions</a:t>
                </a:r>
                <a:endParaRPr lang="es-ES_tradnl" dirty="0"/>
              </a:p>
            </p:txBody>
          </p:sp>
          <p:sp>
            <p:nvSpPr>
              <p:cNvPr id="24" name="Rectangle 23"/>
              <p:cNvSpPr/>
              <p:nvPr/>
            </p:nvSpPr>
            <p:spPr>
              <a:xfrm>
                <a:off x="3745187" y="1368205"/>
                <a:ext cx="896207" cy="250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TextBox 24"/>
              <p:cNvSpPr txBox="1"/>
              <p:nvPr/>
            </p:nvSpPr>
            <p:spPr>
              <a:xfrm>
                <a:off x="3433162" y="1150350"/>
                <a:ext cx="1520475" cy="611854"/>
              </a:xfrm>
              <a:prstGeom prst="rect">
                <a:avLst/>
              </a:prstGeom>
              <a:noFill/>
            </p:spPr>
            <p:txBody>
              <a:bodyPr wrap="square" rtlCol="0">
                <a:spAutoFit/>
              </a:bodyPr>
              <a:lstStyle/>
              <a:p>
                <a:r>
                  <a:rPr lang="es-ES_tradnl" dirty="0">
                    <a:sym typeface="Wingdings"/>
                  </a:rPr>
                  <a:t>      </a:t>
                </a:r>
                <a:r>
                  <a:rPr lang="es-ES_tradnl" sz="1600" dirty="0">
                    <a:sym typeface="Wingdings"/>
                  </a:rPr>
                  <a:t>   </a:t>
                </a:r>
                <a:r>
                  <a:rPr lang="es-ES_tradnl" sz="1600" dirty="0" err="1">
                    <a:sym typeface="Wingdings"/>
                  </a:rPr>
                  <a:t>Flow</a:t>
                </a:r>
                <a:r>
                  <a:rPr lang="es-ES_tradnl" sz="1600" dirty="0">
                    <a:sym typeface="Wingdings"/>
                  </a:rPr>
                  <a:t>  </a:t>
                </a:r>
              </a:p>
              <a:p>
                <a:r>
                  <a:rPr lang="es-ES_tradnl" sz="1600" dirty="0">
                    <a:sym typeface="Wingdings"/>
                  </a:rPr>
                  <a:t>    of </a:t>
                </a:r>
                <a:r>
                  <a:rPr lang="es-ES_tradnl" sz="1600" dirty="0" err="1">
                    <a:sym typeface="Wingdings"/>
                  </a:rPr>
                  <a:t>electrons</a:t>
                </a:r>
                <a:endParaRPr lang="es-ES_tradnl" sz="1600" dirty="0"/>
              </a:p>
            </p:txBody>
          </p:sp>
        </p:grpSp>
        <p:sp>
          <p:nvSpPr>
            <p:cNvPr id="11" name="TextBox 10"/>
            <p:cNvSpPr txBox="1"/>
            <p:nvPr/>
          </p:nvSpPr>
          <p:spPr>
            <a:xfrm>
              <a:off x="2493235" y="4111016"/>
              <a:ext cx="1190172" cy="369332"/>
            </a:xfrm>
            <a:prstGeom prst="rect">
              <a:avLst/>
            </a:prstGeom>
            <a:noFill/>
          </p:spPr>
          <p:txBody>
            <a:bodyPr wrap="square" rtlCol="0">
              <a:spAutoFit/>
            </a:bodyPr>
            <a:lstStyle/>
            <a:p>
              <a:r>
                <a:rPr lang="es-ES_tradnl" dirty="0" err="1"/>
                <a:t>Reduction</a:t>
              </a:r>
              <a:endParaRPr lang="es-ES_tradnl" dirty="0"/>
            </a:p>
          </p:txBody>
        </p:sp>
        <p:sp>
          <p:nvSpPr>
            <p:cNvPr id="12" name="TextBox 11"/>
            <p:cNvSpPr txBox="1"/>
            <p:nvPr/>
          </p:nvSpPr>
          <p:spPr>
            <a:xfrm>
              <a:off x="5004834" y="4084852"/>
              <a:ext cx="1639296" cy="369332"/>
            </a:xfrm>
            <a:prstGeom prst="rect">
              <a:avLst/>
            </a:prstGeom>
            <a:noFill/>
          </p:spPr>
          <p:txBody>
            <a:bodyPr wrap="square" rtlCol="0">
              <a:spAutoFit/>
            </a:bodyPr>
            <a:lstStyle/>
            <a:p>
              <a:r>
                <a:rPr lang="es-ES_tradnl" dirty="0" err="1"/>
                <a:t>Oxidation</a:t>
              </a:r>
              <a:endParaRPr lang="es-ES_tradnl" dirty="0"/>
            </a:p>
          </p:txBody>
        </p:sp>
        <p:cxnSp>
          <p:nvCxnSpPr>
            <p:cNvPr id="13" name="Straight Connector 12"/>
            <p:cNvCxnSpPr/>
            <p:nvPr/>
          </p:nvCxnSpPr>
          <p:spPr>
            <a:xfrm>
              <a:off x="4736117" y="1112190"/>
              <a:ext cx="741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58454" y="1112190"/>
              <a:ext cx="74174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45187" y="543775"/>
              <a:ext cx="1259647" cy="369332"/>
            </a:xfrm>
            <a:prstGeom prst="rect">
              <a:avLst/>
            </a:prstGeom>
            <a:noFill/>
          </p:spPr>
          <p:txBody>
            <a:bodyPr wrap="square" rtlCol="0">
              <a:spAutoFit/>
            </a:bodyPr>
            <a:lstStyle/>
            <a:p>
              <a:r>
                <a:rPr lang="es-ES_tradnl" b="1" dirty="0" err="1"/>
                <a:t>Charge</a:t>
              </a:r>
              <a:endParaRPr lang="es-ES_tradnl" b="1" dirty="0"/>
            </a:p>
          </p:txBody>
        </p:sp>
        <p:sp>
          <p:nvSpPr>
            <p:cNvPr id="16" name="TextBox 15"/>
            <p:cNvSpPr txBox="1"/>
            <p:nvPr/>
          </p:nvSpPr>
          <p:spPr>
            <a:xfrm>
              <a:off x="5913083" y="1166821"/>
              <a:ext cx="365275" cy="400110"/>
            </a:xfrm>
            <a:prstGeom prst="rect">
              <a:avLst/>
            </a:prstGeom>
            <a:noFill/>
          </p:spPr>
          <p:txBody>
            <a:bodyPr wrap="square" rtlCol="0">
              <a:spAutoFit/>
            </a:bodyPr>
            <a:lstStyle/>
            <a:p>
              <a:r>
                <a:rPr lang="es-ES_tradnl" sz="2000" b="1" dirty="0"/>
                <a:t>+</a:t>
              </a:r>
            </a:p>
          </p:txBody>
        </p:sp>
        <p:sp>
          <p:nvSpPr>
            <p:cNvPr id="17" name="TextBox 16"/>
            <p:cNvSpPr txBox="1"/>
            <p:nvPr/>
          </p:nvSpPr>
          <p:spPr>
            <a:xfrm>
              <a:off x="2288062" y="1119236"/>
              <a:ext cx="386536" cy="523220"/>
            </a:xfrm>
            <a:prstGeom prst="rect">
              <a:avLst/>
            </a:prstGeom>
            <a:noFill/>
          </p:spPr>
          <p:txBody>
            <a:bodyPr wrap="square" rtlCol="0">
              <a:spAutoFit/>
            </a:bodyPr>
            <a:lstStyle/>
            <a:p>
              <a:r>
                <a:rPr lang="es-ES_tradnl" sz="2800" b="1" dirty="0"/>
                <a:t>-</a:t>
              </a:r>
            </a:p>
          </p:txBody>
        </p:sp>
      </p:grpSp>
      <p:grpSp>
        <p:nvGrpSpPr>
          <p:cNvPr id="41" name="Group 40"/>
          <p:cNvGrpSpPr/>
          <p:nvPr/>
        </p:nvGrpSpPr>
        <p:grpSpPr>
          <a:xfrm>
            <a:off x="966770" y="1453037"/>
            <a:ext cx="5326017" cy="4205794"/>
            <a:chOff x="2288062" y="543775"/>
            <a:chExt cx="4163508" cy="4205794"/>
          </a:xfrm>
        </p:grpSpPr>
        <p:grpSp>
          <p:nvGrpSpPr>
            <p:cNvPr id="42" name="Group 41"/>
            <p:cNvGrpSpPr/>
            <p:nvPr/>
          </p:nvGrpSpPr>
          <p:grpSpPr>
            <a:xfrm>
              <a:off x="2303056" y="649743"/>
              <a:ext cx="4148514" cy="4099826"/>
              <a:chOff x="2303056" y="649743"/>
              <a:chExt cx="4148514" cy="4099826"/>
            </a:xfrm>
          </p:grpSpPr>
          <p:sp>
            <p:nvSpPr>
              <p:cNvPr id="50" name="Rectangle 49"/>
              <p:cNvSpPr/>
              <p:nvPr/>
            </p:nvSpPr>
            <p:spPr>
              <a:xfrm>
                <a:off x="3745187" y="1411777"/>
                <a:ext cx="932515" cy="207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1" name="Group 50"/>
              <p:cNvGrpSpPr/>
              <p:nvPr/>
            </p:nvGrpSpPr>
            <p:grpSpPr>
              <a:xfrm>
                <a:off x="2303056" y="649743"/>
                <a:ext cx="4148514" cy="4099826"/>
                <a:chOff x="2273494" y="561820"/>
                <a:chExt cx="4148514" cy="4099826"/>
              </a:xfrm>
            </p:grpSpPr>
            <p:sp>
              <p:nvSpPr>
                <p:cNvPr id="58" name="Rectangle 57"/>
                <p:cNvSpPr/>
                <p:nvPr/>
              </p:nvSpPr>
              <p:spPr>
                <a:xfrm>
                  <a:off x="2273494" y="1461246"/>
                  <a:ext cx="3784599" cy="3200400"/>
                </a:xfrm>
                <a:prstGeom prst="rect">
                  <a:avLst/>
                </a:prstGeom>
                <a:solidFill>
                  <a:schemeClr val="bg1"/>
                </a:solidFill>
                <a:ln w="412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9" name="Rectangle 58"/>
                <p:cNvSpPr/>
                <p:nvPr/>
              </p:nvSpPr>
              <p:spPr>
                <a:xfrm>
                  <a:off x="2489200" y="1854200"/>
                  <a:ext cx="914400" cy="2102339"/>
                </a:xfrm>
                <a:prstGeom prst="rect">
                  <a:avLst/>
                </a:prstGeom>
                <a:solidFill>
                  <a:srgbClr val="E5C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Rectangle 59"/>
                <p:cNvSpPr/>
                <p:nvPr/>
              </p:nvSpPr>
              <p:spPr>
                <a:xfrm>
                  <a:off x="4984841" y="1854200"/>
                  <a:ext cx="914400" cy="2078408"/>
                </a:xfrm>
                <a:prstGeom prst="rect">
                  <a:avLst/>
                </a:prstGeom>
                <a:solidFill>
                  <a:srgbClr val="E5C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1" name="Rectangle 60"/>
                <p:cNvSpPr/>
                <p:nvPr/>
              </p:nvSpPr>
              <p:spPr>
                <a:xfrm>
                  <a:off x="2785393" y="1024267"/>
                  <a:ext cx="237208" cy="829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Rectangle 61"/>
                <p:cNvSpPr/>
                <p:nvPr/>
              </p:nvSpPr>
              <p:spPr>
                <a:xfrm>
                  <a:off x="5448300" y="1024267"/>
                  <a:ext cx="235889" cy="829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3" name="Straight Connector 62"/>
                <p:cNvCxnSpPr/>
                <p:nvPr/>
              </p:nvCxnSpPr>
              <p:spPr>
                <a:xfrm flipV="1">
                  <a:off x="3680857" y="1024947"/>
                  <a:ext cx="1005840" cy="8495"/>
                </a:xfrm>
                <a:prstGeom prst="line">
                  <a:avLst/>
                </a:prstGeom>
                <a:ln w="57150" cmpd="sng">
                  <a:solidFill>
                    <a:schemeClr val="accent5">
                      <a:lumMod val="75000"/>
                      <a:alpha val="87000"/>
                    </a:schemeClr>
                  </a:solidFill>
                  <a:headEnd w="lg"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273494" y="1744803"/>
                  <a:ext cx="3784600"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679372" y="992208"/>
                  <a:ext cx="1" cy="457200"/>
                </a:xfrm>
                <a:prstGeom prst="line">
                  <a:avLst/>
                </a:prstGeom>
                <a:ln w="444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686697" y="995012"/>
                  <a:ext cx="1980" cy="457200"/>
                </a:xfrm>
                <a:prstGeom prst="line">
                  <a:avLst/>
                </a:prstGeom>
                <a:ln w="444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681549" y="1436428"/>
                  <a:ext cx="968896" cy="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TextBox 67"/>
                <p:cNvSpPr txBox="1"/>
                <p:nvPr/>
              </p:nvSpPr>
              <p:spPr>
                <a:xfrm>
                  <a:off x="2618224" y="2823804"/>
                  <a:ext cx="779153" cy="297517"/>
                </a:xfrm>
                <a:prstGeom prst="rect">
                  <a:avLst/>
                </a:prstGeom>
                <a:noFill/>
              </p:spPr>
              <p:txBody>
                <a:bodyPr wrap="square" rtlCol="0">
                  <a:spAutoFit/>
                </a:bodyPr>
                <a:lstStyle/>
                <a:p>
                  <a:r>
                    <a:rPr lang="es-ES_tradnl" sz="2000" b="1" baseline="-25000" dirty="0"/>
                    <a:t> </a:t>
                  </a:r>
                  <a:r>
                    <a:rPr lang="es-ES_tradnl" b="1" baseline="-25000" dirty="0"/>
                    <a:t>ANODE</a:t>
                  </a:r>
                </a:p>
              </p:txBody>
            </p:sp>
            <p:sp>
              <p:nvSpPr>
                <p:cNvPr id="69" name="TextBox 68"/>
                <p:cNvSpPr txBox="1"/>
                <p:nvPr/>
              </p:nvSpPr>
              <p:spPr>
                <a:xfrm>
                  <a:off x="4975272" y="2817567"/>
                  <a:ext cx="1079897" cy="369332"/>
                </a:xfrm>
                <a:prstGeom prst="rect">
                  <a:avLst/>
                </a:prstGeom>
                <a:noFill/>
              </p:spPr>
              <p:txBody>
                <a:bodyPr wrap="square" rtlCol="0">
                  <a:spAutoFit/>
                </a:bodyPr>
                <a:lstStyle/>
                <a:p>
                  <a:r>
                    <a:rPr lang="es-ES_tradnl" b="1" dirty="0"/>
                    <a:t>  </a:t>
                  </a:r>
                  <a:r>
                    <a:rPr lang="es-ES_tradnl" sz="1200" b="1" dirty="0"/>
                    <a:t>CATHODE</a:t>
                  </a:r>
                  <a:endParaRPr lang="es-ES_tradnl" sz="1600" b="1" baseline="-25000" dirty="0"/>
                </a:p>
              </p:txBody>
            </p:sp>
            <p:sp>
              <p:nvSpPr>
                <p:cNvPr id="70" name="TextBox 69"/>
                <p:cNvSpPr txBox="1"/>
                <p:nvPr/>
              </p:nvSpPr>
              <p:spPr>
                <a:xfrm>
                  <a:off x="2489200" y="598269"/>
                  <a:ext cx="1805049" cy="523220"/>
                </a:xfrm>
                <a:prstGeom prst="rect">
                  <a:avLst/>
                </a:prstGeom>
                <a:noFill/>
              </p:spPr>
              <p:txBody>
                <a:bodyPr wrap="square" rtlCol="0">
                  <a:spAutoFit/>
                </a:bodyPr>
                <a:lstStyle/>
                <a:p>
                  <a:r>
                    <a:rPr lang="es-ES_tradnl" sz="2000" dirty="0"/>
                    <a:t>  </a:t>
                  </a:r>
                  <a:r>
                    <a:rPr lang="es-ES_tradnl" sz="2000" b="1" dirty="0"/>
                    <a:t>    </a:t>
                  </a:r>
                  <a:r>
                    <a:rPr lang="es-ES_tradnl" sz="2800" b="1" dirty="0"/>
                    <a:t>-</a:t>
                  </a:r>
                </a:p>
              </p:txBody>
            </p:sp>
            <p:sp>
              <p:nvSpPr>
                <p:cNvPr id="71" name="TextBox 70"/>
                <p:cNvSpPr txBox="1"/>
                <p:nvPr/>
              </p:nvSpPr>
              <p:spPr>
                <a:xfrm>
                  <a:off x="5224482" y="561820"/>
                  <a:ext cx="1197526" cy="400110"/>
                </a:xfrm>
                <a:prstGeom prst="rect">
                  <a:avLst/>
                </a:prstGeom>
                <a:noFill/>
              </p:spPr>
              <p:txBody>
                <a:bodyPr wrap="square" rtlCol="0">
                  <a:spAutoFit/>
                </a:bodyPr>
                <a:lstStyle/>
                <a:p>
                  <a:r>
                    <a:rPr lang="es-ES_tradnl" sz="2000" b="1" dirty="0"/>
                    <a:t>    +</a:t>
                  </a:r>
                </a:p>
              </p:txBody>
            </p:sp>
            <p:sp>
              <p:nvSpPr>
                <p:cNvPr id="72" name="TextBox 71"/>
                <p:cNvSpPr txBox="1"/>
                <p:nvPr/>
              </p:nvSpPr>
              <p:spPr>
                <a:xfrm>
                  <a:off x="3518658" y="4259662"/>
                  <a:ext cx="1705824" cy="338554"/>
                </a:xfrm>
                <a:prstGeom prst="rect">
                  <a:avLst/>
                </a:prstGeom>
                <a:noFill/>
              </p:spPr>
              <p:txBody>
                <a:bodyPr wrap="square" rtlCol="0">
                  <a:spAutoFit/>
                </a:bodyPr>
                <a:lstStyle/>
                <a:p>
                  <a:r>
                    <a:rPr lang="es-ES_tradnl" sz="1100" dirty="0">
                      <a:sym typeface="Wingdings"/>
                    </a:rPr>
                    <a:t>    </a:t>
                  </a:r>
                  <a:r>
                    <a:rPr lang="es-ES_tradnl" sz="1600" b="1" dirty="0" err="1">
                      <a:sym typeface="Wingdings"/>
                    </a:rPr>
                    <a:t>Electrolyte</a:t>
                  </a:r>
                  <a:endParaRPr lang="es-ES_tradnl" sz="1600" b="1" dirty="0"/>
                </a:p>
              </p:txBody>
            </p:sp>
          </p:grpSp>
          <p:cxnSp>
            <p:nvCxnSpPr>
              <p:cNvPr id="52" name="Straight Arrow Connector 51"/>
              <p:cNvCxnSpPr/>
              <p:nvPr/>
            </p:nvCxnSpPr>
            <p:spPr>
              <a:xfrm flipH="1" flipV="1">
                <a:off x="3700199" y="3661372"/>
                <a:ext cx="914400" cy="0"/>
              </a:xfrm>
              <a:prstGeom prst="straightConnector1">
                <a:avLst/>
              </a:prstGeom>
              <a:ln w="60325" cmpd="sng">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11063" y="2580046"/>
                <a:ext cx="914400" cy="0"/>
              </a:xfrm>
              <a:prstGeom prst="straightConnector1">
                <a:avLst/>
              </a:prstGeom>
              <a:ln w="60325" cmpd="sng">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43444" y="2736542"/>
                <a:ext cx="972815" cy="369332"/>
              </a:xfrm>
              <a:prstGeom prst="rect">
                <a:avLst/>
              </a:prstGeom>
              <a:noFill/>
            </p:spPr>
            <p:txBody>
              <a:bodyPr wrap="square" rtlCol="0">
                <a:spAutoFit/>
              </a:bodyPr>
              <a:lstStyle/>
              <a:p>
                <a:r>
                  <a:rPr lang="es-ES_tradnl" dirty="0" err="1"/>
                  <a:t>Cations</a:t>
                </a:r>
                <a:endParaRPr lang="es-ES_tradnl" dirty="0"/>
              </a:p>
            </p:txBody>
          </p:sp>
          <p:sp>
            <p:nvSpPr>
              <p:cNvPr id="55" name="TextBox 54"/>
              <p:cNvSpPr txBox="1"/>
              <p:nvPr/>
            </p:nvSpPr>
            <p:spPr>
              <a:xfrm>
                <a:off x="3763302" y="3798277"/>
                <a:ext cx="862161" cy="369332"/>
              </a:xfrm>
              <a:prstGeom prst="rect">
                <a:avLst/>
              </a:prstGeom>
              <a:noFill/>
            </p:spPr>
            <p:txBody>
              <a:bodyPr wrap="square" rtlCol="0">
                <a:spAutoFit/>
              </a:bodyPr>
              <a:lstStyle/>
              <a:p>
                <a:r>
                  <a:rPr lang="es-ES_tradnl" dirty="0" err="1"/>
                  <a:t>Anions</a:t>
                </a:r>
                <a:endParaRPr lang="es-ES_tradnl" dirty="0"/>
              </a:p>
            </p:txBody>
          </p:sp>
          <p:sp>
            <p:nvSpPr>
              <p:cNvPr id="56" name="Rectangle 55"/>
              <p:cNvSpPr/>
              <p:nvPr/>
            </p:nvSpPr>
            <p:spPr>
              <a:xfrm>
                <a:off x="3745187" y="1368205"/>
                <a:ext cx="896207" cy="250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TextBox 56"/>
              <p:cNvSpPr txBox="1"/>
              <p:nvPr/>
            </p:nvSpPr>
            <p:spPr>
              <a:xfrm>
                <a:off x="3443398" y="1244099"/>
                <a:ext cx="1520475" cy="584775"/>
              </a:xfrm>
              <a:prstGeom prst="rect">
                <a:avLst/>
              </a:prstGeom>
              <a:noFill/>
            </p:spPr>
            <p:txBody>
              <a:bodyPr wrap="square" rtlCol="0">
                <a:spAutoFit/>
              </a:bodyPr>
              <a:lstStyle/>
              <a:p>
                <a:r>
                  <a:rPr lang="es-ES_tradnl" sz="1600" dirty="0">
                    <a:sym typeface="Wingdings"/>
                  </a:rPr>
                  <a:t>         </a:t>
                </a:r>
                <a:r>
                  <a:rPr lang="es-ES_tradnl" sz="1600" dirty="0" err="1">
                    <a:sym typeface="Wingdings"/>
                  </a:rPr>
                  <a:t>Flow</a:t>
                </a:r>
                <a:r>
                  <a:rPr lang="es-ES_tradnl" sz="1600" dirty="0">
                    <a:sym typeface="Wingdings"/>
                  </a:rPr>
                  <a:t>      </a:t>
                </a:r>
              </a:p>
              <a:p>
                <a:r>
                  <a:rPr lang="es-ES_tradnl" sz="1600" dirty="0">
                    <a:sym typeface="Wingdings"/>
                  </a:rPr>
                  <a:t>       of </a:t>
                </a:r>
                <a:r>
                  <a:rPr lang="es-ES_tradnl" sz="1600" dirty="0" err="1">
                    <a:sym typeface="Wingdings"/>
                  </a:rPr>
                  <a:t>electrons</a:t>
                </a:r>
                <a:endParaRPr lang="es-ES_tradnl" sz="1600" dirty="0"/>
              </a:p>
            </p:txBody>
          </p:sp>
        </p:grpSp>
        <p:sp>
          <p:nvSpPr>
            <p:cNvPr id="43" name="TextBox 42"/>
            <p:cNvSpPr txBox="1"/>
            <p:nvPr/>
          </p:nvSpPr>
          <p:spPr>
            <a:xfrm>
              <a:off x="5014403" y="4142673"/>
              <a:ext cx="1190172" cy="369332"/>
            </a:xfrm>
            <a:prstGeom prst="rect">
              <a:avLst/>
            </a:prstGeom>
            <a:noFill/>
          </p:spPr>
          <p:txBody>
            <a:bodyPr wrap="square" rtlCol="0">
              <a:spAutoFit/>
            </a:bodyPr>
            <a:lstStyle/>
            <a:p>
              <a:r>
                <a:rPr lang="es-ES_tradnl" dirty="0" err="1"/>
                <a:t>Reduction</a:t>
              </a:r>
              <a:endParaRPr lang="es-ES_tradnl" dirty="0"/>
            </a:p>
          </p:txBody>
        </p:sp>
        <p:sp>
          <p:nvSpPr>
            <p:cNvPr id="44" name="TextBox 43"/>
            <p:cNvSpPr txBox="1"/>
            <p:nvPr/>
          </p:nvSpPr>
          <p:spPr>
            <a:xfrm>
              <a:off x="2522368" y="4149617"/>
              <a:ext cx="1639296" cy="369332"/>
            </a:xfrm>
            <a:prstGeom prst="rect">
              <a:avLst/>
            </a:prstGeom>
            <a:noFill/>
          </p:spPr>
          <p:txBody>
            <a:bodyPr wrap="square" rtlCol="0">
              <a:spAutoFit/>
            </a:bodyPr>
            <a:lstStyle/>
            <a:p>
              <a:r>
                <a:rPr lang="es-ES_tradnl" dirty="0" err="1"/>
                <a:t>Oxidation</a:t>
              </a:r>
              <a:endParaRPr lang="es-ES_tradnl" dirty="0"/>
            </a:p>
          </p:txBody>
        </p:sp>
        <p:cxnSp>
          <p:nvCxnSpPr>
            <p:cNvPr id="45" name="Straight Connector 44"/>
            <p:cNvCxnSpPr/>
            <p:nvPr/>
          </p:nvCxnSpPr>
          <p:spPr>
            <a:xfrm>
              <a:off x="4736117" y="1112190"/>
              <a:ext cx="741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58454" y="1112190"/>
              <a:ext cx="741745"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745187" y="543775"/>
              <a:ext cx="1259647" cy="369332"/>
            </a:xfrm>
            <a:prstGeom prst="rect">
              <a:avLst/>
            </a:prstGeom>
            <a:noFill/>
          </p:spPr>
          <p:txBody>
            <a:bodyPr wrap="square" rtlCol="0">
              <a:spAutoFit/>
            </a:bodyPr>
            <a:lstStyle/>
            <a:p>
              <a:r>
                <a:rPr lang="es-ES_tradnl" b="1" dirty="0" err="1"/>
                <a:t>Discharge</a:t>
              </a:r>
              <a:endParaRPr lang="es-ES_tradnl" b="1" dirty="0"/>
            </a:p>
          </p:txBody>
        </p:sp>
        <p:sp>
          <p:nvSpPr>
            <p:cNvPr id="48" name="TextBox 47"/>
            <p:cNvSpPr txBox="1"/>
            <p:nvPr/>
          </p:nvSpPr>
          <p:spPr>
            <a:xfrm>
              <a:off x="5913083" y="1166821"/>
              <a:ext cx="365275" cy="400110"/>
            </a:xfrm>
            <a:prstGeom prst="rect">
              <a:avLst/>
            </a:prstGeom>
            <a:noFill/>
          </p:spPr>
          <p:txBody>
            <a:bodyPr wrap="square" rtlCol="0">
              <a:spAutoFit/>
            </a:bodyPr>
            <a:lstStyle/>
            <a:p>
              <a:r>
                <a:rPr lang="es-ES_tradnl" sz="2000" b="1" dirty="0"/>
                <a:t>+</a:t>
              </a:r>
            </a:p>
          </p:txBody>
        </p:sp>
        <p:sp>
          <p:nvSpPr>
            <p:cNvPr id="49" name="TextBox 48"/>
            <p:cNvSpPr txBox="1"/>
            <p:nvPr/>
          </p:nvSpPr>
          <p:spPr>
            <a:xfrm>
              <a:off x="2288062" y="1119236"/>
              <a:ext cx="386536" cy="523220"/>
            </a:xfrm>
            <a:prstGeom prst="rect">
              <a:avLst/>
            </a:prstGeom>
            <a:noFill/>
          </p:spPr>
          <p:txBody>
            <a:bodyPr wrap="square" rtlCol="0">
              <a:spAutoFit/>
            </a:bodyPr>
            <a:lstStyle/>
            <a:p>
              <a:r>
                <a:rPr lang="es-ES_tradnl" sz="2800" b="1" dirty="0"/>
                <a:t>-</a:t>
              </a:r>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352573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493" y="243083"/>
            <a:ext cx="8911687" cy="1280890"/>
          </a:xfrm>
        </p:spPr>
        <p:txBody>
          <a:bodyPr/>
          <a:lstStyle/>
          <a:p>
            <a:r>
              <a:rPr lang="en-US" dirty="0"/>
              <a:t>Consumption of lead in batteries (1960-2012)</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 name="Picture 12"/>
          <p:cNvPicPr>
            <a:picLocks noChangeAspect="1"/>
          </p:cNvPicPr>
          <p:nvPr/>
        </p:nvPicPr>
        <p:blipFill>
          <a:blip r:embed="rId2"/>
          <a:stretch>
            <a:fillRect/>
          </a:stretch>
        </p:blipFill>
        <p:spPr>
          <a:xfrm>
            <a:off x="1939911" y="1523973"/>
            <a:ext cx="8290768" cy="4926684"/>
          </a:xfrm>
          <a:prstGeom prst="rect">
            <a:avLst/>
          </a:prstGeom>
        </p:spPr>
      </p:pic>
      <p:sp>
        <p:nvSpPr>
          <p:cNvPr id="5" name="TextBox 4"/>
          <p:cNvSpPr txBox="1"/>
          <p:nvPr/>
        </p:nvSpPr>
        <p:spPr>
          <a:xfrm>
            <a:off x="1939911" y="6488668"/>
            <a:ext cx="8316284" cy="369332"/>
          </a:xfrm>
          <a:prstGeom prst="rect">
            <a:avLst/>
          </a:prstGeom>
          <a:noFill/>
        </p:spPr>
        <p:txBody>
          <a:bodyPr wrap="square" rtlCol="0">
            <a:spAutoFit/>
          </a:bodyPr>
          <a:lstStyle/>
          <a:p>
            <a:r>
              <a:rPr lang="en-US" sz="900" dirty="0">
                <a:solidFill>
                  <a:schemeClr val="tx1">
                    <a:lumMod val="95000"/>
                    <a:lumOff val="5000"/>
                  </a:schemeClr>
                </a:solidFill>
              </a:rPr>
              <a:t> Zhang, W., Yang, J., </a:t>
            </a:r>
            <a:r>
              <a:rPr lang="en-US" sz="900" dirty="0" err="1">
                <a:solidFill>
                  <a:schemeClr val="tx1">
                    <a:lumMod val="95000"/>
                    <a:lumOff val="5000"/>
                  </a:schemeClr>
                </a:solidFill>
              </a:rPr>
              <a:t>Wua</a:t>
            </a:r>
            <a:r>
              <a:rPr lang="en-US" sz="900" dirty="0">
                <a:solidFill>
                  <a:schemeClr val="tx1">
                    <a:lumMod val="95000"/>
                    <a:lumOff val="5000"/>
                  </a:schemeClr>
                </a:solidFill>
              </a:rPr>
              <a:t>, X., Hua, Y., Yu, W., Wang, J., Dong, J., Li, M., Liang, S., Hu, J. &amp; Kumar, R. K. A critical review on secondary lead recycling technology and its prospect. </a:t>
            </a:r>
            <a:r>
              <a:rPr lang="en-US" sz="900" i="1" dirty="0">
                <a:solidFill>
                  <a:schemeClr val="tx1">
                    <a:lumMod val="95000"/>
                    <a:lumOff val="5000"/>
                  </a:schemeClr>
                </a:solidFill>
              </a:rPr>
              <a:t>Renewable and Sustainable Energy Rev.,</a:t>
            </a:r>
            <a:r>
              <a:rPr lang="en-US" sz="900" dirty="0">
                <a:solidFill>
                  <a:schemeClr val="tx1">
                    <a:lumMod val="95000"/>
                    <a:lumOff val="5000"/>
                  </a:schemeClr>
                </a:solidFill>
              </a:rPr>
              <a:t> </a:t>
            </a:r>
            <a:r>
              <a:rPr lang="en-US" sz="900" b="1" dirty="0">
                <a:solidFill>
                  <a:schemeClr val="tx1">
                    <a:lumMod val="95000"/>
                    <a:lumOff val="5000"/>
                  </a:schemeClr>
                </a:solidFill>
              </a:rPr>
              <a:t>61</a:t>
            </a:r>
            <a:r>
              <a:rPr lang="en-US" sz="900" dirty="0">
                <a:solidFill>
                  <a:schemeClr val="tx1">
                    <a:lumMod val="95000"/>
                    <a:lumOff val="5000"/>
                  </a:schemeClr>
                </a:solidFill>
              </a:rPr>
              <a:t>,</a:t>
            </a:r>
            <a:r>
              <a:rPr lang="en-US" sz="900" b="1" dirty="0">
                <a:solidFill>
                  <a:schemeClr val="tx1">
                    <a:lumMod val="95000"/>
                    <a:lumOff val="5000"/>
                  </a:schemeClr>
                </a:solidFill>
              </a:rPr>
              <a:t> </a:t>
            </a:r>
            <a:r>
              <a:rPr lang="en-US" sz="900" dirty="0">
                <a:solidFill>
                  <a:schemeClr val="tx1">
                    <a:lumMod val="95000"/>
                    <a:lumOff val="5000"/>
                  </a:schemeClr>
                </a:solidFill>
              </a:rPr>
              <a:t>108–122</a:t>
            </a:r>
            <a:r>
              <a:rPr lang="en-US" sz="900" b="1" dirty="0">
                <a:solidFill>
                  <a:schemeClr val="tx1">
                    <a:lumMod val="95000"/>
                    <a:lumOff val="5000"/>
                  </a:schemeClr>
                </a:solidFill>
              </a:rPr>
              <a:t> </a:t>
            </a:r>
            <a:r>
              <a:rPr lang="en-US" sz="900" dirty="0">
                <a:solidFill>
                  <a:schemeClr val="tx1">
                    <a:lumMod val="95000"/>
                    <a:lumOff val="5000"/>
                  </a:schemeClr>
                </a:solidFill>
              </a:rPr>
              <a:t>(2016).</a:t>
            </a:r>
          </a:p>
        </p:txBody>
      </p:sp>
      <p:sp>
        <p:nvSpPr>
          <p:cNvPr id="6" name="Slide Number Placeholder 5"/>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70784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31" y="163666"/>
            <a:ext cx="10399959" cy="1280890"/>
          </a:xfrm>
        </p:spPr>
        <p:txBody>
          <a:bodyPr>
            <a:normAutofit/>
          </a:bodyPr>
          <a:lstStyle/>
          <a:p>
            <a:r>
              <a:rPr lang="en-US" dirty="0"/>
              <a:t>The percentage of secondary lead and primary lead production from 1970 to 2012</a:t>
            </a:r>
          </a:p>
        </p:txBody>
      </p:sp>
      <p:pic>
        <p:nvPicPr>
          <p:cNvPr id="7" name="Picture 6"/>
          <p:cNvPicPr>
            <a:picLocks noChangeAspect="1"/>
          </p:cNvPicPr>
          <p:nvPr/>
        </p:nvPicPr>
        <p:blipFill rotWithShape="1">
          <a:blip r:embed="rId2"/>
          <a:srcRect t="1041"/>
          <a:stretch/>
        </p:blipFill>
        <p:spPr>
          <a:xfrm>
            <a:off x="1152588" y="1571625"/>
            <a:ext cx="9980780" cy="5099984"/>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2477870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8716" y="373441"/>
            <a:ext cx="10844407" cy="1280890"/>
          </a:xfrm>
        </p:spPr>
        <p:txBody>
          <a:bodyPr/>
          <a:lstStyle/>
          <a:p>
            <a:r>
              <a:rPr lang="en-US" dirty="0"/>
              <a:t>Secondary lead recycling from acid-lead battery </a:t>
            </a:r>
            <a:endParaRPr lang="es-PR" dirty="0"/>
          </a:p>
        </p:txBody>
      </p:sp>
      <p:sp>
        <p:nvSpPr>
          <p:cNvPr id="6" name="Content Placeholder 5"/>
          <p:cNvSpPr>
            <a:spLocks noGrp="1"/>
          </p:cNvSpPr>
          <p:nvPr>
            <p:ph sz="half" idx="2"/>
          </p:nvPr>
        </p:nvSpPr>
        <p:spPr>
          <a:xfrm>
            <a:off x="772337" y="1865342"/>
            <a:ext cx="10731457" cy="4992658"/>
          </a:xfrm>
        </p:spPr>
        <p:txBody>
          <a:bodyPr>
            <a:normAutofit/>
          </a:bodyPr>
          <a:lstStyle/>
          <a:p>
            <a:pPr>
              <a:lnSpc>
                <a:spcPct val="150000"/>
              </a:lnSpc>
            </a:pPr>
            <a:r>
              <a:rPr lang="en-US" sz="2000" dirty="0">
                <a:solidFill>
                  <a:schemeClr val="tx1"/>
                </a:solidFill>
              </a:rPr>
              <a:t>Lead recovered from:</a:t>
            </a:r>
          </a:p>
          <a:p>
            <a:pPr lvl="1">
              <a:lnSpc>
                <a:spcPct val="150000"/>
              </a:lnSpc>
              <a:buFont typeface="Wingdings" panose="05000000000000000000" pitchFamily="2" charset="2"/>
              <a:buChar char="ü"/>
            </a:pPr>
            <a:r>
              <a:rPr lang="en-US" sz="2000" dirty="0">
                <a:solidFill>
                  <a:schemeClr val="tx1"/>
                </a:solidFill>
              </a:rPr>
              <a:t>Discarded lead acid battery (85%).</a:t>
            </a:r>
          </a:p>
          <a:p>
            <a:pPr lvl="1">
              <a:lnSpc>
                <a:spcPct val="150000"/>
              </a:lnSpc>
              <a:buFont typeface="Wingdings" panose="05000000000000000000" pitchFamily="2" charset="2"/>
              <a:buChar char="ü"/>
            </a:pPr>
            <a:r>
              <a:rPr lang="en-US" sz="2000" dirty="0">
                <a:solidFill>
                  <a:schemeClr val="tx1"/>
                </a:solidFill>
              </a:rPr>
              <a:t>Lead dust.</a:t>
            </a:r>
          </a:p>
          <a:p>
            <a:pPr lvl="1">
              <a:lnSpc>
                <a:spcPct val="150000"/>
              </a:lnSpc>
              <a:buFont typeface="Wingdings" panose="05000000000000000000" pitchFamily="2" charset="2"/>
              <a:buChar char="ü"/>
            </a:pPr>
            <a:r>
              <a:rPr lang="en-US" sz="2000" dirty="0">
                <a:solidFill>
                  <a:schemeClr val="tx1"/>
                </a:solidFill>
              </a:rPr>
              <a:t>Lead pipe.</a:t>
            </a:r>
          </a:p>
          <a:p>
            <a:pPr lvl="1">
              <a:lnSpc>
                <a:spcPct val="150000"/>
              </a:lnSpc>
              <a:buFont typeface="Wingdings" panose="05000000000000000000" pitchFamily="2" charset="2"/>
              <a:buChar char="ü"/>
            </a:pPr>
            <a:r>
              <a:rPr lang="en-US" sz="2000" dirty="0">
                <a:solidFill>
                  <a:schemeClr val="tx1"/>
                </a:solidFill>
              </a:rPr>
              <a:t>Lead glass of liquid crystal display (LCD).</a:t>
            </a:r>
          </a:p>
          <a:p>
            <a:pPr lvl="1">
              <a:lnSpc>
                <a:spcPct val="150000"/>
              </a:lnSpc>
              <a:buFont typeface="Wingdings" panose="05000000000000000000" pitchFamily="2" charset="2"/>
              <a:buChar char="ü"/>
            </a:pPr>
            <a:r>
              <a:rPr lang="en-US" sz="2000" dirty="0">
                <a:solidFill>
                  <a:schemeClr val="tx1"/>
                </a:solidFill>
              </a:rPr>
              <a:t>Slag from lead smelting process.</a:t>
            </a:r>
          </a:p>
          <a:p>
            <a:pPr lvl="1">
              <a:lnSpc>
                <a:spcPct val="150000"/>
              </a:lnSpc>
              <a:buFont typeface="Wingdings" panose="05000000000000000000" pitchFamily="2" charset="2"/>
              <a:buChar char="ü"/>
            </a:pPr>
            <a:endParaRPr lang="en-US" dirty="0">
              <a:solidFill>
                <a:schemeClr val="tx1"/>
              </a:solidFill>
            </a:endParaRPr>
          </a:p>
        </p:txBody>
      </p:sp>
      <p:sp>
        <p:nvSpPr>
          <p:cNvPr id="3" name="Rectangle 2"/>
          <p:cNvSpPr/>
          <p:nvPr/>
        </p:nvSpPr>
        <p:spPr>
          <a:xfrm>
            <a:off x="6634454" y="1865342"/>
            <a:ext cx="6096000" cy="2265172"/>
          </a:xfrm>
          <a:prstGeom prst="rect">
            <a:avLst/>
          </a:prstGeom>
        </p:spPr>
        <p:txBody>
          <a:bodyPr>
            <a:spAutoFit/>
          </a:bodyPr>
          <a:lstStyle/>
          <a:p>
            <a:pPr marL="342900" lvl="0" indent="-342900">
              <a:lnSpc>
                <a:spcPct val="150000"/>
              </a:lnSpc>
              <a:spcBef>
                <a:spcPts val="1000"/>
              </a:spcBef>
              <a:buClr>
                <a:srgbClr val="99CB38"/>
              </a:buClr>
              <a:buFont typeface="Wingdings 3" charset="2"/>
              <a:buChar char=""/>
            </a:pPr>
            <a:r>
              <a:rPr lang="en-US" sz="2000" dirty="0">
                <a:solidFill>
                  <a:prstClr val="black"/>
                </a:solidFill>
              </a:rPr>
              <a:t>Benefits secondary lead recycling: </a:t>
            </a:r>
            <a:r>
              <a:rPr lang="en-US" sz="2000" dirty="0">
                <a:solidFill>
                  <a:prstClr val="black"/>
                </a:solidFill>
                <a:sym typeface="Wingdings" panose="05000000000000000000" pitchFamily="2" charset="2"/>
              </a:rPr>
              <a:t>(5)</a:t>
            </a:r>
            <a:endParaRPr lang="en-US" sz="2000" dirty="0">
              <a:solidFill>
                <a:prstClr val="black"/>
              </a:solidFill>
            </a:endParaRPr>
          </a:p>
          <a:p>
            <a:pPr marL="742950" lvl="1" indent="-285750">
              <a:lnSpc>
                <a:spcPct val="150000"/>
              </a:lnSpc>
              <a:spcBef>
                <a:spcPts val="1000"/>
              </a:spcBef>
              <a:buClr>
                <a:srgbClr val="99CB38"/>
              </a:buClr>
              <a:buFont typeface="Wingdings" panose="05000000000000000000" pitchFamily="2" charset="2"/>
              <a:buChar char="ü"/>
            </a:pPr>
            <a:r>
              <a:rPr lang="en-US" sz="2000" dirty="0">
                <a:solidFill>
                  <a:prstClr val="black"/>
                </a:solidFill>
              </a:rPr>
              <a:t>More cost-effective</a:t>
            </a:r>
          </a:p>
          <a:p>
            <a:pPr marL="742950" lvl="1" indent="-285750">
              <a:lnSpc>
                <a:spcPct val="150000"/>
              </a:lnSpc>
              <a:spcBef>
                <a:spcPts val="1000"/>
              </a:spcBef>
              <a:buClr>
                <a:srgbClr val="99CB38"/>
              </a:buClr>
              <a:buFont typeface="Wingdings" panose="05000000000000000000" pitchFamily="2" charset="2"/>
              <a:buChar char="ü"/>
            </a:pPr>
            <a:r>
              <a:rPr lang="en-US" sz="2000" dirty="0">
                <a:solidFill>
                  <a:prstClr val="black"/>
                </a:solidFill>
              </a:rPr>
              <a:t>Conserve environmental resources</a:t>
            </a:r>
          </a:p>
          <a:p>
            <a:pPr marL="742950" lvl="1" indent="-285750">
              <a:lnSpc>
                <a:spcPct val="150000"/>
              </a:lnSpc>
              <a:spcBef>
                <a:spcPts val="1000"/>
              </a:spcBef>
              <a:buClr>
                <a:srgbClr val="99CB38"/>
              </a:buClr>
              <a:buFont typeface="Wingdings" panose="05000000000000000000" pitchFamily="2" charset="2"/>
              <a:buChar char="ü"/>
            </a:pPr>
            <a:r>
              <a:rPr lang="en-US" sz="2000" dirty="0">
                <a:solidFill>
                  <a:prstClr val="black"/>
                </a:solidFill>
              </a:rPr>
              <a:t>Protect human health </a:t>
            </a:r>
          </a:p>
        </p:txBody>
      </p:sp>
      <p:sp>
        <p:nvSpPr>
          <p:cNvPr id="2" name="Slide Number Placeholder 1"/>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293122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880" y="206249"/>
            <a:ext cx="5334528" cy="1280890"/>
          </a:xfrm>
        </p:spPr>
        <p:txBody>
          <a:bodyPr/>
          <a:lstStyle/>
          <a:p>
            <a:r>
              <a:rPr lang="en-US" dirty="0"/>
              <a:t>Recycling lead process</a:t>
            </a:r>
          </a:p>
        </p:txBody>
      </p:sp>
      <p:pic>
        <p:nvPicPr>
          <p:cNvPr id="8" name="Picture 7"/>
          <p:cNvPicPr>
            <a:picLocks noChangeAspect="1"/>
          </p:cNvPicPr>
          <p:nvPr/>
        </p:nvPicPr>
        <p:blipFill>
          <a:blip r:embed="rId2"/>
          <a:stretch>
            <a:fillRect/>
          </a:stretch>
        </p:blipFill>
        <p:spPr>
          <a:xfrm>
            <a:off x="3342677" y="1918241"/>
            <a:ext cx="2129970" cy="212997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515033" y="1216728"/>
            <a:ext cx="1785257" cy="646331"/>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b="1" dirty="0">
                <a:solidFill>
                  <a:schemeClr val="bg1"/>
                </a:solidFill>
              </a:rPr>
              <a:t>Separate components </a:t>
            </a:r>
          </a:p>
        </p:txBody>
      </p:sp>
      <p:sp>
        <p:nvSpPr>
          <p:cNvPr id="10" name="Right Arrow 9"/>
          <p:cNvSpPr/>
          <p:nvPr/>
        </p:nvSpPr>
        <p:spPr>
          <a:xfrm rot="10800000">
            <a:off x="2526048" y="3138408"/>
            <a:ext cx="661832" cy="207624"/>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585323" y="3138408"/>
            <a:ext cx="664870" cy="195898"/>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4151191" y="4318746"/>
            <a:ext cx="512942" cy="18289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Alternate Process 17"/>
          <p:cNvSpPr/>
          <p:nvPr/>
        </p:nvSpPr>
        <p:spPr>
          <a:xfrm>
            <a:off x="469638" y="2569610"/>
            <a:ext cx="1811872" cy="1345220"/>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b="1" u="sng" dirty="0">
                <a:solidFill>
                  <a:prstClr val="black"/>
                </a:solidFill>
                <a:effectLst>
                  <a:outerShdw blurRad="38100" dist="38100" dir="2700000" algn="tl">
                    <a:srgbClr val="000000">
                      <a:alpha val="43137"/>
                    </a:srgbClr>
                  </a:outerShdw>
                </a:effectLst>
              </a:rPr>
              <a:t>Acid</a:t>
            </a:r>
          </a:p>
          <a:p>
            <a:pPr marL="285750" indent="-285750" algn="ctr">
              <a:buFont typeface="Wingdings" panose="05000000000000000000" pitchFamily="2" charset="2"/>
              <a:buChar char="ü"/>
            </a:pPr>
            <a:r>
              <a:rPr lang="en-US" b="1" dirty="0">
                <a:solidFill>
                  <a:schemeClr val="tx1"/>
                </a:solidFill>
              </a:rPr>
              <a:t>Recover</a:t>
            </a:r>
          </a:p>
          <a:p>
            <a:pPr marL="285750" indent="-285750" algn="ctr">
              <a:buFont typeface="Wingdings" panose="05000000000000000000" pitchFamily="2" charset="2"/>
              <a:buChar char="ü"/>
            </a:pPr>
            <a:r>
              <a:rPr lang="en-US" b="1" dirty="0">
                <a:solidFill>
                  <a:schemeClr val="tx1"/>
                </a:solidFill>
              </a:rPr>
              <a:t>convert </a:t>
            </a:r>
          </a:p>
        </p:txBody>
      </p:sp>
      <p:sp>
        <p:nvSpPr>
          <p:cNvPr id="19" name="Flowchart: Alternate Process 18"/>
          <p:cNvSpPr/>
          <p:nvPr/>
        </p:nvSpPr>
        <p:spPr>
          <a:xfrm>
            <a:off x="3448270" y="4772171"/>
            <a:ext cx="2101674" cy="1145227"/>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b="1" u="sng" dirty="0">
              <a:solidFill>
                <a:prstClr val="black"/>
              </a:solidFill>
              <a:effectLst>
                <a:outerShdw blurRad="38100" dist="38100" dir="2700000" algn="tl">
                  <a:srgbClr val="000000">
                    <a:alpha val="43137"/>
                  </a:srgbClr>
                </a:outerShdw>
              </a:effectLst>
            </a:endParaRPr>
          </a:p>
          <a:p>
            <a:pPr algn="ctr"/>
            <a:r>
              <a:rPr lang="en-US" b="1" u="sng" dirty="0">
                <a:solidFill>
                  <a:prstClr val="black"/>
                </a:solidFill>
                <a:effectLst>
                  <a:outerShdw blurRad="38100" dist="38100" dir="2700000" algn="tl">
                    <a:srgbClr val="000000">
                      <a:alpha val="43137"/>
                    </a:srgbClr>
                  </a:outerShdw>
                </a:effectLst>
              </a:rPr>
              <a:t>Plastic</a:t>
            </a:r>
          </a:p>
          <a:p>
            <a:pPr marL="285750" indent="-285750">
              <a:buFont typeface="Wingdings" panose="05000000000000000000" pitchFamily="2" charset="2"/>
              <a:buChar char="ü"/>
            </a:pPr>
            <a:r>
              <a:rPr lang="en-US" b="1" dirty="0">
                <a:solidFill>
                  <a:prstClr val="black"/>
                </a:solidFill>
              </a:rPr>
              <a:t>Cleaned and reprocessed into spheres </a:t>
            </a:r>
          </a:p>
          <a:p>
            <a:pPr marL="285750" indent="-285750" algn="ctr">
              <a:buFont typeface="Wingdings" panose="05000000000000000000" pitchFamily="2" charset="2"/>
              <a:buChar char="ü"/>
            </a:pPr>
            <a:endParaRPr lang="en-US" dirty="0"/>
          </a:p>
        </p:txBody>
      </p:sp>
      <p:sp>
        <p:nvSpPr>
          <p:cNvPr id="20" name="Flowchart: Alternate Process 19"/>
          <p:cNvSpPr/>
          <p:nvPr/>
        </p:nvSpPr>
        <p:spPr>
          <a:xfrm>
            <a:off x="6305501" y="2569610"/>
            <a:ext cx="2470009" cy="1468519"/>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b="1" u="sng" dirty="0">
                <a:solidFill>
                  <a:schemeClr val="tx1"/>
                </a:solidFill>
                <a:effectLst>
                  <a:outerShdw blurRad="38100" dist="38100" dir="2700000" algn="tl">
                    <a:srgbClr val="000000">
                      <a:alpha val="43137"/>
                    </a:srgbClr>
                  </a:outerShdw>
                </a:effectLst>
              </a:rPr>
              <a:t>Lead</a:t>
            </a:r>
            <a:endParaRPr lang="en-US" b="1" dirty="0">
              <a:solidFill>
                <a:schemeClr val="tx1"/>
              </a:solidFill>
            </a:endParaRPr>
          </a:p>
          <a:p>
            <a:pPr marL="285750" indent="-285750">
              <a:buFont typeface="Wingdings" panose="05000000000000000000" pitchFamily="2" charset="2"/>
              <a:buChar char="ü"/>
            </a:pPr>
            <a:r>
              <a:rPr lang="en-US" b="1" dirty="0">
                <a:solidFill>
                  <a:schemeClr val="tx1"/>
                </a:solidFill>
              </a:rPr>
              <a:t>Melt </a:t>
            </a:r>
          </a:p>
          <a:p>
            <a:pPr marL="285750" indent="-285750">
              <a:buFont typeface="Wingdings" panose="05000000000000000000" pitchFamily="2" charset="2"/>
              <a:buChar char="ü"/>
            </a:pPr>
            <a:r>
              <a:rPr lang="en-US" b="1" dirty="0">
                <a:solidFill>
                  <a:schemeClr val="tx1"/>
                </a:solidFill>
              </a:rPr>
              <a:t>Refine </a:t>
            </a:r>
          </a:p>
          <a:p>
            <a:pPr marL="285750" indent="-285750">
              <a:buFont typeface="Wingdings" panose="05000000000000000000" pitchFamily="2" charset="2"/>
              <a:buChar char="ü"/>
            </a:pPr>
            <a:r>
              <a:rPr lang="en-US" b="1" dirty="0">
                <a:solidFill>
                  <a:schemeClr val="tx1"/>
                </a:solidFill>
              </a:rPr>
              <a:t>Mold   </a:t>
            </a:r>
          </a:p>
        </p:txBody>
      </p:sp>
      <p:cxnSp>
        <p:nvCxnSpPr>
          <p:cNvPr id="31" name="Straight Arrow Connector 30"/>
          <p:cNvCxnSpPr/>
          <p:nvPr/>
        </p:nvCxnSpPr>
        <p:spPr>
          <a:xfrm>
            <a:off x="1480457" y="6328229"/>
            <a:ext cx="673462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5585323" y="5344784"/>
            <a:ext cx="26733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1480457" y="3945368"/>
            <a:ext cx="0" cy="2382861"/>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775510" y="3334306"/>
            <a:ext cx="886180" cy="0"/>
          </a:xfrm>
          <a:prstGeom prst="line">
            <a:avLst/>
          </a:prstGeom>
          <a:ln w="28575"/>
        </p:spPr>
        <p:style>
          <a:lnRef idx="1">
            <a:schemeClr val="dk1"/>
          </a:lnRef>
          <a:fillRef idx="0">
            <a:schemeClr val="dk1"/>
          </a:fillRef>
          <a:effectRef idx="0">
            <a:schemeClr val="dk1"/>
          </a:effectRef>
          <a:fontRef idx="minor">
            <a:schemeClr val="tx1"/>
          </a:fontRef>
        </p:style>
      </p:cxnSp>
      <p:pic>
        <p:nvPicPr>
          <p:cNvPr id="4098" name="Picture 2" descr="Resultado de imagen para recycled ba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703" y="4539343"/>
            <a:ext cx="2399675" cy="2264769"/>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a:off x="9661690" y="3346033"/>
            <a:ext cx="0" cy="10641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308204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46" name="Group 45"/>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7"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0"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Title 8"/>
          <p:cNvSpPr>
            <a:spLocks noGrp="1"/>
          </p:cNvSpPr>
          <p:nvPr>
            <p:ph type="title"/>
          </p:nvPr>
        </p:nvSpPr>
        <p:spPr>
          <a:xfrm>
            <a:off x="591350" y="983524"/>
            <a:ext cx="3778870" cy="3943250"/>
          </a:xfrm>
        </p:spPr>
        <p:txBody>
          <a:bodyPr vert="horz" lIns="91440" tIns="45720" rIns="91440" bIns="45720" rtlCol="0" anchor="b">
            <a:normAutofit/>
          </a:bodyPr>
          <a:lstStyle/>
          <a:p>
            <a:r>
              <a:rPr lang="en-US" sz="4000" dirty="0">
                <a:solidFill>
                  <a:srgbClr val="FEFFFF"/>
                </a:solidFill>
              </a:rPr>
              <a:t>Radiation Shielding Material</a:t>
            </a:r>
          </a:p>
        </p:txBody>
      </p:sp>
      <p:pic>
        <p:nvPicPr>
          <p:cNvPr id="38" name="Picture 2" descr="Resultado de imagen para radiation shielding material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23465" y="194484"/>
            <a:ext cx="5989415" cy="10981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83508" y="6488669"/>
            <a:ext cx="4726474" cy="369332"/>
          </a:xfrm>
          <a:prstGeom prst="rect">
            <a:avLst/>
          </a:prstGeom>
          <a:noFill/>
        </p:spPr>
        <p:txBody>
          <a:bodyPr wrap="square" rtlCol="0">
            <a:spAutoFit/>
          </a:bodyPr>
          <a:lstStyle/>
          <a:p>
            <a:r>
              <a:rPr lang="es-PR" sz="900" dirty="0"/>
              <a:t>http://www.nuclear-power.net/nuclear-power/reactor-physics/atomic-nuclear-physics/radiation/shielding-of-ionizing-radiation/</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2775564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67104" y="461980"/>
            <a:ext cx="12064381"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dirty="0"/>
              <a:t>Lead: </a:t>
            </a:r>
            <a:r>
              <a:rPr lang="es-PR" dirty="0" err="1"/>
              <a:t>shielding</a:t>
            </a:r>
            <a:r>
              <a:rPr lang="es-PR" dirty="0"/>
              <a:t> material </a:t>
            </a:r>
            <a:r>
              <a:rPr lang="es-PR" dirty="0" err="1"/>
              <a:t>for</a:t>
            </a:r>
            <a:r>
              <a:rPr lang="es-PR" dirty="0"/>
              <a:t> </a:t>
            </a:r>
            <a:r>
              <a:rPr lang="es-PR" dirty="0" err="1"/>
              <a:t>cosmogenic</a:t>
            </a:r>
            <a:r>
              <a:rPr lang="es-PR" dirty="0"/>
              <a:t> </a:t>
            </a:r>
            <a:r>
              <a:rPr lang="es-PR" dirty="0" err="1"/>
              <a:t>radiation</a:t>
            </a:r>
            <a:r>
              <a:rPr lang="es-PR" dirty="0"/>
              <a:t> </a:t>
            </a:r>
          </a:p>
        </p:txBody>
      </p:sp>
      <p:sp>
        <p:nvSpPr>
          <p:cNvPr id="2" name="Rectangle 1"/>
          <p:cNvSpPr/>
          <p:nvPr/>
        </p:nvSpPr>
        <p:spPr>
          <a:xfrm>
            <a:off x="821809" y="2343508"/>
            <a:ext cx="10099040" cy="2308324"/>
          </a:xfrm>
          <a:prstGeom prst="rect">
            <a:avLst/>
          </a:prstGeom>
        </p:spPr>
        <p:txBody>
          <a:bodyPr wrap="square">
            <a:spAutoFit/>
          </a:bodyPr>
          <a:lstStyle/>
          <a:p>
            <a:pPr marL="342900" indent="-342900" algn="ctr">
              <a:lnSpc>
                <a:spcPct val="150000"/>
              </a:lnSpc>
              <a:buFont typeface="Arial" panose="020B0604020202020204" pitchFamily="34" charset="0"/>
              <a:buChar char="•"/>
            </a:pPr>
            <a:r>
              <a:rPr lang="en-US" sz="2400" dirty="0">
                <a:ea typeface="Times New Roman" panose="02020603050405020304" pitchFamily="18" charset="0"/>
              </a:rPr>
              <a:t>high radiation absorption </a:t>
            </a:r>
          </a:p>
          <a:p>
            <a:pPr marL="342900" indent="-342900" algn="ctr">
              <a:lnSpc>
                <a:spcPct val="150000"/>
              </a:lnSpc>
              <a:buFont typeface="Arial" panose="020B0604020202020204" pitchFamily="34" charset="0"/>
              <a:buChar char="•"/>
            </a:pPr>
            <a:r>
              <a:rPr lang="en-US" sz="2400" dirty="0">
                <a:ea typeface="Times New Roman" panose="02020603050405020304" pitchFamily="18" charset="0"/>
              </a:rPr>
              <a:t>thermal stability</a:t>
            </a:r>
          </a:p>
          <a:p>
            <a:pPr marL="342900" indent="-342900" algn="ctr">
              <a:lnSpc>
                <a:spcPct val="150000"/>
              </a:lnSpc>
              <a:buFont typeface="Arial" panose="020B0604020202020204" pitchFamily="34" charset="0"/>
              <a:buChar char="•"/>
            </a:pPr>
            <a:r>
              <a:rPr lang="en-US" sz="2400" dirty="0">
                <a:ea typeface="Times New Roman" panose="02020603050405020304" pitchFamily="18" charset="0"/>
              </a:rPr>
              <a:t>resistant to damage but at the same time the irradiation effects on its mechanical properties should be small</a:t>
            </a:r>
            <a:endParaRPr lang="es-PR" sz="2400" dirty="0"/>
          </a:p>
        </p:txBody>
      </p:sp>
      <p:sp>
        <p:nvSpPr>
          <p:cNvPr id="10" name="TextBox 9"/>
          <p:cNvSpPr txBox="1"/>
          <p:nvPr/>
        </p:nvSpPr>
        <p:spPr>
          <a:xfrm>
            <a:off x="3268210" y="1676285"/>
            <a:ext cx="5974080" cy="461665"/>
          </a:xfrm>
          <a:prstGeom prst="rect">
            <a:avLst/>
          </a:prstGeom>
          <a:noFill/>
        </p:spPr>
        <p:txBody>
          <a:bodyPr wrap="square" rtlCol="0">
            <a:spAutoFit/>
          </a:bodyPr>
          <a:lstStyle/>
          <a:p>
            <a:r>
              <a:rPr lang="es-PR" sz="2400" b="1" dirty="0" err="1"/>
              <a:t>Why</a:t>
            </a:r>
            <a:r>
              <a:rPr lang="es-PR" sz="2400" b="1" dirty="0"/>
              <a:t> use lead as </a:t>
            </a:r>
            <a:r>
              <a:rPr lang="es-PR" sz="2400" b="1" dirty="0" err="1"/>
              <a:t>shielding</a:t>
            </a:r>
            <a:r>
              <a:rPr lang="es-PR" sz="2400" b="1" dirty="0"/>
              <a:t> material?</a:t>
            </a:r>
          </a:p>
        </p:txBody>
      </p:sp>
      <p:sp>
        <p:nvSpPr>
          <p:cNvPr id="3" name="Slide Number Placeholder 2"/>
          <p:cNvSpPr>
            <a:spLocks noGrp="1"/>
          </p:cNvSpPr>
          <p:nvPr>
            <p:ph type="sldNum" sz="quarter" idx="12"/>
          </p:nvPr>
        </p:nvSpPr>
        <p:spPr>
          <a:xfrm>
            <a:off x="11227026" y="6306839"/>
            <a:ext cx="779767" cy="365125"/>
          </a:xfrm>
        </p:spPr>
        <p:txBody>
          <a:bodyPr/>
          <a:lstStyle/>
          <a:p>
            <a:fld id="{4FAB73BC-B049-4115-A692-8D63A059BFB8}" type="slidenum">
              <a:rPr lang="en-US" smtClean="0">
                <a:solidFill>
                  <a:schemeClr val="tx1"/>
                </a:solidFill>
              </a:rPr>
              <a:pPr/>
              <a:t>29</a:t>
            </a:fld>
            <a:endParaRPr lang="en-US" dirty="0">
              <a:solidFill>
                <a:schemeClr val="tx1"/>
              </a:solidFill>
            </a:endParaRPr>
          </a:p>
        </p:txBody>
      </p:sp>
      <p:sp>
        <p:nvSpPr>
          <p:cNvPr id="6" name="TextBox 5"/>
          <p:cNvSpPr txBox="1"/>
          <p:nvPr/>
        </p:nvSpPr>
        <p:spPr>
          <a:xfrm>
            <a:off x="367104" y="5288340"/>
            <a:ext cx="11449338" cy="1569660"/>
          </a:xfrm>
          <a:prstGeom prst="rect">
            <a:avLst/>
          </a:prstGeom>
          <a:noFill/>
        </p:spPr>
        <p:txBody>
          <a:bodyPr wrap="square" rtlCol="0">
            <a:spAutoFit/>
          </a:bodyPr>
          <a:lstStyle/>
          <a:p>
            <a:r>
              <a:rPr lang="es-PR" sz="2400" u="sng" dirty="0" err="1"/>
              <a:t>Mass</a:t>
            </a:r>
            <a:r>
              <a:rPr lang="es-PR" sz="2400" u="sng" dirty="0"/>
              <a:t> </a:t>
            </a:r>
            <a:r>
              <a:rPr lang="es-PR" sz="2400" u="sng" dirty="0" err="1"/>
              <a:t>Attenuation</a:t>
            </a:r>
            <a:r>
              <a:rPr lang="es-PR" sz="2400" u="sng" dirty="0"/>
              <a:t> </a:t>
            </a:r>
            <a:r>
              <a:rPr lang="es-PR" sz="2400" u="sng" dirty="0" err="1"/>
              <a:t>Coeffient</a:t>
            </a:r>
            <a:r>
              <a:rPr lang="es-PR" sz="2400" u="sng" dirty="0"/>
              <a:t> </a:t>
            </a:r>
            <a:r>
              <a:rPr lang="es-PR" sz="2400" dirty="0"/>
              <a:t>(µ</a:t>
            </a:r>
            <a:r>
              <a:rPr lang="el-GR" sz="2400" dirty="0"/>
              <a:t>ρ</a:t>
            </a:r>
            <a:r>
              <a:rPr lang="en-US" sz="2400" dirty="0"/>
              <a:t>):Where 𝛍 is the attenuation coefficient and 𝝆 , this coefficient represents how easily a beam of energy can penetrate a material.</a:t>
            </a:r>
            <a:endParaRPr lang="es-PR" sz="2400" dirty="0"/>
          </a:p>
          <a:p>
            <a:endParaRPr lang="es-PR" sz="2400" dirty="0"/>
          </a:p>
        </p:txBody>
      </p:sp>
    </p:spTree>
    <p:extLst>
      <p:ext uri="{BB962C8B-B14F-4D97-AF65-F5344CB8AC3E}">
        <p14:creationId xmlns:p14="http://schemas.microsoft.com/office/powerpoint/2010/main" val="36211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https://lh4.googleusercontent.com/2UT5WIh003Eh361ZLRH1AMKD8ofoJQIe1Yz8KbQuAV9GhYqVsJHRo9kjBLSnqqRr53dGrAggMouY2H__l3P7Xdc_aH3tIiqUOtP8YOf0XrEz4OClf_4nvyv-rsjm8HQqqGOG4XAd"/>
          <p:cNvPicPr/>
          <p:nvPr/>
        </p:nvPicPr>
        <p:blipFill rotWithShape="1">
          <a:blip r:embed="rId3" cstate="print">
            <a:extLst>
              <a:ext uri="{28A0092B-C50C-407E-A947-70E740481C1C}">
                <a14:useLocalDpi xmlns:a14="http://schemas.microsoft.com/office/drawing/2010/main" val="0"/>
              </a:ext>
            </a:extLst>
          </a:blip>
          <a:srcRect/>
          <a:stretch/>
        </p:blipFill>
        <p:spPr bwMode="auto">
          <a:xfrm>
            <a:off x="5652205" y="3052119"/>
            <a:ext cx="6198973" cy="3255430"/>
          </a:xfrm>
          <a:prstGeom prst="rect">
            <a:avLst/>
          </a:prstGeom>
          <a:noFill/>
        </p:spPr>
      </p:pic>
      <p:sp>
        <p:nvSpPr>
          <p:cNvPr id="42" name="Rectangle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Title 8"/>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Coordination Chemistry</a:t>
            </a:r>
          </a:p>
        </p:txBody>
      </p:sp>
      <p:grpSp>
        <p:nvGrpSpPr>
          <p:cNvPr id="2" name="Group 1"/>
          <p:cNvGrpSpPr/>
          <p:nvPr/>
        </p:nvGrpSpPr>
        <p:grpSpPr>
          <a:xfrm>
            <a:off x="6011206" y="325330"/>
            <a:ext cx="4806273" cy="2246762"/>
            <a:chOff x="6011206" y="967417"/>
            <a:chExt cx="4806273" cy="2273203"/>
          </a:xfrm>
        </p:grpSpPr>
        <p:grpSp>
          <p:nvGrpSpPr>
            <p:cNvPr id="62" name="Group 61"/>
            <p:cNvGrpSpPr/>
            <p:nvPr/>
          </p:nvGrpSpPr>
          <p:grpSpPr>
            <a:xfrm>
              <a:off x="6011206" y="967417"/>
              <a:ext cx="4806273" cy="2273203"/>
              <a:chOff x="6004683" y="989185"/>
              <a:chExt cx="4806273" cy="2273203"/>
            </a:xfrm>
          </p:grpSpPr>
          <p:sp>
            <p:nvSpPr>
              <p:cNvPr id="44" name="TextBox 43"/>
              <p:cNvSpPr txBox="1"/>
              <p:nvPr/>
            </p:nvSpPr>
            <p:spPr>
              <a:xfrm>
                <a:off x="6004683" y="1045641"/>
                <a:ext cx="2354973" cy="369332"/>
              </a:xfrm>
              <a:prstGeom prst="rect">
                <a:avLst/>
              </a:prstGeom>
              <a:noFill/>
            </p:spPr>
            <p:txBody>
              <a:bodyPr wrap="square" rtlCol="0">
                <a:spAutoFit/>
              </a:bodyPr>
              <a:lstStyle/>
              <a:p>
                <a:r>
                  <a:rPr lang="es-PR" b="1" dirty="0"/>
                  <a:t>Pb </a:t>
                </a:r>
                <a:r>
                  <a:rPr lang="es-PR" b="1" dirty="0" err="1"/>
                  <a:t>ground</a:t>
                </a:r>
                <a:r>
                  <a:rPr lang="es-PR" b="1" dirty="0"/>
                  <a:t> </a:t>
                </a:r>
                <a:r>
                  <a:rPr lang="es-PR" b="1" dirty="0" err="1"/>
                  <a:t>state</a:t>
                </a:r>
                <a:endParaRPr lang="es-PR" b="1" dirty="0"/>
              </a:p>
            </p:txBody>
          </p:sp>
          <p:grpSp>
            <p:nvGrpSpPr>
              <p:cNvPr id="59" name="Group 58"/>
              <p:cNvGrpSpPr/>
              <p:nvPr/>
            </p:nvGrpSpPr>
            <p:grpSpPr>
              <a:xfrm>
                <a:off x="8349565" y="989185"/>
                <a:ext cx="2461391" cy="1164961"/>
                <a:chOff x="8386636" y="573838"/>
                <a:chExt cx="2461391" cy="1164961"/>
              </a:xfrm>
            </p:grpSpPr>
            <p:grpSp>
              <p:nvGrpSpPr>
                <p:cNvPr id="48" name="Group 47"/>
                <p:cNvGrpSpPr/>
                <p:nvPr/>
              </p:nvGrpSpPr>
              <p:grpSpPr>
                <a:xfrm>
                  <a:off x="9337834" y="573838"/>
                  <a:ext cx="1510193" cy="506572"/>
                  <a:chOff x="8728829" y="629770"/>
                  <a:chExt cx="1510193" cy="506572"/>
                </a:xfrm>
              </p:grpSpPr>
              <p:sp>
                <p:nvSpPr>
                  <p:cNvPr id="45" name="Rectangle 44"/>
                  <p:cNvSpPr/>
                  <p:nvPr/>
                </p:nvSpPr>
                <p:spPr>
                  <a:xfrm>
                    <a:off x="8728829" y="632016"/>
                    <a:ext cx="506627" cy="50432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46" name="Rectangle 45"/>
                  <p:cNvSpPr/>
                  <p:nvPr/>
                </p:nvSpPr>
                <p:spPr>
                  <a:xfrm>
                    <a:off x="9235456" y="629770"/>
                    <a:ext cx="506627" cy="506572"/>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47" name="Rectangle 46"/>
                  <p:cNvSpPr/>
                  <p:nvPr/>
                </p:nvSpPr>
                <p:spPr>
                  <a:xfrm>
                    <a:off x="9732395" y="632016"/>
                    <a:ext cx="506627" cy="50432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dirty="0"/>
                  </a:p>
                </p:txBody>
              </p:sp>
            </p:grpSp>
            <p:grpSp>
              <p:nvGrpSpPr>
                <p:cNvPr id="49" name="Group 48"/>
                <p:cNvGrpSpPr/>
                <p:nvPr/>
              </p:nvGrpSpPr>
              <p:grpSpPr>
                <a:xfrm>
                  <a:off x="9337834" y="1233993"/>
                  <a:ext cx="1510193" cy="504806"/>
                  <a:chOff x="8728829" y="632016"/>
                  <a:chExt cx="1510193" cy="504806"/>
                </a:xfrm>
              </p:grpSpPr>
              <p:sp>
                <p:nvSpPr>
                  <p:cNvPr id="50" name="Rectangle 49"/>
                  <p:cNvSpPr/>
                  <p:nvPr/>
                </p:nvSpPr>
                <p:spPr>
                  <a:xfrm>
                    <a:off x="8728829" y="632016"/>
                    <a:ext cx="506627" cy="50432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dirty="0"/>
                  </a:p>
                </p:txBody>
              </p:sp>
              <p:sp>
                <p:nvSpPr>
                  <p:cNvPr id="51" name="Rectangle 50"/>
                  <p:cNvSpPr/>
                  <p:nvPr/>
                </p:nvSpPr>
                <p:spPr>
                  <a:xfrm>
                    <a:off x="9225768" y="632016"/>
                    <a:ext cx="506627" cy="50480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52" name="Rectangle 51"/>
                  <p:cNvSpPr/>
                  <p:nvPr/>
                </p:nvSpPr>
                <p:spPr>
                  <a:xfrm>
                    <a:off x="9732395" y="632016"/>
                    <a:ext cx="506627" cy="50432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grpSp>
            <p:sp>
              <p:nvSpPr>
                <p:cNvPr id="57" name="Rectangle 56"/>
                <p:cNvSpPr/>
                <p:nvPr/>
              </p:nvSpPr>
              <p:spPr>
                <a:xfrm>
                  <a:off x="8386636" y="576084"/>
                  <a:ext cx="506627" cy="50432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dirty="0"/>
                </a:p>
              </p:txBody>
            </p:sp>
            <p:sp>
              <p:nvSpPr>
                <p:cNvPr id="58" name="Rectangle 57"/>
                <p:cNvSpPr/>
                <p:nvPr/>
              </p:nvSpPr>
              <p:spPr>
                <a:xfrm>
                  <a:off x="8386636" y="1233993"/>
                  <a:ext cx="506627" cy="50432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grpSp>
          <p:sp>
            <p:nvSpPr>
              <p:cNvPr id="60" name="TextBox 59"/>
              <p:cNvSpPr txBox="1"/>
              <p:nvPr/>
            </p:nvSpPr>
            <p:spPr>
              <a:xfrm>
                <a:off x="8440694" y="2893056"/>
                <a:ext cx="415498" cy="369332"/>
              </a:xfrm>
              <a:prstGeom prst="rect">
                <a:avLst/>
              </a:prstGeom>
              <a:noFill/>
            </p:spPr>
            <p:txBody>
              <a:bodyPr wrap="none" rtlCol="0">
                <a:spAutoFit/>
              </a:bodyPr>
              <a:lstStyle/>
              <a:p>
                <a:r>
                  <a:rPr lang="es-PR" b="1" dirty="0"/>
                  <a:t>6s</a:t>
                </a:r>
              </a:p>
            </p:txBody>
          </p:sp>
          <p:sp>
            <p:nvSpPr>
              <p:cNvPr id="61" name="TextBox 60"/>
              <p:cNvSpPr txBox="1"/>
              <p:nvPr/>
            </p:nvSpPr>
            <p:spPr>
              <a:xfrm>
                <a:off x="9825803" y="2885385"/>
                <a:ext cx="466794" cy="369332"/>
              </a:xfrm>
              <a:prstGeom prst="rect">
                <a:avLst/>
              </a:prstGeom>
              <a:noFill/>
            </p:spPr>
            <p:txBody>
              <a:bodyPr wrap="none" rtlCol="0">
                <a:spAutoFit/>
              </a:bodyPr>
              <a:lstStyle/>
              <a:p>
                <a:r>
                  <a:rPr lang="es-PR" b="1" dirty="0"/>
                  <a:t>6p</a:t>
                </a:r>
              </a:p>
            </p:txBody>
          </p:sp>
        </p:grpSp>
        <p:grpSp>
          <p:nvGrpSpPr>
            <p:cNvPr id="75" name="Group 74"/>
            <p:cNvGrpSpPr/>
            <p:nvPr/>
          </p:nvGrpSpPr>
          <p:grpSpPr>
            <a:xfrm>
              <a:off x="6658092" y="1083245"/>
              <a:ext cx="3409134" cy="1016554"/>
              <a:chOff x="6656342" y="1070816"/>
              <a:chExt cx="3409134" cy="1016554"/>
            </a:xfrm>
          </p:grpSpPr>
          <p:sp>
            <p:nvSpPr>
              <p:cNvPr id="63" name="TextBox 62"/>
              <p:cNvSpPr txBox="1"/>
              <p:nvPr/>
            </p:nvSpPr>
            <p:spPr>
              <a:xfrm>
                <a:off x="6656342" y="1693970"/>
                <a:ext cx="720069" cy="369332"/>
              </a:xfrm>
              <a:prstGeom prst="rect">
                <a:avLst/>
              </a:prstGeom>
              <a:noFill/>
            </p:spPr>
            <p:txBody>
              <a:bodyPr wrap="none" rtlCol="0">
                <a:spAutoFit/>
              </a:bodyPr>
              <a:lstStyle/>
              <a:p>
                <a:r>
                  <a:rPr lang="es-PR" dirty="0"/>
                  <a:t>Pb </a:t>
                </a:r>
                <a:r>
                  <a:rPr lang="es-PR" baseline="30000" dirty="0"/>
                  <a:t>+2</a:t>
                </a:r>
                <a:endParaRPr lang="es-PR" dirty="0"/>
              </a:p>
            </p:txBody>
          </p:sp>
          <p:grpSp>
            <p:nvGrpSpPr>
              <p:cNvPr id="69" name="Group 68"/>
              <p:cNvGrpSpPr/>
              <p:nvPr/>
            </p:nvGrpSpPr>
            <p:grpSpPr>
              <a:xfrm>
                <a:off x="8499838" y="1070816"/>
                <a:ext cx="174143" cy="358935"/>
                <a:chOff x="8499838" y="1070816"/>
                <a:chExt cx="174143" cy="358935"/>
              </a:xfrm>
            </p:grpSpPr>
            <p:cxnSp>
              <p:nvCxnSpPr>
                <p:cNvPr id="65" name="Straight Arrow Connector 64"/>
                <p:cNvCxnSpPr/>
                <p:nvPr/>
              </p:nvCxnSpPr>
              <p:spPr>
                <a:xfrm>
                  <a:off x="8499838" y="1080815"/>
                  <a:ext cx="3384" cy="3489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flipH="1" flipV="1">
                  <a:off x="8670264" y="1070816"/>
                  <a:ext cx="3717" cy="3282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70" name="Group 69"/>
              <p:cNvGrpSpPr/>
              <p:nvPr/>
            </p:nvGrpSpPr>
            <p:grpSpPr>
              <a:xfrm>
                <a:off x="8520039" y="1728435"/>
                <a:ext cx="170756" cy="358935"/>
                <a:chOff x="8503225" y="1070816"/>
                <a:chExt cx="170756" cy="358935"/>
              </a:xfrm>
            </p:grpSpPr>
            <p:cxnSp>
              <p:nvCxnSpPr>
                <p:cNvPr id="71" name="Straight Arrow Connector 70"/>
                <p:cNvCxnSpPr/>
                <p:nvPr/>
              </p:nvCxnSpPr>
              <p:spPr>
                <a:xfrm flipH="1">
                  <a:off x="8503225" y="1070816"/>
                  <a:ext cx="965" cy="3589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2" name="Straight Arrow Connector 71"/>
                <p:cNvCxnSpPr/>
                <p:nvPr/>
              </p:nvCxnSpPr>
              <p:spPr>
                <a:xfrm flipH="1" flipV="1">
                  <a:off x="8670264" y="1070816"/>
                  <a:ext cx="3717" cy="3282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cxnSp>
            <p:nvCxnSpPr>
              <p:cNvPr id="73" name="Straight Arrow Connector 72"/>
              <p:cNvCxnSpPr/>
              <p:nvPr/>
            </p:nvCxnSpPr>
            <p:spPr>
              <a:xfrm flipH="1" flipV="1">
                <a:off x="9542876" y="1070816"/>
                <a:ext cx="3717" cy="3282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4" name="Straight Arrow Connector 73"/>
              <p:cNvCxnSpPr/>
              <p:nvPr/>
            </p:nvCxnSpPr>
            <p:spPr>
              <a:xfrm flipH="1" flipV="1">
                <a:off x="10061759" y="1071056"/>
                <a:ext cx="3717" cy="3282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sp>
        <p:nvSpPr>
          <p:cNvPr id="64" name="Rectangle 63"/>
          <p:cNvSpPr/>
          <p:nvPr/>
        </p:nvSpPr>
        <p:spPr>
          <a:xfrm>
            <a:off x="8356088" y="1651416"/>
            <a:ext cx="506627" cy="498460"/>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66" name="Rectangle 65"/>
          <p:cNvSpPr/>
          <p:nvPr/>
        </p:nvSpPr>
        <p:spPr>
          <a:xfrm>
            <a:off x="9813913" y="1648408"/>
            <a:ext cx="506627" cy="498460"/>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68" name="Rectangle 67"/>
          <p:cNvSpPr/>
          <p:nvPr/>
        </p:nvSpPr>
        <p:spPr>
          <a:xfrm>
            <a:off x="9325699" y="1648408"/>
            <a:ext cx="506627" cy="498460"/>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76" name="Rectangle 75"/>
          <p:cNvSpPr/>
          <p:nvPr/>
        </p:nvSpPr>
        <p:spPr>
          <a:xfrm>
            <a:off x="10322392" y="1644186"/>
            <a:ext cx="506627" cy="498460"/>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77" name="TextBox 76"/>
          <p:cNvSpPr txBox="1"/>
          <p:nvPr/>
        </p:nvSpPr>
        <p:spPr>
          <a:xfrm>
            <a:off x="6722748" y="1723840"/>
            <a:ext cx="720069" cy="369332"/>
          </a:xfrm>
          <a:prstGeom prst="rect">
            <a:avLst/>
          </a:prstGeom>
          <a:noFill/>
        </p:spPr>
        <p:txBody>
          <a:bodyPr wrap="none" rtlCol="0">
            <a:spAutoFit/>
          </a:bodyPr>
          <a:lstStyle/>
          <a:p>
            <a:r>
              <a:rPr lang="es-PR" dirty="0"/>
              <a:t>Pb </a:t>
            </a:r>
            <a:r>
              <a:rPr lang="es-PR" baseline="30000" dirty="0"/>
              <a:t>+4</a:t>
            </a:r>
            <a:endParaRPr lang="es-PR" dirty="0"/>
          </a:p>
        </p:txBody>
      </p:sp>
      <p:sp>
        <p:nvSpPr>
          <p:cNvPr id="3" name="TextBox 2"/>
          <p:cNvSpPr txBox="1"/>
          <p:nvPr/>
        </p:nvSpPr>
        <p:spPr>
          <a:xfrm>
            <a:off x="5282824" y="6387962"/>
            <a:ext cx="7130603" cy="369332"/>
          </a:xfrm>
          <a:prstGeom prst="rect">
            <a:avLst/>
          </a:prstGeom>
          <a:noFill/>
        </p:spPr>
        <p:txBody>
          <a:bodyPr wrap="square" rtlCol="0">
            <a:spAutoFit/>
          </a:bodyPr>
          <a:lstStyle/>
          <a:p>
            <a:r>
              <a:rPr lang="en-US" sz="900" dirty="0" err="1"/>
              <a:t>Karmakar</a:t>
            </a:r>
            <a:r>
              <a:rPr lang="en-US" sz="900" dirty="0"/>
              <a:t>, A., </a:t>
            </a:r>
            <a:r>
              <a:rPr lang="en-US" sz="900" dirty="0" err="1"/>
              <a:t>Hazra</a:t>
            </a:r>
            <a:r>
              <a:rPr lang="en-US" sz="900" dirty="0"/>
              <a:t>, S., </a:t>
            </a:r>
            <a:r>
              <a:rPr lang="en-US" sz="900" dirty="0" err="1"/>
              <a:t>Guedes</a:t>
            </a:r>
            <a:r>
              <a:rPr lang="en-US" sz="900" dirty="0"/>
              <a:t>, F., Synthesis, structure and catalytic application of lead(II) complexes in </a:t>
            </a:r>
            <a:r>
              <a:rPr lang="en-US" sz="900" dirty="0" err="1"/>
              <a:t>cyanosilylation</a:t>
            </a:r>
            <a:r>
              <a:rPr lang="en-US" sz="900" dirty="0"/>
              <a:t> reactions. </a:t>
            </a:r>
            <a:r>
              <a:rPr lang="es-PR" sz="900" i="1" dirty="0"/>
              <a:t>Royal. Soc. </a:t>
            </a:r>
            <a:r>
              <a:rPr lang="es-PR" sz="900" i="1" dirty="0" err="1"/>
              <a:t>Chem</a:t>
            </a:r>
            <a:r>
              <a:rPr lang="es-PR" sz="900" i="1" dirty="0"/>
              <a:t>.,</a:t>
            </a:r>
            <a:r>
              <a:rPr lang="es-PR" sz="900" dirty="0"/>
              <a:t> </a:t>
            </a:r>
            <a:r>
              <a:rPr lang="es-PR" sz="900" b="1" dirty="0"/>
              <a:t>44</a:t>
            </a:r>
            <a:r>
              <a:rPr lang="es-PR" sz="900" dirty="0"/>
              <a:t>,</a:t>
            </a:r>
            <a:r>
              <a:rPr lang="es-PR" sz="900" b="1" dirty="0"/>
              <a:t> </a:t>
            </a:r>
            <a:r>
              <a:rPr lang="es-PR" sz="900" dirty="0"/>
              <a:t>268–280</a:t>
            </a:r>
            <a:r>
              <a:rPr lang="es-PR" sz="900" b="1" dirty="0"/>
              <a:t> </a:t>
            </a:r>
            <a:r>
              <a:rPr lang="es-PR" sz="900" dirty="0"/>
              <a:t>(2015).</a:t>
            </a:r>
            <a:endParaRPr lang="en-US" sz="9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80642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98705" y="565530"/>
            <a:ext cx="9571862"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dirty="0"/>
              <a:t>Lead as a </a:t>
            </a:r>
            <a:r>
              <a:rPr lang="es-PR" dirty="0" err="1"/>
              <a:t>shielding</a:t>
            </a:r>
            <a:r>
              <a:rPr lang="es-PR" dirty="0"/>
              <a:t> material </a:t>
            </a:r>
          </a:p>
        </p:txBody>
      </p:sp>
      <p:sp>
        <p:nvSpPr>
          <p:cNvPr id="2" name="TextBox 1"/>
          <p:cNvSpPr txBox="1"/>
          <p:nvPr/>
        </p:nvSpPr>
        <p:spPr>
          <a:xfrm>
            <a:off x="1208759" y="1659230"/>
            <a:ext cx="9000023" cy="400110"/>
          </a:xfrm>
          <a:prstGeom prst="rect">
            <a:avLst/>
          </a:prstGeom>
          <a:noFill/>
        </p:spPr>
        <p:txBody>
          <a:bodyPr wrap="square" rtlCol="0">
            <a:spAutoFit/>
          </a:bodyPr>
          <a:lstStyle/>
          <a:p>
            <a:r>
              <a:rPr lang="es-PR" sz="2000" b="1" dirty="0" err="1"/>
              <a:t>Compton</a:t>
            </a:r>
            <a:r>
              <a:rPr lang="es-PR" sz="2000" b="1" dirty="0"/>
              <a:t> </a:t>
            </a:r>
            <a:r>
              <a:rPr lang="es-PR" sz="2000" b="1" dirty="0" err="1"/>
              <a:t>Effect</a:t>
            </a:r>
            <a:r>
              <a:rPr lang="es-PR" sz="2000" dirty="0"/>
              <a:t> - </a:t>
            </a:r>
            <a:r>
              <a:rPr lang="es-PR" sz="2000" dirty="0" err="1"/>
              <a:t>inelastic</a:t>
            </a:r>
            <a:r>
              <a:rPr lang="es-PR" sz="2000" dirty="0"/>
              <a:t> </a:t>
            </a:r>
            <a:r>
              <a:rPr lang="es-PR" sz="2000" dirty="0" err="1"/>
              <a:t>scattering</a:t>
            </a:r>
            <a:r>
              <a:rPr lang="es-PR" sz="2000" dirty="0"/>
              <a:t> of a </a:t>
            </a:r>
            <a:r>
              <a:rPr lang="es-PR" sz="2000" dirty="0" err="1"/>
              <a:t>photon</a:t>
            </a:r>
            <a:r>
              <a:rPr lang="es-PR" sz="2000" dirty="0"/>
              <a:t> </a:t>
            </a:r>
            <a:r>
              <a:rPr lang="es-PR" sz="2000" dirty="0" err="1"/>
              <a:t>by</a:t>
            </a:r>
            <a:r>
              <a:rPr lang="es-PR" sz="2000" dirty="0"/>
              <a:t> a </a:t>
            </a:r>
            <a:r>
              <a:rPr lang="es-PR" sz="2000" dirty="0" err="1"/>
              <a:t>charged</a:t>
            </a:r>
            <a:r>
              <a:rPr lang="es-PR" sz="2000" dirty="0"/>
              <a:t> </a:t>
            </a:r>
            <a:r>
              <a:rPr lang="es-PR" sz="2000" dirty="0" err="1"/>
              <a:t>particle</a:t>
            </a:r>
            <a:r>
              <a:rPr lang="es-PR" sz="2000" dirty="0"/>
              <a:t> </a:t>
            </a:r>
          </a:p>
        </p:txBody>
      </p:sp>
      <p:grpSp>
        <p:nvGrpSpPr>
          <p:cNvPr id="83" name="Group 82"/>
          <p:cNvGrpSpPr/>
          <p:nvPr/>
        </p:nvGrpSpPr>
        <p:grpSpPr>
          <a:xfrm>
            <a:off x="2125449" y="2204482"/>
            <a:ext cx="7990101" cy="4115038"/>
            <a:chOff x="2157986" y="2238937"/>
            <a:chExt cx="6563727" cy="3489810"/>
          </a:xfrm>
        </p:grpSpPr>
        <p:grpSp>
          <p:nvGrpSpPr>
            <p:cNvPr id="81" name="Group 80"/>
            <p:cNvGrpSpPr/>
            <p:nvPr/>
          </p:nvGrpSpPr>
          <p:grpSpPr>
            <a:xfrm>
              <a:off x="2157986" y="2238937"/>
              <a:ext cx="6563727" cy="3489810"/>
              <a:chOff x="1260031" y="2220282"/>
              <a:chExt cx="5488566" cy="2560678"/>
            </a:xfrm>
          </p:grpSpPr>
          <p:grpSp>
            <p:nvGrpSpPr>
              <p:cNvPr id="59" name="Group 58"/>
              <p:cNvGrpSpPr/>
              <p:nvPr/>
            </p:nvGrpSpPr>
            <p:grpSpPr>
              <a:xfrm>
                <a:off x="1260031" y="2220282"/>
                <a:ext cx="5387343" cy="2560678"/>
                <a:chOff x="1454646" y="2388918"/>
                <a:chExt cx="5387343" cy="2560678"/>
              </a:xfrm>
            </p:grpSpPr>
            <p:grpSp>
              <p:nvGrpSpPr>
                <p:cNvPr id="58" name="Group 57"/>
                <p:cNvGrpSpPr/>
                <p:nvPr/>
              </p:nvGrpSpPr>
              <p:grpSpPr>
                <a:xfrm>
                  <a:off x="1454646" y="2763921"/>
                  <a:ext cx="2704165" cy="2112597"/>
                  <a:chOff x="1454646" y="2763921"/>
                  <a:chExt cx="2704165" cy="2112597"/>
                </a:xfrm>
              </p:grpSpPr>
              <p:sp>
                <p:nvSpPr>
                  <p:cNvPr id="46" name="Parallelogram 45"/>
                  <p:cNvSpPr/>
                  <p:nvPr/>
                </p:nvSpPr>
                <p:spPr>
                  <a:xfrm>
                    <a:off x="1995115" y="2994709"/>
                    <a:ext cx="901148" cy="1881809"/>
                  </a:xfrm>
                  <a:prstGeom prst="parallelogram">
                    <a:avLst/>
                  </a:prstGeom>
                  <a:solidFill>
                    <a:schemeClr val="tx1">
                      <a:lumMod val="50000"/>
                      <a:lumOff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s-PR"/>
                  </a:p>
                </p:txBody>
              </p:sp>
              <p:sp>
                <p:nvSpPr>
                  <p:cNvPr id="21" name="Lightning Bolt 20"/>
                  <p:cNvSpPr/>
                  <p:nvPr/>
                </p:nvSpPr>
                <p:spPr>
                  <a:xfrm>
                    <a:off x="1454646" y="2977337"/>
                    <a:ext cx="914400" cy="914400"/>
                  </a:xfrm>
                  <a:prstGeom prst="lightningBol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s-PR" dirty="0"/>
                  </a:p>
                </p:txBody>
              </p:sp>
              <p:cxnSp>
                <p:nvCxnSpPr>
                  <p:cNvPr id="48" name="Straight Connector 47"/>
                  <p:cNvCxnSpPr>
                    <a:endCxn id="53" idx="1"/>
                  </p:cNvCxnSpPr>
                  <p:nvPr/>
                </p:nvCxnSpPr>
                <p:spPr>
                  <a:xfrm flipV="1">
                    <a:off x="2369046" y="2763921"/>
                    <a:ext cx="1631445" cy="1103784"/>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p:cNvCxnSpPr/>
                  <p:nvPr/>
                </p:nvCxnSpPr>
                <p:spPr>
                  <a:xfrm>
                    <a:off x="2313777" y="3861691"/>
                    <a:ext cx="1845034" cy="756803"/>
                  </a:xfrm>
                  <a:prstGeom prst="line">
                    <a:avLst/>
                  </a:prstGeom>
                </p:spPr>
                <p:style>
                  <a:lnRef idx="2">
                    <a:schemeClr val="dk1"/>
                  </a:lnRef>
                  <a:fillRef idx="1">
                    <a:schemeClr val="lt1"/>
                  </a:fillRef>
                  <a:effectRef idx="0">
                    <a:schemeClr val="dk1"/>
                  </a:effectRef>
                  <a:fontRef idx="minor">
                    <a:schemeClr val="dk1"/>
                  </a:fontRef>
                </p:style>
              </p:cxnSp>
            </p:grpSp>
            <p:sp>
              <p:nvSpPr>
                <p:cNvPr id="53" name="Oval 52"/>
                <p:cNvSpPr/>
                <p:nvPr/>
              </p:nvSpPr>
              <p:spPr>
                <a:xfrm>
                  <a:off x="3512967" y="2388918"/>
                  <a:ext cx="3329022" cy="2560678"/>
                </a:xfrm>
                <a:prstGeom prst="ellipse">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PR" dirty="0"/>
                </a:p>
              </p:txBody>
            </p:sp>
          </p:grpSp>
          <p:sp>
            <p:nvSpPr>
              <p:cNvPr id="57" name="Freeform 56"/>
              <p:cNvSpPr/>
              <p:nvPr/>
            </p:nvSpPr>
            <p:spPr>
              <a:xfrm>
                <a:off x="3721489" y="3538048"/>
                <a:ext cx="806555" cy="168392"/>
              </a:xfrm>
              <a:custGeom>
                <a:avLst/>
                <a:gdLst>
                  <a:gd name="connsiteX0" fmla="*/ 0 w 874644"/>
                  <a:gd name="connsiteY0" fmla="*/ 265103 h 265103"/>
                  <a:gd name="connsiteX1" fmla="*/ 119270 w 874644"/>
                  <a:gd name="connsiteY1" fmla="*/ 60 h 265103"/>
                  <a:gd name="connsiteX2" fmla="*/ 251792 w 874644"/>
                  <a:gd name="connsiteY2" fmla="*/ 238599 h 265103"/>
                  <a:gd name="connsiteX3" fmla="*/ 318053 w 874644"/>
                  <a:gd name="connsiteY3" fmla="*/ 26564 h 265103"/>
                  <a:gd name="connsiteX4" fmla="*/ 437322 w 874644"/>
                  <a:gd name="connsiteY4" fmla="*/ 212095 h 265103"/>
                  <a:gd name="connsiteX5" fmla="*/ 530087 w 874644"/>
                  <a:gd name="connsiteY5" fmla="*/ 13312 h 265103"/>
                  <a:gd name="connsiteX6" fmla="*/ 689113 w 874644"/>
                  <a:gd name="connsiteY6" fmla="*/ 132582 h 265103"/>
                  <a:gd name="connsiteX7" fmla="*/ 874644 w 874644"/>
                  <a:gd name="connsiteY7" fmla="*/ 132582 h 26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644" h="265103">
                    <a:moveTo>
                      <a:pt x="0" y="265103"/>
                    </a:moveTo>
                    <a:cubicBezTo>
                      <a:pt x="38652" y="134790"/>
                      <a:pt x="77305" y="4477"/>
                      <a:pt x="119270" y="60"/>
                    </a:cubicBezTo>
                    <a:cubicBezTo>
                      <a:pt x="161235" y="-4357"/>
                      <a:pt x="218662" y="234182"/>
                      <a:pt x="251792" y="238599"/>
                    </a:cubicBezTo>
                    <a:cubicBezTo>
                      <a:pt x="284922" y="243016"/>
                      <a:pt x="287131" y="30981"/>
                      <a:pt x="318053" y="26564"/>
                    </a:cubicBezTo>
                    <a:cubicBezTo>
                      <a:pt x="348975" y="22147"/>
                      <a:pt x="401983" y="214304"/>
                      <a:pt x="437322" y="212095"/>
                    </a:cubicBezTo>
                    <a:cubicBezTo>
                      <a:pt x="472661" y="209886"/>
                      <a:pt x="488122" y="26564"/>
                      <a:pt x="530087" y="13312"/>
                    </a:cubicBezTo>
                    <a:cubicBezTo>
                      <a:pt x="572052" y="60"/>
                      <a:pt x="631687" y="112704"/>
                      <a:pt x="689113" y="132582"/>
                    </a:cubicBezTo>
                    <a:cubicBezTo>
                      <a:pt x="746539" y="152460"/>
                      <a:pt x="810591" y="142521"/>
                      <a:pt x="874644" y="132582"/>
                    </a:cubicBezTo>
                  </a:path>
                </a:pathLst>
              </a:custGeom>
              <a:ln>
                <a:solidFill>
                  <a:srgbClr val="FFFF00"/>
                </a:solidFill>
                <a:tailEnd type="triangle" w="lg" len="med"/>
              </a:ln>
            </p:spPr>
            <p:style>
              <a:lnRef idx="3">
                <a:schemeClr val="dk1"/>
              </a:lnRef>
              <a:fillRef idx="0">
                <a:schemeClr val="dk1"/>
              </a:fillRef>
              <a:effectRef idx="2">
                <a:schemeClr val="dk1"/>
              </a:effectRef>
              <a:fontRef idx="minor">
                <a:schemeClr val="tx1"/>
              </a:fontRef>
            </p:style>
            <p:txBody>
              <a:bodyPr rtlCol="0" anchor="ctr"/>
              <a:lstStyle/>
              <a:p>
                <a:pPr algn="ctr"/>
                <a:endParaRPr lang="es-PR" dirty="0"/>
              </a:p>
            </p:txBody>
          </p:sp>
          <p:sp>
            <p:nvSpPr>
              <p:cNvPr id="63" name="Oval 62"/>
              <p:cNvSpPr/>
              <p:nvPr/>
            </p:nvSpPr>
            <p:spPr>
              <a:xfrm>
                <a:off x="4597907" y="3349953"/>
                <a:ext cx="376172" cy="364423"/>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64" name="TextBox 63"/>
              <p:cNvSpPr txBox="1"/>
              <p:nvPr/>
            </p:nvSpPr>
            <p:spPr>
              <a:xfrm>
                <a:off x="4627066" y="3382185"/>
                <a:ext cx="399706" cy="271001"/>
              </a:xfrm>
              <a:prstGeom prst="rect">
                <a:avLst/>
              </a:prstGeom>
              <a:noFill/>
            </p:spPr>
            <p:txBody>
              <a:bodyPr wrap="square" rtlCol="0">
                <a:spAutoFit/>
              </a:bodyPr>
              <a:lstStyle/>
              <a:p>
                <a:r>
                  <a:rPr lang="es-PR" dirty="0"/>
                  <a:t>e-</a:t>
                </a:r>
              </a:p>
            </p:txBody>
          </p:sp>
          <p:sp>
            <p:nvSpPr>
              <p:cNvPr id="65" name="Freeform 64"/>
              <p:cNvSpPr/>
              <p:nvPr/>
            </p:nvSpPr>
            <p:spPr>
              <a:xfrm rot="20368505">
                <a:off x="4914603" y="3196948"/>
                <a:ext cx="822960" cy="182880"/>
              </a:xfrm>
              <a:custGeom>
                <a:avLst/>
                <a:gdLst>
                  <a:gd name="connsiteX0" fmla="*/ 0 w 874644"/>
                  <a:gd name="connsiteY0" fmla="*/ 265103 h 265103"/>
                  <a:gd name="connsiteX1" fmla="*/ 119270 w 874644"/>
                  <a:gd name="connsiteY1" fmla="*/ 60 h 265103"/>
                  <a:gd name="connsiteX2" fmla="*/ 251792 w 874644"/>
                  <a:gd name="connsiteY2" fmla="*/ 238599 h 265103"/>
                  <a:gd name="connsiteX3" fmla="*/ 318053 w 874644"/>
                  <a:gd name="connsiteY3" fmla="*/ 26564 h 265103"/>
                  <a:gd name="connsiteX4" fmla="*/ 437322 w 874644"/>
                  <a:gd name="connsiteY4" fmla="*/ 212095 h 265103"/>
                  <a:gd name="connsiteX5" fmla="*/ 530087 w 874644"/>
                  <a:gd name="connsiteY5" fmla="*/ 13312 h 265103"/>
                  <a:gd name="connsiteX6" fmla="*/ 689113 w 874644"/>
                  <a:gd name="connsiteY6" fmla="*/ 132582 h 265103"/>
                  <a:gd name="connsiteX7" fmla="*/ 874644 w 874644"/>
                  <a:gd name="connsiteY7" fmla="*/ 132582 h 26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644" h="265103">
                    <a:moveTo>
                      <a:pt x="0" y="265103"/>
                    </a:moveTo>
                    <a:cubicBezTo>
                      <a:pt x="38652" y="134790"/>
                      <a:pt x="77305" y="4477"/>
                      <a:pt x="119270" y="60"/>
                    </a:cubicBezTo>
                    <a:cubicBezTo>
                      <a:pt x="161235" y="-4357"/>
                      <a:pt x="218662" y="234182"/>
                      <a:pt x="251792" y="238599"/>
                    </a:cubicBezTo>
                    <a:cubicBezTo>
                      <a:pt x="284922" y="243016"/>
                      <a:pt x="287131" y="30981"/>
                      <a:pt x="318053" y="26564"/>
                    </a:cubicBezTo>
                    <a:cubicBezTo>
                      <a:pt x="348975" y="22147"/>
                      <a:pt x="401983" y="214304"/>
                      <a:pt x="437322" y="212095"/>
                    </a:cubicBezTo>
                    <a:cubicBezTo>
                      <a:pt x="472661" y="209886"/>
                      <a:pt x="488122" y="26564"/>
                      <a:pt x="530087" y="13312"/>
                    </a:cubicBezTo>
                    <a:cubicBezTo>
                      <a:pt x="572052" y="60"/>
                      <a:pt x="631687" y="112704"/>
                      <a:pt x="689113" y="132582"/>
                    </a:cubicBezTo>
                    <a:cubicBezTo>
                      <a:pt x="746539" y="152460"/>
                      <a:pt x="810591" y="142521"/>
                      <a:pt x="874644" y="132582"/>
                    </a:cubicBezTo>
                  </a:path>
                </a:pathLst>
              </a:custGeom>
              <a:ln w="19050" cap="flat" cmpd="sng" algn="ctr">
                <a:solidFill>
                  <a:schemeClr val="accent3">
                    <a:lumMod val="50000"/>
                  </a:schemeClr>
                </a:solidFill>
                <a:prstDash val="dashDot"/>
                <a:round/>
                <a:headEnd type="none" w="sm" len="sm"/>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PR"/>
              </a:p>
            </p:txBody>
          </p:sp>
          <p:sp>
            <p:nvSpPr>
              <p:cNvPr id="66" name="Freeform 65"/>
              <p:cNvSpPr/>
              <p:nvPr/>
            </p:nvSpPr>
            <p:spPr>
              <a:xfrm rot="1294044">
                <a:off x="4928943" y="3655308"/>
                <a:ext cx="914400" cy="168392"/>
              </a:xfrm>
              <a:custGeom>
                <a:avLst/>
                <a:gdLst>
                  <a:gd name="connsiteX0" fmla="*/ 0 w 874644"/>
                  <a:gd name="connsiteY0" fmla="*/ 265103 h 265103"/>
                  <a:gd name="connsiteX1" fmla="*/ 119270 w 874644"/>
                  <a:gd name="connsiteY1" fmla="*/ 60 h 265103"/>
                  <a:gd name="connsiteX2" fmla="*/ 251792 w 874644"/>
                  <a:gd name="connsiteY2" fmla="*/ 238599 h 265103"/>
                  <a:gd name="connsiteX3" fmla="*/ 318053 w 874644"/>
                  <a:gd name="connsiteY3" fmla="*/ 26564 h 265103"/>
                  <a:gd name="connsiteX4" fmla="*/ 437322 w 874644"/>
                  <a:gd name="connsiteY4" fmla="*/ 212095 h 265103"/>
                  <a:gd name="connsiteX5" fmla="*/ 530087 w 874644"/>
                  <a:gd name="connsiteY5" fmla="*/ 13312 h 265103"/>
                  <a:gd name="connsiteX6" fmla="*/ 689113 w 874644"/>
                  <a:gd name="connsiteY6" fmla="*/ 132582 h 265103"/>
                  <a:gd name="connsiteX7" fmla="*/ 874644 w 874644"/>
                  <a:gd name="connsiteY7" fmla="*/ 132582 h 26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644" h="265103">
                    <a:moveTo>
                      <a:pt x="0" y="265103"/>
                    </a:moveTo>
                    <a:cubicBezTo>
                      <a:pt x="38652" y="134790"/>
                      <a:pt x="77305" y="4477"/>
                      <a:pt x="119270" y="60"/>
                    </a:cubicBezTo>
                    <a:cubicBezTo>
                      <a:pt x="161235" y="-4357"/>
                      <a:pt x="218662" y="234182"/>
                      <a:pt x="251792" y="238599"/>
                    </a:cubicBezTo>
                    <a:cubicBezTo>
                      <a:pt x="284922" y="243016"/>
                      <a:pt x="287131" y="30981"/>
                      <a:pt x="318053" y="26564"/>
                    </a:cubicBezTo>
                    <a:cubicBezTo>
                      <a:pt x="348975" y="22147"/>
                      <a:pt x="401983" y="214304"/>
                      <a:pt x="437322" y="212095"/>
                    </a:cubicBezTo>
                    <a:cubicBezTo>
                      <a:pt x="472661" y="209886"/>
                      <a:pt x="488122" y="26564"/>
                      <a:pt x="530087" y="13312"/>
                    </a:cubicBezTo>
                    <a:cubicBezTo>
                      <a:pt x="572052" y="60"/>
                      <a:pt x="631687" y="112704"/>
                      <a:pt x="689113" y="132582"/>
                    </a:cubicBezTo>
                    <a:cubicBezTo>
                      <a:pt x="746539" y="152460"/>
                      <a:pt x="810591" y="142521"/>
                      <a:pt x="874644" y="132582"/>
                    </a:cubicBezTo>
                  </a:path>
                </a:pathLst>
              </a:custGeom>
              <a:noFill/>
              <a:ln w="28575">
                <a:solidFill>
                  <a:schemeClr val="accent6">
                    <a:lumMod val="50000"/>
                  </a:schemeClr>
                </a:solidFill>
                <a:tailEnd type="stealth" w="lg" len="med"/>
              </a:ln>
            </p:spPr>
            <p:style>
              <a:lnRef idx="3">
                <a:schemeClr val="dk1"/>
              </a:lnRef>
              <a:fillRef idx="0">
                <a:schemeClr val="dk1"/>
              </a:fillRef>
              <a:effectRef idx="2">
                <a:schemeClr val="dk1"/>
              </a:effectRef>
              <a:fontRef idx="minor">
                <a:schemeClr val="tx1"/>
              </a:fontRef>
            </p:style>
            <p:txBody>
              <a:bodyPr rtlCol="0" anchor="ctr"/>
              <a:lstStyle/>
              <a:p>
                <a:pPr algn="ctr"/>
                <a:endParaRPr lang="es-PR" dirty="0"/>
              </a:p>
            </p:txBody>
          </p:sp>
          <p:sp>
            <p:nvSpPr>
              <p:cNvPr id="76" name="Oval 75"/>
              <p:cNvSpPr/>
              <p:nvPr/>
            </p:nvSpPr>
            <p:spPr>
              <a:xfrm>
                <a:off x="5630926" y="2920621"/>
                <a:ext cx="319498" cy="25930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R"/>
              </a:p>
            </p:txBody>
          </p:sp>
          <p:sp>
            <p:nvSpPr>
              <p:cNvPr id="77" name="TextBox 76"/>
              <p:cNvSpPr txBox="1"/>
              <p:nvPr/>
            </p:nvSpPr>
            <p:spPr>
              <a:xfrm>
                <a:off x="5505300" y="3188567"/>
                <a:ext cx="1243297" cy="307777"/>
              </a:xfrm>
              <a:prstGeom prst="rect">
                <a:avLst/>
              </a:prstGeom>
              <a:noFill/>
            </p:spPr>
            <p:txBody>
              <a:bodyPr wrap="square" rtlCol="0">
                <a:spAutoFit/>
              </a:bodyPr>
              <a:lstStyle/>
              <a:p>
                <a:r>
                  <a:rPr lang="es-PR" sz="1400" dirty="0" err="1"/>
                  <a:t>Recoil</a:t>
                </a:r>
                <a:r>
                  <a:rPr lang="es-PR" sz="1400" dirty="0"/>
                  <a:t> e-</a:t>
                </a:r>
                <a:endParaRPr lang="es-PR" dirty="0"/>
              </a:p>
            </p:txBody>
          </p:sp>
          <p:sp>
            <p:nvSpPr>
              <p:cNvPr id="78" name="TextBox 77"/>
              <p:cNvSpPr txBox="1"/>
              <p:nvPr/>
            </p:nvSpPr>
            <p:spPr>
              <a:xfrm rot="638743">
                <a:off x="4874922" y="3860951"/>
                <a:ext cx="821916" cy="325586"/>
              </a:xfrm>
              <a:prstGeom prst="rect">
                <a:avLst/>
              </a:prstGeom>
              <a:noFill/>
            </p:spPr>
            <p:txBody>
              <a:bodyPr wrap="square" rtlCol="0">
                <a:spAutoFit/>
              </a:bodyPr>
              <a:lstStyle/>
              <a:p>
                <a:r>
                  <a:rPr lang="es-PR" sz="1400" dirty="0" err="1"/>
                  <a:t>Scattered</a:t>
                </a:r>
                <a:r>
                  <a:rPr lang="es-PR" sz="1400" dirty="0"/>
                  <a:t> </a:t>
                </a:r>
                <a:r>
                  <a:rPr lang="es-PR" sz="1400" dirty="0" err="1"/>
                  <a:t>photon</a:t>
                </a:r>
                <a:endParaRPr lang="es-PR" dirty="0"/>
              </a:p>
            </p:txBody>
          </p:sp>
          <p:sp>
            <p:nvSpPr>
              <p:cNvPr id="79" name="TextBox 78"/>
              <p:cNvSpPr txBox="1"/>
              <p:nvPr/>
            </p:nvSpPr>
            <p:spPr>
              <a:xfrm rot="21002254">
                <a:off x="4271304" y="3161094"/>
                <a:ext cx="1072964" cy="307777"/>
              </a:xfrm>
              <a:prstGeom prst="rect">
                <a:avLst/>
              </a:prstGeom>
              <a:noFill/>
            </p:spPr>
            <p:txBody>
              <a:bodyPr wrap="square" rtlCol="0">
                <a:spAutoFit/>
              </a:bodyPr>
              <a:lstStyle/>
              <a:p>
                <a:r>
                  <a:rPr lang="es-PR" sz="1400" dirty="0"/>
                  <a:t>Target e-</a:t>
                </a:r>
                <a:endParaRPr lang="es-PR" dirty="0"/>
              </a:p>
            </p:txBody>
          </p:sp>
          <p:sp>
            <p:nvSpPr>
              <p:cNvPr id="80" name="TextBox 79"/>
              <p:cNvSpPr txBox="1"/>
              <p:nvPr/>
            </p:nvSpPr>
            <p:spPr>
              <a:xfrm>
                <a:off x="3663809" y="3643240"/>
                <a:ext cx="1072964" cy="523220"/>
              </a:xfrm>
              <a:prstGeom prst="rect">
                <a:avLst/>
              </a:prstGeom>
              <a:noFill/>
            </p:spPr>
            <p:txBody>
              <a:bodyPr wrap="square" rtlCol="0">
                <a:spAutoFit/>
              </a:bodyPr>
              <a:lstStyle/>
              <a:p>
                <a:r>
                  <a:rPr lang="es-PR" sz="1400" dirty="0" err="1"/>
                  <a:t>Incident</a:t>
                </a:r>
                <a:r>
                  <a:rPr lang="es-PR" sz="1400" dirty="0"/>
                  <a:t> </a:t>
                </a:r>
                <a:r>
                  <a:rPr lang="es-PR" sz="1400" dirty="0" err="1"/>
                  <a:t>photon</a:t>
                </a:r>
                <a:endParaRPr lang="es-PR" dirty="0"/>
              </a:p>
            </p:txBody>
          </p:sp>
        </p:grpSp>
        <p:sp>
          <p:nvSpPr>
            <p:cNvPr id="82" name="TextBox 81"/>
            <p:cNvSpPr txBox="1"/>
            <p:nvPr/>
          </p:nvSpPr>
          <p:spPr>
            <a:xfrm>
              <a:off x="2993672" y="2801871"/>
              <a:ext cx="1724928" cy="391521"/>
            </a:xfrm>
            <a:prstGeom prst="rect">
              <a:avLst/>
            </a:prstGeom>
            <a:noFill/>
          </p:spPr>
          <p:txBody>
            <a:bodyPr wrap="square" rtlCol="0">
              <a:spAutoFit/>
            </a:bodyPr>
            <a:lstStyle/>
            <a:p>
              <a:r>
                <a:rPr lang="es-PR" sz="2400" b="1" dirty="0"/>
                <a:t>Lead </a:t>
              </a:r>
              <a:r>
                <a:rPr lang="es-PR" sz="2400" b="1" dirty="0" err="1"/>
                <a:t>plate</a:t>
              </a:r>
              <a:endParaRPr lang="es-PR" sz="3200" b="1" dirty="0"/>
            </a:p>
          </p:txBody>
        </p:sp>
      </p:grpSp>
      <p:sp>
        <p:nvSpPr>
          <p:cNvPr id="3" name="Slide Number Placeholder 2"/>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254537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62971" y="582172"/>
            <a:ext cx="9571862" cy="1008747"/>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dirty="0"/>
              <a:t>Lead as a </a:t>
            </a:r>
            <a:r>
              <a:rPr lang="es-PR" dirty="0" err="1"/>
              <a:t>shielding</a:t>
            </a:r>
            <a:r>
              <a:rPr lang="es-PR" dirty="0"/>
              <a:t> material </a:t>
            </a:r>
          </a:p>
        </p:txBody>
      </p:sp>
      <p:sp>
        <p:nvSpPr>
          <p:cNvPr id="2" name="TextBox 1"/>
          <p:cNvSpPr txBox="1"/>
          <p:nvPr/>
        </p:nvSpPr>
        <p:spPr>
          <a:xfrm>
            <a:off x="848901" y="2416694"/>
            <a:ext cx="4784766" cy="1938992"/>
          </a:xfrm>
          <a:prstGeom prst="rect">
            <a:avLst/>
          </a:prstGeom>
          <a:noFill/>
        </p:spPr>
        <p:txBody>
          <a:bodyPr wrap="square" rtlCol="0">
            <a:spAutoFit/>
          </a:bodyPr>
          <a:lstStyle/>
          <a:p>
            <a:r>
              <a:rPr lang="es-PR" sz="2400" b="1" dirty="0" err="1"/>
              <a:t>Photoelectric</a:t>
            </a:r>
            <a:r>
              <a:rPr lang="es-PR" sz="2400" b="1" dirty="0"/>
              <a:t> </a:t>
            </a:r>
            <a:r>
              <a:rPr lang="es-PR" sz="2400" b="1" dirty="0" err="1"/>
              <a:t>Effect</a:t>
            </a:r>
            <a:r>
              <a:rPr lang="es-PR" sz="2400" b="1" dirty="0"/>
              <a:t>-</a:t>
            </a:r>
          </a:p>
          <a:p>
            <a:endParaRPr lang="es-PR" sz="2400" b="1" dirty="0"/>
          </a:p>
          <a:p>
            <a:r>
              <a:rPr lang="en-US" sz="2400" dirty="0"/>
              <a:t>When light shines on a metal, electrons can be ejected from the surface of the metal </a:t>
            </a:r>
            <a:endParaRPr lang="es-PR" sz="2400" dirty="0"/>
          </a:p>
        </p:txBody>
      </p:sp>
      <p:grpSp>
        <p:nvGrpSpPr>
          <p:cNvPr id="13" name="Group 12"/>
          <p:cNvGrpSpPr/>
          <p:nvPr/>
        </p:nvGrpSpPr>
        <p:grpSpPr>
          <a:xfrm>
            <a:off x="6234815" y="1790195"/>
            <a:ext cx="4804088" cy="3656426"/>
            <a:chOff x="6499859" y="2611287"/>
            <a:chExt cx="4804088" cy="3656426"/>
          </a:xfrm>
        </p:grpSpPr>
        <p:sp>
          <p:nvSpPr>
            <p:cNvPr id="3" name="Rectangle 2"/>
            <p:cNvSpPr/>
            <p:nvPr/>
          </p:nvSpPr>
          <p:spPr>
            <a:xfrm>
              <a:off x="7619843" y="3471504"/>
              <a:ext cx="3684104" cy="2796209"/>
            </a:xfrm>
            <a:prstGeom prst="rect">
              <a:avLst/>
            </a:prstGeom>
            <a:solidFill>
              <a:schemeClr val="tx2">
                <a:lumMod val="40000"/>
                <a:lumOff val="60000"/>
              </a:schemeClr>
            </a:solidFill>
            <a:ln w="34925">
              <a:solidFill>
                <a:srgbClr val="FFFFFF"/>
              </a:solidFill>
            </a:ln>
            <a:effectLst>
              <a:outerShdw blurRad="317500" dir="2700000" algn="ctr">
                <a:srgbClr val="000000">
                  <a:alpha val="43000"/>
                </a:srgbClr>
              </a:outerShdw>
            </a:effectLst>
            <a:scene3d>
              <a:camera prst="isometricOffAxis2To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cxnSp>
          <p:nvCxnSpPr>
            <p:cNvPr id="5" name="Straight Arrow Connector 4"/>
            <p:cNvCxnSpPr/>
            <p:nvPr/>
          </p:nvCxnSpPr>
          <p:spPr>
            <a:xfrm flipH="1" flipV="1">
              <a:off x="7745595" y="3544956"/>
              <a:ext cx="1530562" cy="132465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 name="Freeform 11"/>
            <p:cNvSpPr/>
            <p:nvPr/>
          </p:nvSpPr>
          <p:spPr>
            <a:xfrm rot="6920022">
              <a:off x="8952826" y="3811022"/>
              <a:ext cx="1736377" cy="383630"/>
            </a:xfrm>
            <a:custGeom>
              <a:avLst/>
              <a:gdLst>
                <a:gd name="connsiteX0" fmla="*/ 0 w 874644"/>
                <a:gd name="connsiteY0" fmla="*/ 265103 h 265103"/>
                <a:gd name="connsiteX1" fmla="*/ 119270 w 874644"/>
                <a:gd name="connsiteY1" fmla="*/ 60 h 265103"/>
                <a:gd name="connsiteX2" fmla="*/ 251792 w 874644"/>
                <a:gd name="connsiteY2" fmla="*/ 238599 h 265103"/>
                <a:gd name="connsiteX3" fmla="*/ 318053 w 874644"/>
                <a:gd name="connsiteY3" fmla="*/ 26564 h 265103"/>
                <a:gd name="connsiteX4" fmla="*/ 437322 w 874644"/>
                <a:gd name="connsiteY4" fmla="*/ 212095 h 265103"/>
                <a:gd name="connsiteX5" fmla="*/ 530087 w 874644"/>
                <a:gd name="connsiteY5" fmla="*/ 13312 h 265103"/>
                <a:gd name="connsiteX6" fmla="*/ 689113 w 874644"/>
                <a:gd name="connsiteY6" fmla="*/ 132582 h 265103"/>
                <a:gd name="connsiteX7" fmla="*/ 874644 w 874644"/>
                <a:gd name="connsiteY7" fmla="*/ 132582 h 26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644" h="265103">
                  <a:moveTo>
                    <a:pt x="0" y="265103"/>
                  </a:moveTo>
                  <a:cubicBezTo>
                    <a:pt x="38652" y="134790"/>
                    <a:pt x="77305" y="4477"/>
                    <a:pt x="119270" y="60"/>
                  </a:cubicBezTo>
                  <a:cubicBezTo>
                    <a:pt x="161235" y="-4357"/>
                    <a:pt x="218662" y="234182"/>
                    <a:pt x="251792" y="238599"/>
                  </a:cubicBezTo>
                  <a:cubicBezTo>
                    <a:pt x="284922" y="243016"/>
                    <a:pt x="287131" y="30981"/>
                    <a:pt x="318053" y="26564"/>
                  </a:cubicBezTo>
                  <a:cubicBezTo>
                    <a:pt x="348975" y="22147"/>
                    <a:pt x="401983" y="214304"/>
                    <a:pt x="437322" y="212095"/>
                  </a:cubicBezTo>
                  <a:cubicBezTo>
                    <a:pt x="472661" y="209886"/>
                    <a:pt x="488122" y="26564"/>
                    <a:pt x="530087" y="13312"/>
                  </a:cubicBezTo>
                  <a:cubicBezTo>
                    <a:pt x="572052" y="60"/>
                    <a:pt x="631687" y="112704"/>
                    <a:pt x="689113" y="132582"/>
                  </a:cubicBezTo>
                  <a:cubicBezTo>
                    <a:pt x="746539" y="152460"/>
                    <a:pt x="810591" y="142521"/>
                    <a:pt x="874644" y="132582"/>
                  </a:cubicBezTo>
                </a:path>
              </a:pathLst>
            </a:custGeom>
            <a:noFill/>
            <a:ln w="57150">
              <a:solidFill>
                <a:schemeClr val="tx1"/>
              </a:solidFill>
              <a:headEnd w="lg" len="med"/>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es-PR" dirty="0"/>
            </a:p>
          </p:txBody>
        </p:sp>
        <p:sp>
          <p:nvSpPr>
            <p:cNvPr id="11" name="TextBox 10"/>
            <p:cNvSpPr txBox="1"/>
            <p:nvPr/>
          </p:nvSpPr>
          <p:spPr>
            <a:xfrm>
              <a:off x="6499859" y="2918319"/>
              <a:ext cx="2360888" cy="461665"/>
            </a:xfrm>
            <a:prstGeom prst="rect">
              <a:avLst/>
            </a:prstGeom>
            <a:noFill/>
          </p:spPr>
          <p:txBody>
            <a:bodyPr wrap="square" rtlCol="0">
              <a:spAutoFit/>
            </a:bodyPr>
            <a:lstStyle/>
            <a:p>
              <a:r>
                <a:rPr lang="es-PR" sz="2400" b="1" dirty="0" err="1"/>
                <a:t>Photoelectron</a:t>
              </a:r>
              <a:endParaRPr lang="es-PR" sz="2400" b="1" dirty="0"/>
            </a:p>
          </p:txBody>
        </p:sp>
        <p:sp>
          <p:nvSpPr>
            <p:cNvPr id="14" name="TextBox 13"/>
            <p:cNvSpPr txBox="1"/>
            <p:nvPr/>
          </p:nvSpPr>
          <p:spPr>
            <a:xfrm>
              <a:off x="9461895" y="2611287"/>
              <a:ext cx="1842052" cy="461665"/>
            </a:xfrm>
            <a:prstGeom prst="rect">
              <a:avLst/>
            </a:prstGeom>
            <a:noFill/>
          </p:spPr>
          <p:txBody>
            <a:bodyPr wrap="square" rtlCol="0">
              <a:spAutoFit/>
            </a:bodyPr>
            <a:lstStyle/>
            <a:p>
              <a:r>
                <a:rPr lang="es-PR" sz="2400" b="1" dirty="0" err="1"/>
                <a:t>Photon</a:t>
              </a:r>
              <a:endParaRPr lang="es-PR" sz="2400" b="1" dirty="0"/>
            </a:p>
          </p:txBody>
        </p:sp>
        <p:sp>
          <p:nvSpPr>
            <p:cNvPr id="15" name="TextBox 14"/>
            <p:cNvSpPr txBox="1"/>
            <p:nvPr/>
          </p:nvSpPr>
          <p:spPr>
            <a:xfrm>
              <a:off x="8243833" y="5546188"/>
              <a:ext cx="2064648" cy="461665"/>
            </a:xfrm>
            <a:prstGeom prst="rect">
              <a:avLst/>
            </a:prstGeom>
            <a:noFill/>
          </p:spPr>
          <p:txBody>
            <a:bodyPr wrap="square" rtlCol="0">
              <a:spAutoFit/>
            </a:bodyPr>
            <a:lstStyle/>
            <a:p>
              <a:r>
                <a:rPr lang="es-PR" sz="2400" b="1" dirty="0"/>
                <a:t>Metal </a:t>
              </a:r>
              <a:r>
                <a:rPr lang="es-PR" sz="2400" b="1" dirty="0" err="1"/>
                <a:t>plate</a:t>
              </a:r>
              <a:endParaRPr lang="es-PR" sz="2400" b="1" dirty="0"/>
            </a:p>
          </p:txBody>
        </p:sp>
      </p:grpSp>
      <p:sp>
        <p:nvSpPr>
          <p:cNvPr id="4" name="Slide Number Placeholder 3"/>
          <p:cNvSpPr>
            <a:spLocks noGrp="1"/>
          </p:cNvSpPr>
          <p:nvPr>
            <p:ph type="sldNum" sz="quarter" idx="12"/>
          </p:nvPr>
        </p:nvSpPr>
        <p:spPr/>
        <p:txBody>
          <a:bodyPr/>
          <a:lstStyle/>
          <a:p>
            <a:fld id="{4FAB73BC-B049-4115-A692-8D63A059BFB8}"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243378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23486" y="195569"/>
            <a:ext cx="11021320" cy="1184425"/>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 Novel Shielding Material Prepared from Solid Waste Containing Lead for Gamma Ray by </a:t>
            </a:r>
            <a:r>
              <a:rPr lang="en-US" dirty="0" err="1"/>
              <a:t>Erdem</a:t>
            </a:r>
            <a:r>
              <a:rPr lang="en-US" dirty="0"/>
              <a:t> et. al</a:t>
            </a:r>
            <a:endParaRPr lang="es-PR" dirty="0"/>
          </a:p>
        </p:txBody>
      </p:sp>
      <p:pic>
        <p:nvPicPr>
          <p:cNvPr id="8" name="Picture 7" descr="https://lh5.googleusercontent.com/9gwWw9BnLLdlBi--IP72rou2ZT12-gAy24FfkMELQ7S3eAlnwIiptw-JeG2cSZAvwQY1_tXEPBG9dTVoyhnX9Q3dsa5puo12cxGWhOF3kIVl6WPYiJmfoz2zF9g01Pky1Ps9X2AX"/>
          <p:cNvPicPr/>
          <p:nvPr/>
        </p:nvPicPr>
        <p:blipFill>
          <a:blip r:embed="rId3">
            <a:extLst>
              <a:ext uri="{28A0092B-C50C-407E-A947-70E740481C1C}">
                <a14:useLocalDpi xmlns:a14="http://schemas.microsoft.com/office/drawing/2010/main" val="0"/>
              </a:ext>
            </a:extLst>
          </a:blip>
          <a:srcRect/>
          <a:stretch>
            <a:fillRect/>
          </a:stretch>
        </p:blipFill>
        <p:spPr bwMode="auto">
          <a:xfrm>
            <a:off x="6153021" y="1608872"/>
            <a:ext cx="5111327" cy="4855628"/>
          </a:xfrm>
          <a:prstGeom prst="rect">
            <a:avLst/>
          </a:prstGeom>
          <a:noFill/>
          <a:ln>
            <a:noFill/>
          </a:ln>
        </p:spPr>
      </p:pic>
      <p:sp>
        <p:nvSpPr>
          <p:cNvPr id="9" name="TextBox 8"/>
          <p:cNvSpPr txBox="1"/>
          <p:nvPr/>
        </p:nvSpPr>
        <p:spPr>
          <a:xfrm>
            <a:off x="1110344" y="2773988"/>
            <a:ext cx="4541321" cy="2308324"/>
          </a:xfrm>
          <a:prstGeom prst="rect">
            <a:avLst/>
          </a:prstGeom>
          <a:noFill/>
        </p:spPr>
        <p:txBody>
          <a:bodyPr wrap="square" rtlCol="0">
            <a:spAutoFit/>
          </a:bodyPr>
          <a:lstStyle/>
          <a:p>
            <a:r>
              <a:rPr lang="en-US" sz="2400" dirty="0"/>
              <a:t>The experimental data was divided into two regions according to the applied photon energies, region I: 0.03 MeV - 0.6 MeV and region II: 0.63MeV - 1.15MeV.</a:t>
            </a:r>
            <a:endParaRPr lang="es-PR" sz="2400" dirty="0"/>
          </a:p>
        </p:txBody>
      </p:sp>
      <p:sp>
        <p:nvSpPr>
          <p:cNvPr id="10" name="TextBox 9"/>
          <p:cNvSpPr txBox="1"/>
          <p:nvPr/>
        </p:nvSpPr>
        <p:spPr>
          <a:xfrm>
            <a:off x="9859496" y="2319739"/>
            <a:ext cx="1051892" cy="261610"/>
          </a:xfrm>
          <a:prstGeom prst="rect">
            <a:avLst/>
          </a:prstGeom>
          <a:solidFill>
            <a:schemeClr val="bg1"/>
          </a:solidFill>
          <a:ln>
            <a:solidFill>
              <a:schemeClr val="bg1"/>
            </a:solidFill>
          </a:ln>
        </p:spPr>
        <p:txBody>
          <a:bodyPr wrap="square" rtlCol="0">
            <a:spAutoFit/>
          </a:bodyPr>
          <a:lstStyle/>
          <a:p>
            <a:r>
              <a:rPr lang="es-PR" sz="1050" b="1" dirty="0" err="1">
                <a:latin typeface="Times New Roman" panose="02020603050405020304" pitchFamily="18" charset="0"/>
                <a:cs typeface="Times New Roman" panose="02020603050405020304" pitchFamily="18" charset="0"/>
              </a:rPr>
              <a:t>Cn+Pb</a:t>
            </a:r>
            <a:endParaRPr lang="es-PR" sz="105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808372" y="6476307"/>
            <a:ext cx="6383628" cy="369332"/>
          </a:xfrm>
          <a:prstGeom prst="rect">
            <a:avLst/>
          </a:prstGeom>
          <a:noFill/>
        </p:spPr>
        <p:txBody>
          <a:bodyPr wrap="square" rtlCol="0">
            <a:spAutoFit/>
          </a:bodyPr>
          <a:lstStyle/>
          <a:p>
            <a:r>
              <a:rPr lang="en-US" sz="900" dirty="0" err="1"/>
              <a:t>Erdem</a:t>
            </a:r>
            <a:r>
              <a:rPr lang="en-US" sz="900" dirty="0"/>
              <a:t>, M., </a:t>
            </a:r>
            <a:r>
              <a:rPr lang="en-US" sz="900" dirty="0" err="1"/>
              <a:t>Oktay</a:t>
            </a:r>
            <a:r>
              <a:rPr lang="en-US" sz="900" dirty="0"/>
              <a:t> B., </a:t>
            </a:r>
            <a:r>
              <a:rPr lang="en-US" sz="900" dirty="0" err="1"/>
              <a:t>Mahmut</a:t>
            </a:r>
            <a:r>
              <a:rPr lang="en-US" sz="900" dirty="0"/>
              <a:t> D., and </a:t>
            </a:r>
            <a:r>
              <a:rPr lang="en-US" sz="900" dirty="0" err="1"/>
              <a:t>Fatih</a:t>
            </a:r>
            <a:r>
              <a:rPr lang="en-US" sz="900" dirty="0"/>
              <a:t> K., A Novel Shielding Material Prepared from Solid Waste Containing Lead for Gamma Ray. </a:t>
            </a:r>
            <a:r>
              <a:rPr lang="en-US" sz="900" i="1" dirty="0"/>
              <a:t>Rad. Phys. </a:t>
            </a:r>
            <a:r>
              <a:rPr lang="en-US" sz="900" i="1" dirty="0" err="1"/>
              <a:t>Chem</a:t>
            </a:r>
            <a:r>
              <a:rPr lang="en-US" sz="900" i="1" dirty="0"/>
              <a:t>, </a:t>
            </a:r>
            <a:r>
              <a:rPr lang="en-US" sz="900" b="1" dirty="0"/>
              <a:t>79 (9), </a:t>
            </a:r>
            <a:r>
              <a:rPr lang="en-US" sz="900" dirty="0"/>
              <a:t>917-22. (2010).</a:t>
            </a:r>
          </a:p>
        </p:txBody>
      </p:sp>
      <p:sp>
        <p:nvSpPr>
          <p:cNvPr id="3" name="Slide Number Placeholder 2"/>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2618903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200" y="650426"/>
            <a:ext cx="8911687" cy="1004961"/>
          </a:xfrm>
        </p:spPr>
        <p:txBody>
          <a:bodyPr/>
          <a:lstStyle/>
          <a:p>
            <a:r>
              <a:rPr lang="es-PR" dirty="0" err="1"/>
              <a:t>Conclusion</a:t>
            </a:r>
            <a:r>
              <a:rPr lang="es-PR" dirty="0"/>
              <a:t>: Lead </a:t>
            </a:r>
            <a:r>
              <a:rPr lang="es-PR" dirty="0" err="1"/>
              <a:t>advantages</a:t>
            </a:r>
            <a:r>
              <a:rPr lang="es-PR" dirty="0"/>
              <a:t> </a:t>
            </a:r>
          </a:p>
        </p:txBody>
      </p:sp>
      <p:sp>
        <p:nvSpPr>
          <p:cNvPr id="4" name="TextBox 3"/>
          <p:cNvSpPr txBox="1"/>
          <p:nvPr/>
        </p:nvSpPr>
        <p:spPr>
          <a:xfrm>
            <a:off x="742122" y="1378226"/>
            <a:ext cx="9501808" cy="4247317"/>
          </a:xfrm>
          <a:prstGeom prst="rect">
            <a:avLst/>
          </a:prstGeom>
          <a:noFill/>
        </p:spPr>
        <p:txBody>
          <a:bodyPr wrap="square" rtlCol="0">
            <a:spAutoFit/>
          </a:bodyPr>
          <a:lstStyle/>
          <a:p>
            <a:r>
              <a:rPr lang="en-US" dirty="0"/>
              <a:t>Lead-perovskite: </a:t>
            </a:r>
          </a:p>
          <a:p>
            <a:pPr marL="285750" indent="-285750">
              <a:buFont typeface="Wingdings" panose="05000000000000000000" pitchFamily="2" charset="2"/>
              <a:buChar char="ü"/>
            </a:pPr>
            <a:r>
              <a:rPr lang="en-US" dirty="0"/>
              <a:t>Low cost </a:t>
            </a:r>
          </a:p>
          <a:p>
            <a:pPr marL="285750" indent="-285750">
              <a:buFont typeface="Wingdings" panose="05000000000000000000" pitchFamily="2" charset="2"/>
              <a:buChar char="ü"/>
            </a:pPr>
            <a:r>
              <a:rPr lang="en-US" dirty="0"/>
              <a:t>High efficiency of the materials to form the structure that is greatly abundant. </a:t>
            </a:r>
          </a:p>
          <a:p>
            <a:pPr marL="285750" indent="-285750">
              <a:buFont typeface="Wingdings" panose="05000000000000000000" pitchFamily="2" charset="2"/>
              <a:buChar char="ü"/>
            </a:pPr>
            <a:r>
              <a:rPr lang="en-US" dirty="0"/>
              <a:t>Great potential to absorb light</a:t>
            </a:r>
          </a:p>
          <a:p>
            <a:pPr marL="285750" indent="-285750">
              <a:buFont typeface="Wingdings" panose="05000000000000000000" pitchFamily="2" charset="2"/>
              <a:buChar char="ü"/>
            </a:pPr>
            <a:r>
              <a:rPr lang="en-US" dirty="0"/>
              <a:t>Great semiconductor characteristics to generate electric potential charge. </a:t>
            </a:r>
          </a:p>
          <a:p>
            <a:endParaRPr lang="en-US" dirty="0"/>
          </a:p>
          <a:p>
            <a:endParaRPr lang="en-US" dirty="0"/>
          </a:p>
          <a:p>
            <a:r>
              <a:rPr lang="en-US" dirty="0"/>
              <a:t>Lead in batteries </a:t>
            </a:r>
          </a:p>
          <a:p>
            <a:pPr marL="285750" indent="-285750">
              <a:buFont typeface="Wingdings" panose="05000000000000000000" pitchFamily="2" charset="2"/>
              <a:buChar char="ü"/>
            </a:pPr>
            <a:r>
              <a:rPr lang="en-US" dirty="0"/>
              <a:t>Has shown to be more efficient because they can provide a relatively large current intensity, </a:t>
            </a:r>
          </a:p>
          <a:p>
            <a:pPr marL="285750" indent="-285750">
              <a:buFont typeface="Wingdings" panose="05000000000000000000" pitchFamily="2" charset="2"/>
              <a:buChar char="ü"/>
            </a:pPr>
            <a:r>
              <a:rPr lang="en-US" dirty="0"/>
              <a:t>Easy to recharge,</a:t>
            </a:r>
          </a:p>
          <a:p>
            <a:pPr marL="285750" indent="-285750">
              <a:buFont typeface="Wingdings" panose="05000000000000000000" pitchFamily="2" charset="2"/>
              <a:buChar char="ü"/>
            </a:pPr>
            <a:r>
              <a:rPr lang="en-US" dirty="0"/>
              <a:t> Durable metal</a:t>
            </a:r>
          </a:p>
          <a:p>
            <a:pPr marL="285750" indent="-285750">
              <a:buFont typeface="Wingdings" panose="05000000000000000000" pitchFamily="2" charset="2"/>
              <a:buChar char="ü"/>
            </a:pPr>
            <a:r>
              <a:rPr lang="en-US" dirty="0"/>
              <a:t>Can carry out electrochemical reactions efficiently</a:t>
            </a:r>
          </a:p>
          <a:p>
            <a:pPr marL="285750" indent="-285750">
              <a:buFont typeface="Wingdings" panose="05000000000000000000" pitchFamily="2" charset="2"/>
              <a:buChar char="ü"/>
            </a:pPr>
            <a:endParaRPr lang="en-US" dirty="0"/>
          </a:p>
          <a:p>
            <a:endParaRPr lang="en-US" dirty="0"/>
          </a:p>
        </p:txBody>
      </p:sp>
      <p:pic>
        <p:nvPicPr>
          <p:cNvPr id="2050" name="Picture 2" descr="Resultado de imagen de metal recyc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038724"/>
            <a:ext cx="1819275" cy="18192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940951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2251" y="1398563"/>
            <a:ext cx="10597662" cy="2792111"/>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2400" dirty="0"/>
              <a:t>We encourage research with new technology to further enhance the retrieval of energy using more clean resources with less contamination to our planet, that promotes the reduced usage of pure metal and the recycling and reuse of discarded lead (i.e. from batteries, cells, and radiation blocks).</a:t>
            </a:r>
            <a:endParaRPr lang="es-PR" sz="2400" dirty="0"/>
          </a:p>
        </p:txBody>
      </p:sp>
      <p:pic>
        <p:nvPicPr>
          <p:cNvPr id="4" name="Picture 2" descr="Resultado de imagen de metal recyc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038724"/>
            <a:ext cx="1819275" cy="18192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430429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question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498" y="366126"/>
            <a:ext cx="4762500" cy="63055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154189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36</a:t>
            </a:fld>
            <a:endParaRPr lang="en-US" dirty="0"/>
          </a:p>
        </p:txBody>
      </p:sp>
      <p:pic>
        <p:nvPicPr>
          <p:cNvPr id="4098" name="Picture 2" descr="https://upload.wikimedia.org/wikipedia/commons/c/c7/Scrutinyite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79" y="1264555"/>
            <a:ext cx="4359275" cy="4940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21474" y="6205067"/>
            <a:ext cx="2188626" cy="707886"/>
          </a:xfrm>
          <a:prstGeom prst="rect">
            <a:avLst/>
          </a:prstGeom>
          <a:noFill/>
        </p:spPr>
        <p:txBody>
          <a:bodyPr wrap="square" rtlCol="0">
            <a:spAutoFit/>
          </a:bodyPr>
          <a:lstStyle/>
          <a:p>
            <a:r>
              <a:rPr lang="el-GR" sz="2000" dirty="0"/>
              <a:t>а</a:t>
            </a:r>
            <a:r>
              <a:rPr lang="en-US" sz="2000" dirty="0"/>
              <a:t>- orthorhombic</a:t>
            </a:r>
          </a:p>
          <a:p>
            <a:endParaRPr lang="es-PR" sz="2000" dirty="0"/>
          </a:p>
        </p:txBody>
      </p:sp>
      <p:pic>
        <p:nvPicPr>
          <p:cNvPr id="4100" name="Picture 4" descr="https://upload.wikimedia.org/wikipedia/commons/thumb/0/09/PlattneriteStructure.png/800px-Plattnerite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675" y="1264555"/>
            <a:ext cx="4984123" cy="4940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33212" y="6205067"/>
            <a:ext cx="2097049" cy="400110"/>
          </a:xfrm>
          <a:prstGeom prst="rect">
            <a:avLst/>
          </a:prstGeom>
        </p:spPr>
        <p:txBody>
          <a:bodyPr wrap="none">
            <a:spAutoFit/>
          </a:bodyPr>
          <a:lstStyle/>
          <a:p>
            <a:pPr marL="285750" indent="-285750" algn="ctr">
              <a:buFont typeface="Arial" panose="020B0604020202020204" pitchFamily="34" charset="0"/>
              <a:buChar char="•"/>
            </a:pPr>
            <a:r>
              <a:rPr lang="el-GR" sz="2000" dirty="0"/>
              <a:t>β</a:t>
            </a:r>
            <a:r>
              <a:rPr lang="en-US" sz="2000" dirty="0"/>
              <a:t>- tetragonal</a:t>
            </a:r>
          </a:p>
        </p:txBody>
      </p:sp>
    </p:spTree>
    <p:extLst>
      <p:ext uri="{BB962C8B-B14F-4D97-AF65-F5344CB8AC3E}">
        <p14:creationId xmlns:p14="http://schemas.microsoft.com/office/powerpoint/2010/main" val="2108777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a:p>
        </p:txBody>
      </p:sp>
      <p:sp>
        <p:nvSpPr>
          <p:cNvPr id="3" name="Slide Number Placeholder 2"/>
          <p:cNvSpPr>
            <a:spLocks noGrp="1"/>
          </p:cNvSpPr>
          <p:nvPr>
            <p:ph type="sldNum" sz="quarter" idx="12"/>
          </p:nvPr>
        </p:nvSpPr>
        <p:spPr/>
        <p:txBody>
          <a:bodyPr/>
          <a:lstStyle/>
          <a:p>
            <a:fld id="{4FAB73BC-B049-4115-A692-8D63A059BFB8}" type="slidenum">
              <a:rPr lang="en-US" smtClean="0"/>
              <a:pPr/>
              <a:t>37</a:t>
            </a:fld>
            <a:endParaRPr lang="en-US" dirty="0"/>
          </a:p>
        </p:txBody>
      </p:sp>
      <p:pic>
        <p:nvPicPr>
          <p:cNvPr id="6148" name="Picture 4" descr="An external file that holds a picture, illustration, etc.&#10;Object name is ITX-5-047-g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470" y="787782"/>
            <a:ext cx="4376670" cy="563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64" y="156750"/>
            <a:ext cx="8911687" cy="1280890"/>
          </a:xfrm>
        </p:spPr>
        <p:txBody>
          <a:bodyPr/>
          <a:lstStyle/>
          <a:p>
            <a:r>
              <a:rPr lang="es-PR" dirty="0" err="1"/>
              <a:t>Coordination</a:t>
            </a:r>
            <a:r>
              <a:rPr lang="es-PR" dirty="0"/>
              <a:t> </a:t>
            </a:r>
            <a:r>
              <a:rPr lang="es-PR" dirty="0" err="1"/>
              <a:t>Chemistry</a:t>
            </a:r>
            <a:r>
              <a:rPr lang="es-PR" dirty="0"/>
              <a:t> </a:t>
            </a:r>
            <a:r>
              <a:rPr lang="es-PR" dirty="0" err="1"/>
              <a:t>for</a:t>
            </a:r>
            <a:r>
              <a:rPr lang="es-PR" dirty="0"/>
              <a:t> lead (II)</a:t>
            </a:r>
          </a:p>
        </p:txBody>
      </p:sp>
      <p:sp>
        <p:nvSpPr>
          <p:cNvPr id="9" name="TextBox 8"/>
          <p:cNvSpPr txBox="1"/>
          <p:nvPr/>
        </p:nvSpPr>
        <p:spPr>
          <a:xfrm>
            <a:off x="6650182" y="1678462"/>
            <a:ext cx="4954385" cy="1200329"/>
          </a:xfrm>
          <a:prstGeom prst="rect">
            <a:avLst/>
          </a:prstGeom>
          <a:noFill/>
        </p:spPr>
        <p:txBody>
          <a:bodyPr wrap="square" rtlCol="0">
            <a:spAutoFit/>
          </a:bodyPr>
          <a:lstStyle/>
          <a:p>
            <a:r>
              <a:rPr lang="es-PR" sz="2400" dirty="0"/>
              <a:t>Pb: </a:t>
            </a:r>
          </a:p>
          <a:p>
            <a:r>
              <a:rPr lang="es-PR" sz="2400" dirty="0"/>
              <a:t>C:                              [Pb(CO)</a:t>
            </a:r>
            <a:r>
              <a:rPr lang="es-PR" sz="2400" baseline="-25000" dirty="0"/>
              <a:t>n</a:t>
            </a:r>
            <a:r>
              <a:rPr lang="es-PR" sz="2400" dirty="0"/>
              <a:t>]</a:t>
            </a:r>
            <a:r>
              <a:rPr lang="es-PR" sz="2400" baseline="30000" dirty="0"/>
              <a:t>+2</a:t>
            </a:r>
            <a:endParaRPr lang="es-PR" sz="2400" dirty="0"/>
          </a:p>
          <a:p>
            <a:r>
              <a:rPr lang="es-PR" sz="2400" dirty="0"/>
              <a:t>O:    </a:t>
            </a:r>
          </a:p>
        </p:txBody>
      </p:sp>
      <p:sp>
        <p:nvSpPr>
          <p:cNvPr id="10" name="Oval 9"/>
          <p:cNvSpPr/>
          <p:nvPr/>
        </p:nvSpPr>
        <p:spPr>
          <a:xfrm>
            <a:off x="7281949" y="1813687"/>
            <a:ext cx="182880" cy="199505"/>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6" name="Oval 15"/>
          <p:cNvSpPr/>
          <p:nvPr/>
        </p:nvSpPr>
        <p:spPr>
          <a:xfrm>
            <a:off x="7257011" y="2164297"/>
            <a:ext cx="182880" cy="19950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7" name="Oval 16"/>
          <p:cNvSpPr/>
          <p:nvPr/>
        </p:nvSpPr>
        <p:spPr>
          <a:xfrm>
            <a:off x="7232073" y="2547203"/>
            <a:ext cx="182880" cy="1995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nvGrpSpPr>
          <p:cNvPr id="12" name="Group 11"/>
          <p:cNvGrpSpPr/>
          <p:nvPr/>
        </p:nvGrpSpPr>
        <p:grpSpPr>
          <a:xfrm>
            <a:off x="781398" y="1554018"/>
            <a:ext cx="5253644" cy="3906555"/>
            <a:chOff x="781398" y="1554018"/>
            <a:chExt cx="5253644" cy="3906555"/>
          </a:xfrm>
        </p:grpSpPr>
        <p:pic>
          <p:nvPicPr>
            <p:cNvPr id="8" name="Picture 7"/>
            <p:cNvPicPr>
              <a:picLocks noChangeAspect="1"/>
            </p:cNvPicPr>
            <p:nvPr/>
          </p:nvPicPr>
          <p:blipFill rotWithShape="1">
            <a:blip r:embed="rId3"/>
            <a:srcRect l="50554" t="27444" r="24529" b="39602"/>
            <a:stretch/>
          </p:blipFill>
          <p:spPr>
            <a:xfrm>
              <a:off x="781398" y="1554018"/>
              <a:ext cx="5253644" cy="3906555"/>
            </a:xfrm>
            <a:prstGeom prst="rect">
              <a:avLst/>
            </a:prstGeom>
          </p:spPr>
        </p:pic>
        <p:sp>
          <p:nvSpPr>
            <p:cNvPr id="11" name="TextBox 10"/>
            <p:cNvSpPr txBox="1"/>
            <p:nvPr/>
          </p:nvSpPr>
          <p:spPr>
            <a:xfrm>
              <a:off x="1479665" y="3125585"/>
              <a:ext cx="365760" cy="365760"/>
            </a:xfrm>
            <a:prstGeom prst="rect">
              <a:avLst/>
            </a:prstGeom>
            <a:noFill/>
          </p:spPr>
          <p:txBody>
            <a:bodyPr wrap="square" rtlCol="0">
              <a:spAutoFit/>
            </a:bodyPr>
            <a:lstStyle/>
            <a:p>
              <a:r>
                <a:rPr lang="es-PR" b="1" dirty="0"/>
                <a:t>a</a:t>
              </a:r>
            </a:p>
          </p:txBody>
        </p:sp>
        <p:sp>
          <p:nvSpPr>
            <p:cNvPr id="19" name="TextBox 18"/>
            <p:cNvSpPr txBox="1"/>
            <p:nvPr/>
          </p:nvSpPr>
          <p:spPr>
            <a:xfrm>
              <a:off x="3225340" y="3445180"/>
              <a:ext cx="365760" cy="365760"/>
            </a:xfrm>
            <a:prstGeom prst="rect">
              <a:avLst/>
            </a:prstGeom>
            <a:noFill/>
          </p:spPr>
          <p:txBody>
            <a:bodyPr wrap="square" rtlCol="0">
              <a:spAutoFit/>
            </a:bodyPr>
            <a:lstStyle/>
            <a:p>
              <a:r>
                <a:rPr lang="es-PR" b="1" dirty="0"/>
                <a:t>b</a:t>
              </a:r>
            </a:p>
          </p:txBody>
        </p:sp>
        <p:sp>
          <p:nvSpPr>
            <p:cNvPr id="20" name="TextBox 19"/>
            <p:cNvSpPr txBox="1"/>
            <p:nvPr/>
          </p:nvSpPr>
          <p:spPr>
            <a:xfrm>
              <a:off x="4630191" y="3432265"/>
              <a:ext cx="365760" cy="365760"/>
            </a:xfrm>
            <a:prstGeom prst="rect">
              <a:avLst/>
            </a:prstGeom>
            <a:noFill/>
          </p:spPr>
          <p:txBody>
            <a:bodyPr wrap="square" rtlCol="0">
              <a:spAutoFit/>
            </a:bodyPr>
            <a:lstStyle/>
            <a:p>
              <a:r>
                <a:rPr lang="es-PR" b="1" dirty="0"/>
                <a:t>c</a:t>
              </a:r>
            </a:p>
          </p:txBody>
        </p:sp>
        <p:sp>
          <p:nvSpPr>
            <p:cNvPr id="21" name="TextBox 20"/>
            <p:cNvSpPr txBox="1"/>
            <p:nvPr/>
          </p:nvSpPr>
          <p:spPr>
            <a:xfrm>
              <a:off x="2396836" y="5065274"/>
              <a:ext cx="365760" cy="365760"/>
            </a:xfrm>
            <a:prstGeom prst="rect">
              <a:avLst/>
            </a:prstGeom>
            <a:noFill/>
          </p:spPr>
          <p:txBody>
            <a:bodyPr wrap="square" rtlCol="0">
              <a:spAutoFit/>
            </a:bodyPr>
            <a:lstStyle/>
            <a:p>
              <a:r>
                <a:rPr lang="es-PR" b="1" dirty="0"/>
                <a:t>d</a:t>
              </a:r>
            </a:p>
          </p:txBody>
        </p:sp>
        <p:sp>
          <p:nvSpPr>
            <p:cNvPr id="22" name="TextBox 21"/>
            <p:cNvSpPr txBox="1"/>
            <p:nvPr/>
          </p:nvSpPr>
          <p:spPr>
            <a:xfrm>
              <a:off x="4195154" y="5065274"/>
              <a:ext cx="365760" cy="365760"/>
            </a:xfrm>
            <a:prstGeom prst="rect">
              <a:avLst/>
            </a:prstGeom>
            <a:noFill/>
          </p:spPr>
          <p:txBody>
            <a:bodyPr wrap="square" rtlCol="0">
              <a:spAutoFit/>
            </a:bodyPr>
            <a:lstStyle/>
            <a:p>
              <a:r>
                <a:rPr lang="es-PR" b="1" dirty="0"/>
                <a:t>e</a:t>
              </a:r>
            </a:p>
          </p:txBody>
        </p:sp>
      </p:grpSp>
      <p:sp>
        <p:nvSpPr>
          <p:cNvPr id="13" name="TextBox 12"/>
          <p:cNvSpPr txBox="1"/>
          <p:nvPr/>
        </p:nvSpPr>
        <p:spPr>
          <a:xfrm>
            <a:off x="6733308" y="3308465"/>
            <a:ext cx="5182027" cy="2308324"/>
          </a:xfrm>
          <a:prstGeom prst="rect">
            <a:avLst/>
          </a:prstGeom>
          <a:noFill/>
        </p:spPr>
        <p:txBody>
          <a:bodyPr wrap="square" rtlCol="0">
            <a:spAutoFit/>
          </a:bodyPr>
          <a:lstStyle/>
          <a:p>
            <a:r>
              <a:rPr lang="es-PR" sz="2400" dirty="0"/>
              <a:t>n=2: </a:t>
            </a:r>
            <a:r>
              <a:rPr lang="es-PR" sz="2400" dirty="0" err="1"/>
              <a:t>bent</a:t>
            </a:r>
            <a:r>
              <a:rPr lang="es-PR" sz="2400" dirty="0"/>
              <a:t> (C</a:t>
            </a:r>
            <a:r>
              <a:rPr lang="es-PR" sz="2400" baseline="-25000" dirty="0"/>
              <a:t>2V</a:t>
            </a:r>
            <a:r>
              <a:rPr lang="es-PR" sz="2400" dirty="0"/>
              <a:t>)</a:t>
            </a:r>
          </a:p>
          <a:p>
            <a:r>
              <a:rPr lang="es-PR" sz="2400" dirty="0"/>
              <a:t>n=4: </a:t>
            </a:r>
            <a:r>
              <a:rPr lang="es-PR" sz="2400" dirty="0" err="1"/>
              <a:t>cis-divacant</a:t>
            </a:r>
            <a:r>
              <a:rPr lang="es-PR" sz="2400" dirty="0"/>
              <a:t> </a:t>
            </a:r>
            <a:r>
              <a:rPr lang="es-PR" sz="2400" dirty="0" err="1"/>
              <a:t>octahedral</a:t>
            </a:r>
            <a:r>
              <a:rPr lang="es-PR" sz="2400" dirty="0"/>
              <a:t> </a:t>
            </a:r>
          </a:p>
          <a:p>
            <a:r>
              <a:rPr lang="es-PR" sz="2400" dirty="0"/>
              <a:t>n=6: </a:t>
            </a:r>
            <a:r>
              <a:rPr lang="es-PR" sz="2400" dirty="0" err="1"/>
              <a:t>octahedral</a:t>
            </a:r>
            <a:r>
              <a:rPr lang="es-PR" sz="2400" dirty="0"/>
              <a:t> (O</a:t>
            </a:r>
            <a:r>
              <a:rPr lang="es-PR" sz="2400" baseline="-25000" dirty="0"/>
              <a:t>h</a:t>
            </a:r>
            <a:r>
              <a:rPr lang="es-PR" sz="2400" dirty="0"/>
              <a:t>)</a:t>
            </a:r>
          </a:p>
          <a:p>
            <a:r>
              <a:rPr lang="es-PR" sz="2400" dirty="0"/>
              <a:t>n=7: trigonal piramidal (C</a:t>
            </a:r>
            <a:r>
              <a:rPr lang="es-PR" sz="2400" baseline="-25000" dirty="0"/>
              <a:t>3V</a:t>
            </a:r>
            <a:r>
              <a:rPr lang="es-PR" sz="2400" dirty="0"/>
              <a:t>) </a:t>
            </a:r>
            <a:r>
              <a:rPr lang="es-PR" sz="2400" dirty="0" err="1"/>
              <a:t>or</a:t>
            </a:r>
            <a:r>
              <a:rPr lang="es-PR" sz="2400" dirty="0"/>
              <a:t> pentagonal </a:t>
            </a:r>
            <a:r>
              <a:rPr lang="es-PR" sz="2400" dirty="0" err="1"/>
              <a:t>based</a:t>
            </a:r>
            <a:r>
              <a:rPr lang="es-PR" sz="2400" dirty="0"/>
              <a:t> </a:t>
            </a:r>
            <a:r>
              <a:rPr lang="es-PR" sz="2400" dirty="0" err="1"/>
              <a:t>pyramid</a:t>
            </a:r>
            <a:r>
              <a:rPr lang="es-PR" sz="2400" dirty="0"/>
              <a:t> (D</a:t>
            </a:r>
            <a:r>
              <a:rPr lang="es-PR" sz="2400" baseline="-25000" dirty="0"/>
              <a:t>5h</a:t>
            </a:r>
            <a:r>
              <a:rPr lang="es-PR" sz="2400" dirty="0"/>
              <a:t>) </a:t>
            </a:r>
          </a:p>
          <a:p>
            <a:r>
              <a:rPr lang="es-PR" sz="2400" dirty="0"/>
              <a:t>n=8: </a:t>
            </a:r>
            <a:r>
              <a:rPr lang="es-PR" sz="2400" dirty="0" err="1"/>
              <a:t>decordinated</a:t>
            </a:r>
            <a:endParaRPr lang="es-PR" sz="2400" dirty="0"/>
          </a:p>
        </p:txBody>
      </p:sp>
      <p:sp>
        <p:nvSpPr>
          <p:cNvPr id="3" name="TextBox 2"/>
          <p:cNvSpPr txBox="1"/>
          <p:nvPr/>
        </p:nvSpPr>
        <p:spPr>
          <a:xfrm>
            <a:off x="1479665" y="5524448"/>
            <a:ext cx="7086785" cy="230832"/>
          </a:xfrm>
          <a:prstGeom prst="rect">
            <a:avLst/>
          </a:prstGeom>
          <a:noFill/>
        </p:spPr>
        <p:txBody>
          <a:bodyPr wrap="square" rtlCol="0">
            <a:spAutoFit/>
          </a:bodyPr>
          <a:lstStyle/>
          <a:p>
            <a:r>
              <a:rPr lang="es-PR" sz="900" dirty="0"/>
              <a:t>http://pubs.rsc.org/en/content/articlehtml/2011/dt/c1dt10604j</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66652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014" y="279316"/>
            <a:ext cx="8911687" cy="1280890"/>
          </a:xfrm>
        </p:spPr>
        <p:txBody>
          <a:bodyPr/>
          <a:lstStyle/>
          <a:p>
            <a:r>
              <a:rPr lang="es-PR" dirty="0" err="1"/>
              <a:t>Coordination</a:t>
            </a:r>
            <a:r>
              <a:rPr lang="es-PR" dirty="0"/>
              <a:t> </a:t>
            </a:r>
            <a:r>
              <a:rPr lang="es-PR" dirty="0" err="1"/>
              <a:t>Chemistry</a:t>
            </a:r>
            <a:r>
              <a:rPr lang="es-PR" dirty="0"/>
              <a:t> </a:t>
            </a:r>
            <a:r>
              <a:rPr lang="es-PR" dirty="0" err="1"/>
              <a:t>for</a:t>
            </a:r>
            <a:r>
              <a:rPr lang="es-PR" dirty="0"/>
              <a:t> lead (IV)</a:t>
            </a:r>
          </a:p>
        </p:txBody>
      </p:sp>
      <p:pic>
        <p:nvPicPr>
          <p:cNvPr id="2050" name="Picture 2" descr="Resultado de imagen para Tetraethyll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567" y="1183317"/>
            <a:ext cx="2883496" cy="20184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1450" y="3674335"/>
            <a:ext cx="3155031" cy="1846659"/>
          </a:xfrm>
          <a:prstGeom prst="rect">
            <a:avLst/>
          </a:prstGeom>
          <a:noFill/>
        </p:spPr>
        <p:txBody>
          <a:bodyPr wrap="none" rtlCol="0">
            <a:spAutoFit/>
          </a:bodyPr>
          <a:lstStyle/>
          <a:p>
            <a:pPr algn="ctr"/>
            <a:r>
              <a:rPr lang="en-US" sz="2400" b="1" dirty="0" err="1"/>
              <a:t>Tetraethyllead</a:t>
            </a:r>
            <a:endParaRPr lang="en-US" sz="2400" b="1" dirty="0"/>
          </a:p>
          <a:p>
            <a:pPr marL="342900" indent="-342900" algn="ctr">
              <a:buFont typeface="Arial" panose="020B0604020202020204" pitchFamily="34" charset="0"/>
              <a:buChar char="•"/>
            </a:pPr>
            <a:r>
              <a:rPr lang="en-US" sz="2400" dirty="0"/>
              <a:t>Colorless liquid</a:t>
            </a:r>
          </a:p>
          <a:p>
            <a:pPr marL="342900" indent="-342900" algn="ctr">
              <a:buFont typeface="Arial" panose="020B0604020202020204" pitchFamily="34" charset="0"/>
              <a:buChar char="•"/>
            </a:pPr>
            <a:r>
              <a:rPr lang="en-US" sz="2400" dirty="0"/>
              <a:t>Gasoline additive</a:t>
            </a:r>
          </a:p>
          <a:p>
            <a:pPr marL="342900" indent="-342900" algn="ctr">
              <a:buFont typeface="Arial" panose="020B0604020202020204" pitchFamily="34" charset="0"/>
              <a:buChar char="•"/>
            </a:pPr>
            <a:r>
              <a:rPr lang="en-US" sz="2400" dirty="0"/>
              <a:t>Highly toxic</a:t>
            </a:r>
          </a:p>
          <a:p>
            <a:pPr algn="ctr"/>
            <a:r>
              <a:rPr lang="en-US" dirty="0"/>
              <a:t> </a:t>
            </a:r>
            <a:endParaRPr lang="es-PR" dirty="0"/>
          </a:p>
        </p:txBody>
      </p:sp>
      <p:pic>
        <p:nvPicPr>
          <p:cNvPr id="1026" name="Picture 2" descr="Resultado de imagen para lead (IV) ox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58" y="1565439"/>
            <a:ext cx="2870960" cy="21449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06143" y="3715643"/>
            <a:ext cx="2787943" cy="1477328"/>
          </a:xfrm>
          <a:prstGeom prst="rect">
            <a:avLst/>
          </a:prstGeom>
          <a:noFill/>
        </p:spPr>
        <p:txBody>
          <a:bodyPr wrap="none" rtlCol="0">
            <a:spAutoFit/>
          </a:bodyPr>
          <a:lstStyle/>
          <a:p>
            <a:pPr algn="ctr"/>
            <a:r>
              <a:rPr lang="en-US" sz="2400" b="1" dirty="0" err="1"/>
              <a:t>Plumbane</a:t>
            </a:r>
            <a:endParaRPr lang="en-US" sz="2400" b="1" dirty="0"/>
          </a:p>
          <a:p>
            <a:pPr marL="342900" indent="-342900" algn="ctr">
              <a:buFont typeface="Arial" panose="020B0604020202020204" pitchFamily="34" charset="0"/>
              <a:buChar char="•"/>
            </a:pPr>
            <a:r>
              <a:rPr lang="en-US" sz="2400" dirty="0"/>
              <a:t>Gas</a:t>
            </a:r>
          </a:p>
          <a:p>
            <a:pPr marL="342900" indent="-342900" algn="ctr">
              <a:buFont typeface="Arial" panose="020B0604020202020204" pitchFamily="34" charset="0"/>
              <a:buChar char="•"/>
            </a:pPr>
            <a:r>
              <a:rPr lang="en-US" sz="2400" dirty="0"/>
              <a:t>Highly unstable</a:t>
            </a:r>
          </a:p>
          <a:p>
            <a:pPr algn="ctr"/>
            <a:r>
              <a:rPr lang="en-US" dirty="0"/>
              <a:t> </a:t>
            </a:r>
            <a:endParaRPr lang="es-PR" dirty="0"/>
          </a:p>
        </p:txBody>
      </p:sp>
      <p:sp>
        <p:nvSpPr>
          <p:cNvPr id="9" name="TextBox 8"/>
          <p:cNvSpPr txBox="1"/>
          <p:nvPr/>
        </p:nvSpPr>
        <p:spPr>
          <a:xfrm>
            <a:off x="-50675" y="3678530"/>
            <a:ext cx="4491934" cy="2308324"/>
          </a:xfrm>
          <a:prstGeom prst="rect">
            <a:avLst/>
          </a:prstGeom>
          <a:noFill/>
        </p:spPr>
        <p:txBody>
          <a:bodyPr wrap="none" rtlCol="0">
            <a:spAutoFit/>
          </a:bodyPr>
          <a:lstStyle/>
          <a:p>
            <a:pPr algn="ctr"/>
            <a:r>
              <a:rPr lang="en-US" sz="2400" b="1" dirty="0"/>
              <a:t>Lead oxide</a:t>
            </a:r>
          </a:p>
          <a:p>
            <a:pPr marL="285750" indent="-285750" algn="ctr">
              <a:buFont typeface="Arial" panose="020B0604020202020204" pitchFamily="34" charset="0"/>
              <a:buChar char="•"/>
            </a:pPr>
            <a:r>
              <a:rPr lang="en-US" sz="2400" dirty="0"/>
              <a:t>Black powder</a:t>
            </a:r>
          </a:p>
          <a:p>
            <a:pPr marL="285750" indent="-285750" algn="ctr">
              <a:buFont typeface="Arial" panose="020B0604020202020204" pitchFamily="34" charset="0"/>
              <a:buChar char="•"/>
            </a:pPr>
            <a:r>
              <a:rPr lang="en-US" dirty="0"/>
              <a:t> </a:t>
            </a:r>
            <a:r>
              <a:rPr lang="en-US" sz="2400" dirty="0"/>
              <a:t>Stable</a:t>
            </a:r>
          </a:p>
          <a:p>
            <a:pPr marL="285750" indent="-285750" algn="ctr">
              <a:buFont typeface="Arial" panose="020B0604020202020204" pitchFamily="34" charset="0"/>
              <a:buChar char="•"/>
            </a:pPr>
            <a:r>
              <a:rPr lang="el-GR" sz="2400" dirty="0"/>
              <a:t>а</a:t>
            </a:r>
            <a:r>
              <a:rPr lang="en-US" sz="2400" dirty="0"/>
              <a:t>- orthorhombic</a:t>
            </a:r>
          </a:p>
          <a:p>
            <a:pPr marL="285750" indent="-285750" algn="ctr">
              <a:buFont typeface="Arial" panose="020B0604020202020204" pitchFamily="34" charset="0"/>
              <a:buChar char="•"/>
            </a:pPr>
            <a:r>
              <a:rPr lang="el-GR" sz="2400" dirty="0"/>
              <a:t>β</a:t>
            </a:r>
            <a:r>
              <a:rPr lang="en-US" sz="2400" dirty="0"/>
              <a:t>- tetragonal</a:t>
            </a:r>
          </a:p>
          <a:p>
            <a:pPr marL="285750" indent="-285750" algn="ctr">
              <a:buFont typeface="Arial" panose="020B0604020202020204" pitchFamily="34" charset="0"/>
              <a:buChar char="•"/>
            </a:pPr>
            <a:r>
              <a:rPr lang="en-US" sz="2400" dirty="0"/>
              <a:t>Used as electrode material</a:t>
            </a:r>
            <a:endParaRPr lang="es-PR" dirty="0"/>
          </a:p>
        </p:txBody>
      </p:sp>
      <p:pic>
        <p:nvPicPr>
          <p:cNvPr id="1028" name="Picture 4" descr="Resultado de imagen para plumb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6051" y="1183317"/>
            <a:ext cx="2421523" cy="25270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31636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204" y="299626"/>
            <a:ext cx="3505199" cy="976312"/>
          </a:xfrm>
        </p:spPr>
        <p:txBody>
          <a:bodyPr>
            <a:normAutofit/>
          </a:bodyPr>
          <a:lstStyle/>
          <a:p>
            <a:r>
              <a:rPr lang="es-PR" sz="3600" dirty="0" err="1"/>
              <a:t>Toxicity</a:t>
            </a:r>
            <a:endParaRPr lang="es-PR" sz="3600" dirty="0"/>
          </a:p>
        </p:txBody>
      </p:sp>
      <p:sp>
        <p:nvSpPr>
          <p:cNvPr id="4" name="Text Placeholder 3"/>
          <p:cNvSpPr>
            <a:spLocks noGrp="1"/>
          </p:cNvSpPr>
          <p:nvPr>
            <p:ph type="body" sz="half" idx="2"/>
          </p:nvPr>
        </p:nvSpPr>
        <p:spPr>
          <a:xfrm>
            <a:off x="366516" y="1401665"/>
            <a:ext cx="5570050" cy="4262436"/>
          </a:xfrm>
        </p:spPr>
        <p:txBody>
          <a:bodyPr>
            <a:normAutofit/>
          </a:bodyPr>
          <a:lstStyle/>
          <a:p>
            <a:pPr marL="342900" indent="-342900">
              <a:buFont typeface="Wingdings" panose="05000000000000000000" pitchFamily="2" charset="2"/>
              <a:buChar char="§"/>
            </a:pPr>
            <a:r>
              <a:rPr lang="en-US" sz="2000" dirty="0"/>
              <a:t>Lead paints were widely used in homes until the late seventies</a:t>
            </a:r>
          </a:p>
          <a:p>
            <a:pPr marL="342900" indent="-342900">
              <a:buFont typeface="Wingdings" panose="05000000000000000000" pitchFamily="2" charset="2"/>
              <a:buChar char="§"/>
            </a:pPr>
            <a:r>
              <a:rPr lang="en-US" sz="2000" dirty="0"/>
              <a:t>Still more than 38 million homes have lead Paint. </a:t>
            </a:r>
          </a:p>
          <a:p>
            <a:endParaRPr lang="en-US" sz="2000" dirty="0"/>
          </a:p>
          <a:p>
            <a:pPr marL="342900" indent="-342900">
              <a:buFont typeface="Arial" panose="020B0604020202020204" pitchFamily="34" charset="0"/>
              <a:buChar char="•"/>
            </a:pPr>
            <a:r>
              <a:rPr lang="en-US" sz="2000" dirty="0"/>
              <a:t>Also, lead was used extensively in plumbing such as pipes, fixtures and soldering.</a:t>
            </a:r>
          </a:p>
          <a:p>
            <a:pPr marL="342900" indent="-342900">
              <a:buFont typeface="Arial" panose="020B0604020202020204" pitchFamily="34" charset="0"/>
              <a:buChar char="•"/>
            </a:pPr>
            <a:r>
              <a:rPr lang="en-US" sz="2000" dirty="0"/>
              <a:t> As the metal wears down it can release toxic particles into the water i.e. flint</a:t>
            </a:r>
          </a:p>
        </p:txBody>
      </p:sp>
      <p:pic>
        <p:nvPicPr>
          <p:cNvPr id="5" name="Picture 2" descr="Resultado de imagen para lead toxicity"/>
          <p:cNvPicPr>
            <a:picLocks noChangeAspect="1" noChangeArrowheads="1"/>
          </p:cNvPicPr>
          <p:nvPr/>
        </p:nvPicPr>
        <p:blipFill rotWithShape="1">
          <a:blip r:embed="rId3">
            <a:extLst>
              <a:ext uri="{28A0092B-C50C-407E-A947-70E740481C1C}">
                <a14:useLocalDpi xmlns:a14="http://schemas.microsoft.com/office/drawing/2010/main" val="0"/>
              </a:ext>
            </a:extLst>
          </a:blip>
          <a:srcRect l="68358" t="48847" r="23598" b="20733"/>
          <a:stretch/>
        </p:blipFill>
        <p:spPr bwMode="auto">
          <a:xfrm>
            <a:off x="8018583" y="0"/>
            <a:ext cx="1505243" cy="311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plumbi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54533" y="3349051"/>
            <a:ext cx="3937450" cy="246090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19016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ead toxicity"/>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7149" t="5019" r="32625" b="53896"/>
          <a:stretch/>
        </p:blipFill>
        <p:spPr bwMode="auto">
          <a:xfrm>
            <a:off x="9554168" y="698208"/>
            <a:ext cx="2348008" cy="5164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00480" y="561600"/>
            <a:ext cx="3650279" cy="1259894"/>
          </a:xfrm>
        </p:spPr>
        <p:txBody>
          <a:bodyPr vert="horz" lIns="91440" tIns="45720" rIns="91440" bIns="45720" rtlCol="0" anchor="t">
            <a:normAutofit/>
          </a:bodyPr>
          <a:lstStyle/>
          <a:p>
            <a:r>
              <a:rPr lang="en-US" sz="3600" dirty="0"/>
              <a:t>Toxicity</a:t>
            </a:r>
          </a:p>
        </p:txBody>
      </p:sp>
      <p:sp>
        <p:nvSpPr>
          <p:cNvPr id="5" name="Text Placeholder 4"/>
          <p:cNvSpPr>
            <a:spLocks noGrp="1"/>
          </p:cNvSpPr>
          <p:nvPr>
            <p:ph type="body" sz="half" idx="2"/>
          </p:nvPr>
        </p:nvSpPr>
        <p:spPr>
          <a:xfrm>
            <a:off x="274387" y="1572224"/>
            <a:ext cx="5252136" cy="761354"/>
          </a:xfrm>
        </p:spPr>
        <p:txBody>
          <a:bodyPr vert="horz" lIns="91440" tIns="45720" rIns="91440" bIns="45720" rtlCol="0">
            <a:normAutofit/>
          </a:bodyPr>
          <a:lstStyle/>
          <a:p>
            <a:pPr marL="285750" indent="-285750">
              <a:buFont typeface="Wingdings 3" charset="2"/>
              <a:buChar char=""/>
            </a:pPr>
            <a:r>
              <a:rPr lang="en-US" sz="2000" dirty="0"/>
              <a:t>Lead is a potent occupational toxin</a:t>
            </a:r>
          </a:p>
          <a:p>
            <a:endParaRPr lang="en-US" sz="2000" dirty="0"/>
          </a:p>
        </p:txBody>
      </p:sp>
      <p:sp>
        <p:nvSpPr>
          <p:cNvPr id="3" name="TextBox 2"/>
          <p:cNvSpPr txBox="1"/>
          <p:nvPr/>
        </p:nvSpPr>
        <p:spPr>
          <a:xfrm>
            <a:off x="649223" y="2333578"/>
            <a:ext cx="8480709" cy="3170099"/>
          </a:xfrm>
          <a:prstGeom prst="rect">
            <a:avLst/>
          </a:prstGeom>
          <a:noFill/>
        </p:spPr>
        <p:txBody>
          <a:bodyPr wrap="square" rtlCol="0">
            <a:spAutoFit/>
          </a:bodyPr>
          <a:lstStyle/>
          <a:p>
            <a:r>
              <a:rPr lang="es-PR" sz="2000" dirty="0" err="1"/>
              <a:t>Mechanims</a:t>
            </a:r>
            <a:r>
              <a:rPr lang="es-PR" sz="2000" dirty="0"/>
              <a:t> of lead </a:t>
            </a:r>
            <a:r>
              <a:rPr lang="es-PR" sz="2000" dirty="0" err="1"/>
              <a:t>toxicity</a:t>
            </a:r>
            <a:r>
              <a:rPr lang="es-PR" sz="2000" dirty="0"/>
              <a:t>:</a:t>
            </a:r>
          </a:p>
          <a:p>
            <a:endParaRPr lang="es-PR" sz="2000" dirty="0"/>
          </a:p>
          <a:p>
            <a:pPr marL="342900" indent="-342900">
              <a:buAutoNum type="alphaLcPeriod"/>
            </a:pPr>
            <a:r>
              <a:rPr lang="es-PR" sz="2000" dirty="0" err="1"/>
              <a:t>Oxidative</a:t>
            </a:r>
            <a:r>
              <a:rPr lang="es-PR" sz="2000" dirty="0"/>
              <a:t> stress </a:t>
            </a:r>
            <a:r>
              <a:rPr lang="es-PR" sz="2000" dirty="0" err="1"/>
              <a:t>mechanism</a:t>
            </a:r>
            <a:r>
              <a:rPr lang="es-PR" sz="2000" dirty="0"/>
              <a:t>: </a:t>
            </a:r>
          </a:p>
          <a:p>
            <a:pPr marL="800100" lvl="1" indent="-342900">
              <a:buFont typeface="Wingdings" panose="05000000000000000000" pitchFamily="2" charset="2"/>
              <a:buChar char="ü"/>
            </a:pPr>
            <a:r>
              <a:rPr lang="en-US" sz="2000" dirty="0"/>
              <a:t>two different pathways operative simultaneously</a:t>
            </a:r>
          </a:p>
          <a:p>
            <a:pPr marL="1428750" lvl="2" indent="-514350">
              <a:buFont typeface="+mj-lt"/>
              <a:buAutoNum type="romanLcPeriod"/>
            </a:pPr>
            <a:r>
              <a:rPr lang="en-US" sz="2000" b="1" dirty="0"/>
              <a:t>The </a:t>
            </a:r>
            <a:r>
              <a:rPr lang="en-US" sz="2000" b="1" i="1" dirty="0"/>
              <a:t>generation of ROS,</a:t>
            </a:r>
            <a:r>
              <a:rPr lang="en-US" sz="2000" dirty="0"/>
              <a:t> like </a:t>
            </a:r>
            <a:r>
              <a:rPr lang="en-US" sz="2000" dirty="0" err="1"/>
              <a:t>hydroperoxides</a:t>
            </a:r>
            <a:r>
              <a:rPr lang="en-US" sz="2000" dirty="0"/>
              <a:t> (HO</a:t>
            </a:r>
            <a:r>
              <a:rPr lang="en-US" sz="2000" baseline="-25000" dirty="0"/>
              <a:t>2</a:t>
            </a:r>
            <a:r>
              <a:rPr lang="en-US" sz="2000" dirty="0"/>
              <a:t> </a:t>
            </a:r>
            <a:r>
              <a:rPr lang="en-US" sz="2000" baseline="30000" dirty="0"/>
              <a:t>•</a:t>
            </a:r>
            <a:r>
              <a:rPr lang="en-US" sz="2000" dirty="0"/>
              <a:t>) and (H</a:t>
            </a:r>
            <a:r>
              <a:rPr lang="en-US" sz="2000" baseline="-25000" dirty="0"/>
              <a:t>2</a:t>
            </a:r>
            <a:r>
              <a:rPr lang="en-US" sz="2000" dirty="0"/>
              <a:t>O</a:t>
            </a:r>
            <a:r>
              <a:rPr lang="en-US" sz="2000" baseline="-25000" dirty="0"/>
              <a:t>2</a:t>
            </a:r>
            <a:r>
              <a:rPr lang="en-US" sz="2000" dirty="0"/>
              <a:t>).</a:t>
            </a:r>
          </a:p>
          <a:p>
            <a:pPr marL="1428750" lvl="2" indent="-514350">
              <a:buFont typeface="+mj-lt"/>
              <a:buAutoNum type="romanLcPeriod"/>
            </a:pPr>
            <a:r>
              <a:rPr lang="en-US" sz="2000" b="1" i="1" dirty="0"/>
              <a:t>The antioxidant reserves become depleted.</a:t>
            </a:r>
            <a:r>
              <a:rPr lang="es-PR" sz="2000" dirty="0"/>
              <a:t> </a:t>
            </a:r>
          </a:p>
          <a:p>
            <a:pPr marL="342900" indent="-342900">
              <a:buAutoNum type="alphaLcPeriod"/>
            </a:pPr>
            <a:endParaRPr lang="es-PR" sz="2000" dirty="0"/>
          </a:p>
          <a:p>
            <a:pPr marL="342900" indent="-342900">
              <a:buAutoNum type="alphaLcPeriod"/>
            </a:pPr>
            <a:r>
              <a:rPr lang="es-PR" sz="2000" dirty="0" err="1"/>
              <a:t>Ionic</a:t>
            </a:r>
            <a:r>
              <a:rPr lang="es-PR" sz="2000" dirty="0"/>
              <a:t> </a:t>
            </a:r>
            <a:r>
              <a:rPr lang="es-PR" sz="2000" dirty="0" err="1"/>
              <a:t>mechanism</a:t>
            </a:r>
            <a:r>
              <a:rPr lang="es-PR" sz="2000" dirty="0"/>
              <a:t>: lead has </a:t>
            </a:r>
            <a:r>
              <a:rPr lang="es-PR" sz="2000" dirty="0" err="1"/>
              <a:t>the</a:t>
            </a:r>
            <a:r>
              <a:rPr lang="es-PR" sz="2000" dirty="0"/>
              <a:t> </a:t>
            </a:r>
            <a:r>
              <a:rPr lang="en-US" sz="2000" dirty="0"/>
              <a:t>ability to substitute other bivalent cations like Ca</a:t>
            </a:r>
            <a:r>
              <a:rPr lang="en-US" sz="2000" baseline="30000" dirty="0"/>
              <a:t>2+</a:t>
            </a:r>
            <a:r>
              <a:rPr lang="en-US" sz="2000" dirty="0"/>
              <a:t>, Mg</a:t>
            </a:r>
            <a:r>
              <a:rPr lang="en-US" sz="2000" baseline="30000" dirty="0"/>
              <a:t>2+</a:t>
            </a:r>
            <a:r>
              <a:rPr lang="en-US" sz="2000" dirty="0"/>
              <a:t>, Fe</a:t>
            </a:r>
            <a:r>
              <a:rPr lang="en-US" sz="2000" baseline="30000" dirty="0"/>
              <a:t>2+</a:t>
            </a:r>
            <a:r>
              <a:rPr lang="en-US" sz="2000" dirty="0"/>
              <a:t> and monovalent cations like Na</a:t>
            </a:r>
            <a:r>
              <a:rPr lang="en-US" sz="2000" baseline="30000" dirty="0"/>
              <a:t>+</a:t>
            </a:r>
            <a:r>
              <a:rPr lang="en-US" sz="2000" dirty="0"/>
              <a:t>.</a:t>
            </a:r>
            <a:r>
              <a:rPr lang="en-US" sz="2000" baseline="30000" dirty="0"/>
              <a:t> </a:t>
            </a:r>
          </a:p>
        </p:txBody>
      </p:sp>
      <p:sp>
        <p:nvSpPr>
          <p:cNvPr id="7" name="Rectangle 6"/>
          <p:cNvSpPr/>
          <p:nvPr/>
        </p:nvSpPr>
        <p:spPr>
          <a:xfrm>
            <a:off x="1292801" y="6440675"/>
            <a:ext cx="8163264" cy="369332"/>
          </a:xfrm>
          <a:prstGeom prst="rect">
            <a:avLst/>
          </a:prstGeom>
        </p:spPr>
        <p:txBody>
          <a:bodyPr wrap="square">
            <a:spAutoFit/>
          </a:bodyPr>
          <a:lstStyle/>
          <a:p>
            <a:r>
              <a:rPr lang="en-US" sz="900" dirty="0">
                <a:solidFill>
                  <a:srgbClr val="303030"/>
                </a:solidFill>
                <a:latin typeface="arial" panose="020B0604020202020204" pitchFamily="34" charset="0"/>
              </a:rPr>
              <a:t>Flora, G., Gupta, D., &amp; Tiwari, A. (2012). Toxicity of lead: A review with recent updates. </a:t>
            </a:r>
            <a:r>
              <a:rPr lang="en-US" sz="900" i="1" dirty="0">
                <a:solidFill>
                  <a:srgbClr val="303030"/>
                </a:solidFill>
                <a:latin typeface="arial" panose="020B0604020202020204" pitchFamily="34" charset="0"/>
              </a:rPr>
              <a:t>Interdisciplinary Toxicology</a:t>
            </a:r>
            <a:r>
              <a:rPr lang="en-US" sz="900" dirty="0">
                <a:solidFill>
                  <a:srgbClr val="303030"/>
                </a:solidFill>
                <a:latin typeface="arial" panose="020B0604020202020204" pitchFamily="34" charset="0"/>
              </a:rPr>
              <a:t>, </a:t>
            </a:r>
            <a:r>
              <a:rPr lang="en-US" sz="900" i="1" dirty="0">
                <a:solidFill>
                  <a:srgbClr val="303030"/>
                </a:solidFill>
                <a:latin typeface="arial" panose="020B0604020202020204" pitchFamily="34" charset="0"/>
              </a:rPr>
              <a:t>5</a:t>
            </a:r>
            <a:r>
              <a:rPr lang="en-US" sz="900" dirty="0">
                <a:solidFill>
                  <a:srgbClr val="303030"/>
                </a:solidFill>
                <a:latin typeface="arial" panose="020B0604020202020204" pitchFamily="34" charset="0"/>
              </a:rPr>
              <a:t>(2), 47–58. http://doi.org/10.2478/v10102-012-0009-2</a:t>
            </a:r>
            <a:endParaRPr lang="es-PR" sz="9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94513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Addressing</a:t>
            </a:r>
            <a:r>
              <a:rPr lang="es-PR" dirty="0"/>
              <a:t> lead </a:t>
            </a:r>
            <a:r>
              <a:rPr lang="en-US" dirty="0"/>
              <a:t>toxicity</a:t>
            </a:r>
          </a:p>
        </p:txBody>
      </p:sp>
      <p:sp>
        <p:nvSpPr>
          <p:cNvPr id="6" name="Content Placeholder 5"/>
          <p:cNvSpPr>
            <a:spLocks noGrp="1"/>
          </p:cNvSpPr>
          <p:nvPr>
            <p:ph idx="1"/>
          </p:nvPr>
        </p:nvSpPr>
        <p:spPr>
          <a:xfrm>
            <a:off x="1770062" y="1771650"/>
            <a:ext cx="8915400" cy="3777622"/>
          </a:xfrm>
        </p:spPr>
        <p:txBody>
          <a:bodyPr>
            <a:normAutofit lnSpcReduction="10000"/>
          </a:bodyPr>
          <a:lstStyle/>
          <a:p>
            <a:r>
              <a:rPr lang="en-US" sz="2400" dirty="0">
                <a:solidFill>
                  <a:schemeClr val="tx1"/>
                </a:solidFill>
              </a:rPr>
              <a:t>OSHA has set the permitted exposure limit for lead in the workplace as </a:t>
            </a:r>
            <a:r>
              <a:rPr lang="en-US" sz="2400" b="1" dirty="0">
                <a:solidFill>
                  <a:schemeClr val="tx1"/>
                </a:solidFill>
              </a:rPr>
              <a:t>0.05 mg/m</a:t>
            </a:r>
            <a:r>
              <a:rPr lang="en-US" sz="2400" b="1" baseline="30000" dirty="0">
                <a:solidFill>
                  <a:schemeClr val="tx1"/>
                </a:solidFill>
              </a:rPr>
              <a:t>3</a:t>
            </a:r>
            <a:r>
              <a:rPr lang="en-US" sz="2400" dirty="0">
                <a:solidFill>
                  <a:schemeClr val="tx1"/>
                </a:solidFill>
              </a:rPr>
              <a:t> over an 8-hour workday</a:t>
            </a:r>
          </a:p>
          <a:p>
            <a:endParaRPr lang="en-US" sz="2400" dirty="0">
              <a:solidFill>
                <a:schemeClr val="tx1"/>
              </a:solidFill>
            </a:endParaRPr>
          </a:p>
          <a:p>
            <a:r>
              <a:rPr lang="en-US" sz="2400" dirty="0">
                <a:solidFill>
                  <a:schemeClr val="tx1"/>
                </a:solidFill>
              </a:rPr>
              <a:t>WHO is currently developing guidelines on the prevention and management of lead poisoning</a:t>
            </a:r>
          </a:p>
          <a:p>
            <a:endParaRPr lang="en-US" sz="2400" dirty="0">
              <a:solidFill>
                <a:schemeClr val="tx1"/>
              </a:solidFill>
            </a:endParaRPr>
          </a:p>
          <a:p>
            <a:r>
              <a:rPr lang="en-US" sz="2400" dirty="0">
                <a:solidFill>
                  <a:schemeClr val="tx1"/>
                </a:solidFill>
              </a:rPr>
              <a:t> Recycling of the metal is increasing in popularity, around 80% of lead is being recycled from batteries and 6% is from other sources</a:t>
            </a:r>
          </a:p>
          <a:p>
            <a:pPr marL="0" indent="0">
              <a:buNone/>
            </a:pPr>
            <a:endParaRPr lang="es-PR" sz="2000" dirty="0">
              <a:solidFill>
                <a:schemeClr val="tx1"/>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57993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46" name="Group 45"/>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7"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0"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a:blip r:embed="rId2"/>
          <a:stretch>
            <a:fillRect/>
          </a:stretch>
        </p:blipFill>
        <p:spPr>
          <a:xfrm>
            <a:off x="5099732" y="759440"/>
            <a:ext cx="2882473" cy="2882473"/>
          </a:xfrm>
          <a:prstGeom prst="rect">
            <a:avLst/>
          </a:prstGeom>
          <a:ln>
            <a:noFill/>
          </a:ln>
          <a:effectLst>
            <a:softEdge rad="112500"/>
          </a:effec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Title 8"/>
          <p:cNvSpPr>
            <a:spLocks noGrp="1"/>
          </p:cNvSpPr>
          <p:nvPr>
            <p:ph type="title"/>
          </p:nvPr>
        </p:nvSpPr>
        <p:spPr>
          <a:xfrm>
            <a:off x="591350" y="983524"/>
            <a:ext cx="3778870" cy="3943250"/>
          </a:xfrm>
        </p:spPr>
        <p:txBody>
          <a:bodyPr vert="horz" lIns="91440" tIns="45720" rIns="91440" bIns="45720" rtlCol="0" anchor="b">
            <a:normAutofit/>
          </a:bodyPr>
          <a:lstStyle/>
          <a:p>
            <a:r>
              <a:rPr lang="en-US" sz="4000" dirty="0">
                <a:solidFill>
                  <a:srgbClr val="FEFFFF"/>
                </a:solidFill>
              </a:rPr>
              <a:t>Applications</a:t>
            </a:r>
          </a:p>
        </p:txBody>
      </p:sp>
      <p:pic>
        <p:nvPicPr>
          <p:cNvPr id="3" name="Picture 2"/>
          <p:cNvPicPr>
            <a:picLocks noChangeAspect="1"/>
          </p:cNvPicPr>
          <p:nvPr/>
        </p:nvPicPr>
        <p:blipFill>
          <a:blip r:embed="rId3"/>
          <a:stretch>
            <a:fillRect/>
          </a:stretch>
        </p:blipFill>
        <p:spPr>
          <a:xfrm>
            <a:off x="8796803" y="442301"/>
            <a:ext cx="2857500" cy="2819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5379604" y="3696143"/>
            <a:ext cx="6019800" cy="297935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209648120"/>
      </p:ext>
    </p:extLst>
  </p:cSld>
  <p:clrMapOvr>
    <a:masterClrMapping/>
  </p:clrMapOvr>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7992</TotalTime>
  <Words>1867</Words>
  <Application>Microsoft Office PowerPoint</Application>
  <PresentationFormat>Widescreen</PresentationFormat>
  <Paragraphs>371</Paragraphs>
  <Slides>37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vt:lpstr>
      <vt:lpstr>Calibri</vt:lpstr>
      <vt:lpstr>Century Gothic</vt:lpstr>
      <vt:lpstr>Helvetica</vt:lpstr>
      <vt:lpstr>Times New Roman</vt:lpstr>
      <vt:lpstr>Wingdings</vt:lpstr>
      <vt:lpstr>Wingdings 3</vt:lpstr>
      <vt:lpstr>Wisp</vt:lpstr>
      <vt:lpstr>  Lead (Pb) as a feasible material in energy production and radiation shielding applications </vt:lpstr>
      <vt:lpstr>Metal Properties</vt:lpstr>
      <vt:lpstr>Coordination Chemistry</vt:lpstr>
      <vt:lpstr>Coordination Chemistry for lead (II)</vt:lpstr>
      <vt:lpstr>Coordination Chemistry for lead (IV)</vt:lpstr>
      <vt:lpstr>Toxicity</vt:lpstr>
      <vt:lpstr>Toxicity</vt:lpstr>
      <vt:lpstr>Addressing lead toxicity</vt:lpstr>
      <vt:lpstr>Applications</vt:lpstr>
      <vt:lpstr>Lead Perovskite Solar Cells</vt:lpstr>
      <vt:lpstr>Lead Perovskite Solar Cells</vt:lpstr>
      <vt:lpstr>PowerPoint Presentation</vt:lpstr>
      <vt:lpstr>PowerPoint Presentation</vt:lpstr>
      <vt:lpstr>PowerPoint Presentation</vt:lpstr>
      <vt:lpstr>Lead Perovskite Solar Cells: Problematics  </vt:lpstr>
      <vt:lpstr>PowerPoint Presentation</vt:lpstr>
      <vt:lpstr>PowerPoint Presentation</vt:lpstr>
      <vt:lpstr>Enhanced Photoluminescence and Solar Cell Performance via Lewis Base Passivation of Organic-Inorganic Lead Halide Perovskites </vt:lpstr>
      <vt:lpstr>Enhanced Photoluminescence and Solar Cell Performance via Lewis Base Passivation of Organic-Inorganic Lead Halide Perovskites by Snaith el at. </vt:lpstr>
      <vt:lpstr>Lead Acid Battery</vt:lpstr>
      <vt:lpstr>Car Battery</vt:lpstr>
      <vt:lpstr>How it works?</vt:lpstr>
      <vt:lpstr>Reversible ?</vt:lpstr>
      <vt:lpstr>Consumption of lead in batteries (1960-2012)</vt:lpstr>
      <vt:lpstr>The percentage of secondary lead and primary lead production from 1970 to 2012</vt:lpstr>
      <vt:lpstr>Secondary lead recycling from acid-lead battery </vt:lpstr>
      <vt:lpstr>Recycling lead process</vt:lpstr>
      <vt:lpstr>Radiation Shielding Material</vt:lpstr>
      <vt:lpstr>PowerPoint Presentation</vt:lpstr>
      <vt:lpstr>PowerPoint Presentation</vt:lpstr>
      <vt:lpstr>PowerPoint Presentation</vt:lpstr>
      <vt:lpstr>PowerPoint Presentation</vt:lpstr>
      <vt:lpstr>Conclusion: Lead advantages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(Pb) as feasible material in energy production and radiation shielding applications</dc:title>
  <dc:creator>Liz Santiago</dc:creator>
  <cp:lastModifiedBy>Liz Santiago</cp:lastModifiedBy>
  <cp:revision>140</cp:revision>
  <dcterms:created xsi:type="dcterms:W3CDTF">2016-11-11T17:58:26Z</dcterms:created>
  <dcterms:modified xsi:type="dcterms:W3CDTF">2016-11-25T14:37:19Z</dcterms:modified>
</cp:coreProperties>
</file>