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47"/>
  </p:notesMasterIdLst>
  <p:handoutMasterIdLst>
    <p:handoutMasterId r:id="rId48"/>
  </p:handoutMasterIdLst>
  <p:sldIdLst>
    <p:sldId id="273" r:id="rId2"/>
    <p:sldId id="282" r:id="rId3"/>
    <p:sldId id="281" r:id="rId4"/>
    <p:sldId id="283" r:id="rId5"/>
    <p:sldId id="286" r:id="rId6"/>
    <p:sldId id="315" r:id="rId7"/>
    <p:sldId id="289" r:id="rId8"/>
    <p:sldId id="290" r:id="rId9"/>
    <p:sldId id="316" r:id="rId10"/>
    <p:sldId id="324" r:id="rId11"/>
    <p:sldId id="275" r:id="rId12"/>
    <p:sldId id="325" r:id="rId13"/>
    <p:sldId id="274" r:id="rId14"/>
    <p:sldId id="314" r:id="rId15"/>
    <p:sldId id="288" r:id="rId16"/>
    <p:sldId id="318" r:id="rId17"/>
    <p:sldId id="266" r:id="rId18"/>
    <p:sldId id="267" r:id="rId19"/>
    <p:sldId id="319" r:id="rId20"/>
    <p:sldId id="269" r:id="rId21"/>
    <p:sldId id="270" r:id="rId22"/>
    <p:sldId id="265" r:id="rId23"/>
    <p:sldId id="263" r:id="rId24"/>
    <p:sldId id="264" r:id="rId25"/>
    <p:sldId id="292" r:id="rId26"/>
    <p:sldId id="291" r:id="rId27"/>
    <p:sldId id="295" r:id="rId28"/>
    <p:sldId id="296" r:id="rId29"/>
    <p:sldId id="298" r:id="rId30"/>
    <p:sldId id="300" r:id="rId31"/>
    <p:sldId id="299" r:id="rId32"/>
    <p:sldId id="297" r:id="rId33"/>
    <p:sldId id="307" r:id="rId34"/>
    <p:sldId id="306" r:id="rId35"/>
    <p:sldId id="305" r:id="rId36"/>
    <p:sldId id="304" r:id="rId37"/>
    <p:sldId id="303" r:id="rId38"/>
    <p:sldId id="301" r:id="rId39"/>
    <p:sldId id="309" r:id="rId40"/>
    <p:sldId id="320" r:id="rId41"/>
    <p:sldId id="321" r:id="rId42"/>
    <p:sldId id="308" r:id="rId43"/>
    <p:sldId id="311" r:id="rId44"/>
    <p:sldId id="310" r:id="rId45"/>
    <p:sldId id="31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snapToObjects="1">
      <p:cViewPr>
        <p:scale>
          <a:sx n="76" d="100"/>
          <a:sy n="76" d="100"/>
        </p:scale>
        <p:origin x="-1552"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435D5-E602-1045-92B9-2647C78A2C3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C3429D5-E6CF-5E4C-BE1D-E1C0F49043F7}">
      <dgm:prSet phldrT="[Text]"/>
      <dgm:spPr/>
      <dgm:t>
        <a:bodyPr/>
        <a:lstStyle/>
        <a:p>
          <a:r>
            <a:rPr lang="en-US" dirty="0"/>
            <a:t>As combinations</a:t>
          </a:r>
        </a:p>
      </dgm:t>
    </dgm:pt>
    <dgm:pt modelId="{3741CA3B-0E8D-AC48-8664-089012BAACBE}" type="parTrans" cxnId="{C65FAA71-A980-F04A-AE08-08E82FB67C3A}">
      <dgm:prSet/>
      <dgm:spPr/>
      <dgm:t>
        <a:bodyPr/>
        <a:lstStyle/>
        <a:p>
          <a:endParaRPr lang="en-US"/>
        </a:p>
      </dgm:t>
    </dgm:pt>
    <dgm:pt modelId="{97418AB0-F057-9A4A-BB8F-4D01059A6758}" type="sibTrans" cxnId="{C65FAA71-A980-F04A-AE08-08E82FB67C3A}">
      <dgm:prSet/>
      <dgm:spPr/>
      <dgm:t>
        <a:bodyPr/>
        <a:lstStyle/>
        <a:p>
          <a:endParaRPr lang="en-US"/>
        </a:p>
      </dgm:t>
    </dgm:pt>
    <dgm:pt modelId="{163E14BA-2BAA-894E-B873-6E710BB53229}">
      <dgm:prSet phldrT="[Text]"/>
      <dgm:spPr/>
      <dgm:t>
        <a:bodyPr/>
        <a:lstStyle/>
        <a:p>
          <a:r>
            <a:rPr lang="en-US" dirty="0"/>
            <a:t>H and C</a:t>
          </a:r>
        </a:p>
        <a:p>
          <a:r>
            <a:rPr lang="en-US" dirty="0"/>
            <a:t>Organic As</a:t>
          </a:r>
        </a:p>
      </dgm:t>
    </dgm:pt>
    <dgm:pt modelId="{4AB35A7A-303D-3847-B959-0ECC92646B77}" type="parTrans" cxnId="{C4B0D92E-F7F6-6E48-9DE8-A021B66386FB}">
      <dgm:prSet/>
      <dgm:spPr/>
      <dgm:t>
        <a:bodyPr/>
        <a:lstStyle/>
        <a:p>
          <a:endParaRPr lang="en-US"/>
        </a:p>
      </dgm:t>
    </dgm:pt>
    <dgm:pt modelId="{BC868E3A-91A8-4E4B-B004-AB200099FB4B}" type="sibTrans" cxnId="{C4B0D92E-F7F6-6E48-9DE8-A021B66386FB}">
      <dgm:prSet/>
      <dgm:spPr/>
      <dgm:t>
        <a:bodyPr/>
        <a:lstStyle/>
        <a:p>
          <a:endParaRPr lang="en-US"/>
        </a:p>
      </dgm:t>
    </dgm:pt>
    <dgm:pt modelId="{EFFECDD6-312B-9545-BC27-6C74A47173AC}">
      <dgm:prSet phldrT="[Text]"/>
      <dgm:spPr/>
      <dgm:t>
        <a:bodyPr/>
        <a:lstStyle/>
        <a:p>
          <a:r>
            <a:rPr lang="en-US" dirty="0"/>
            <a:t>O, S, and </a:t>
          </a:r>
          <a:r>
            <a:rPr lang="en-US" dirty="0" err="1"/>
            <a:t>Cl</a:t>
          </a:r>
          <a:endParaRPr lang="en-US" dirty="0"/>
        </a:p>
        <a:p>
          <a:r>
            <a:rPr lang="en-US" dirty="0"/>
            <a:t>Inorganic As</a:t>
          </a:r>
        </a:p>
      </dgm:t>
    </dgm:pt>
    <dgm:pt modelId="{E5DB942B-0FAA-0641-8EE0-B69CBABF5F56}" type="parTrans" cxnId="{1235191B-B420-A841-9B4F-4ACBE2A04B85}">
      <dgm:prSet/>
      <dgm:spPr/>
      <dgm:t>
        <a:bodyPr/>
        <a:lstStyle/>
        <a:p>
          <a:endParaRPr lang="en-US"/>
        </a:p>
      </dgm:t>
    </dgm:pt>
    <dgm:pt modelId="{10EF453F-955B-5943-963B-472E38D3BB98}" type="sibTrans" cxnId="{1235191B-B420-A841-9B4F-4ACBE2A04B85}">
      <dgm:prSet/>
      <dgm:spPr/>
      <dgm:t>
        <a:bodyPr/>
        <a:lstStyle/>
        <a:p>
          <a:endParaRPr lang="en-US"/>
        </a:p>
      </dgm:t>
    </dgm:pt>
    <dgm:pt modelId="{FAA368AC-6CDC-5A43-AACE-F71CC0D95461}" type="pres">
      <dgm:prSet presAssocID="{321435D5-E602-1045-92B9-2647C78A2C3F}" presName="hierChild1" presStyleCnt="0">
        <dgm:presLayoutVars>
          <dgm:chPref val="1"/>
          <dgm:dir/>
          <dgm:animOne val="branch"/>
          <dgm:animLvl val="lvl"/>
          <dgm:resizeHandles/>
        </dgm:presLayoutVars>
      </dgm:prSet>
      <dgm:spPr/>
      <dgm:t>
        <a:bodyPr/>
        <a:lstStyle/>
        <a:p>
          <a:endParaRPr lang="en-US"/>
        </a:p>
      </dgm:t>
    </dgm:pt>
    <dgm:pt modelId="{6092CDCF-97C3-FE4D-8514-43ABBD3CA7F8}" type="pres">
      <dgm:prSet presAssocID="{4C3429D5-E6CF-5E4C-BE1D-E1C0F49043F7}" presName="hierRoot1" presStyleCnt="0"/>
      <dgm:spPr/>
    </dgm:pt>
    <dgm:pt modelId="{C6CDF1A6-E76F-8D4F-8CFC-45350555778F}" type="pres">
      <dgm:prSet presAssocID="{4C3429D5-E6CF-5E4C-BE1D-E1C0F49043F7}" presName="composite" presStyleCnt="0"/>
      <dgm:spPr/>
    </dgm:pt>
    <dgm:pt modelId="{921F344F-AA1D-3140-9FC0-921AC02B86D8}" type="pres">
      <dgm:prSet presAssocID="{4C3429D5-E6CF-5E4C-BE1D-E1C0F49043F7}" presName="background" presStyleLbl="node0" presStyleIdx="0" presStyleCnt="1"/>
      <dgm:spPr/>
    </dgm:pt>
    <dgm:pt modelId="{D84976F2-F1DD-A249-8E39-0A8F4070BB86}" type="pres">
      <dgm:prSet presAssocID="{4C3429D5-E6CF-5E4C-BE1D-E1C0F49043F7}" presName="text" presStyleLbl="fgAcc0" presStyleIdx="0" presStyleCnt="1">
        <dgm:presLayoutVars>
          <dgm:chPref val="3"/>
        </dgm:presLayoutVars>
      </dgm:prSet>
      <dgm:spPr/>
      <dgm:t>
        <a:bodyPr/>
        <a:lstStyle/>
        <a:p>
          <a:endParaRPr lang="en-US"/>
        </a:p>
      </dgm:t>
    </dgm:pt>
    <dgm:pt modelId="{D335AED8-A675-6E40-91DD-760AA307135B}" type="pres">
      <dgm:prSet presAssocID="{4C3429D5-E6CF-5E4C-BE1D-E1C0F49043F7}" presName="hierChild2" presStyleCnt="0"/>
      <dgm:spPr/>
    </dgm:pt>
    <dgm:pt modelId="{0CC3D8E7-6AF9-B04C-BBD2-CE79EC69FE78}" type="pres">
      <dgm:prSet presAssocID="{4AB35A7A-303D-3847-B959-0ECC92646B77}" presName="Name10" presStyleLbl="parChTrans1D2" presStyleIdx="0" presStyleCnt="2"/>
      <dgm:spPr/>
      <dgm:t>
        <a:bodyPr/>
        <a:lstStyle/>
        <a:p>
          <a:endParaRPr lang="en-US"/>
        </a:p>
      </dgm:t>
    </dgm:pt>
    <dgm:pt modelId="{4100EA04-815D-5041-8D04-3A867C2F8797}" type="pres">
      <dgm:prSet presAssocID="{163E14BA-2BAA-894E-B873-6E710BB53229}" presName="hierRoot2" presStyleCnt="0"/>
      <dgm:spPr/>
    </dgm:pt>
    <dgm:pt modelId="{D9D1CD71-E413-CE4C-9D70-D376700E2847}" type="pres">
      <dgm:prSet presAssocID="{163E14BA-2BAA-894E-B873-6E710BB53229}" presName="composite2" presStyleCnt="0"/>
      <dgm:spPr/>
    </dgm:pt>
    <dgm:pt modelId="{2DF69701-9669-A54A-88E7-DB245D473253}" type="pres">
      <dgm:prSet presAssocID="{163E14BA-2BAA-894E-B873-6E710BB53229}" presName="background2" presStyleLbl="node2" presStyleIdx="0" presStyleCnt="2"/>
      <dgm:spPr/>
    </dgm:pt>
    <dgm:pt modelId="{6A84396C-0063-1E4D-B743-C09C1C17880F}" type="pres">
      <dgm:prSet presAssocID="{163E14BA-2BAA-894E-B873-6E710BB53229}" presName="text2" presStyleLbl="fgAcc2" presStyleIdx="0" presStyleCnt="2">
        <dgm:presLayoutVars>
          <dgm:chPref val="3"/>
        </dgm:presLayoutVars>
      </dgm:prSet>
      <dgm:spPr/>
      <dgm:t>
        <a:bodyPr/>
        <a:lstStyle/>
        <a:p>
          <a:endParaRPr lang="en-US"/>
        </a:p>
      </dgm:t>
    </dgm:pt>
    <dgm:pt modelId="{3A1B2E88-B399-4D4E-93CB-DA895803F05E}" type="pres">
      <dgm:prSet presAssocID="{163E14BA-2BAA-894E-B873-6E710BB53229}" presName="hierChild3" presStyleCnt="0"/>
      <dgm:spPr/>
    </dgm:pt>
    <dgm:pt modelId="{8AC3D160-E60B-1840-B700-2C7697BE520F}" type="pres">
      <dgm:prSet presAssocID="{E5DB942B-0FAA-0641-8EE0-B69CBABF5F56}" presName="Name10" presStyleLbl="parChTrans1D2" presStyleIdx="1" presStyleCnt="2"/>
      <dgm:spPr/>
      <dgm:t>
        <a:bodyPr/>
        <a:lstStyle/>
        <a:p>
          <a:endParaRPr lang="en-US"/>
        </a:p>
      </dgm:t>
    </dgm:pt>
    <dgm:pt modelId="{E6E39C8B-964A-5F49-9893-2CF2ECDF78F9}" type="pres">
      <dgm:prSet presAssocID="{EFFECDD6-312B-9545-BC27-6C74A47173AC}" presName="hierRoot2" presStyleCnt="0"/>
      <dgm:spPr/>
    </dgm:pt>
    <dgm:pt modelId="{68F0D86E-CD57-F946-8399-F90F2DC2BF3A}" type="pres">
      <dgm:prSet presAssocID="{EFFECDD6-312B-9545-BC27-6C74A47173AC}" presName="composite2" presStyleCnt="0"/>
      <dgm:spPr/>
    </dgm:pt>
    <dgm:pt modelId="{DAFABF86-344D-0943-A1DA-662AEC63DC78}" type="pres">
      <dgm:prSet presAssocID="{EFFECDD6-312B-9545-BC27-6C74A47173AC}" presName="background2" presStyleLbl="node2" presStyleIdx="1" presStyleCnt="2"/>
      <dgm:spPr/>
    </dgm:pt>
    <dgm:pt modelId="{5076B032-B09D-A640-BB8B-9FFFCD4529F8}" type="pres">
      <dgm:prSet presAssocID="{EFFECDD6-312B-9545-BC27-6C74A47173AC}" presName="text2" presStyleLbl="fgAcc2" presStyleIdx="1" presStyleCnt="2">
        <dgm:presLayoutVars>
          <dgm:chPref val="3"/>
        </dgm:presLayoutVars>
      </dgm:prSet>
      <dgm:spPr/>
      <dgm:t>
        <a:bodyPr/>
        <a:lstStyle/>
        <a:p>
          <a:endParaRPr lang="en-US"/>
        </a:p>
      </dgm:t>
    </dgm:pt>
    <dgm:pt modelId="{66D9DBAF-ADBF-654F-A78E-9140BED4E3D2}" type="pres">
      <dgm:prSet presAssocID="{EFFECDD6-312B-9545-BC27-6C74A47173AC}" presName="hierChild3" presStyleCnt="0"/>
      <dgm:spPr/>
    </dgm:pt>
  </dgm:ptLst>
  <dgm:cxnLst>
    <dgm:cxn modelId="{A113FD29-5183-9C43-A527-CEAD59D8920C}" type="presOf" srcId="{321435D5-E602-1045-92B9-2647C78A2C3F}" destId="{FAA368AC-6CDC-5A43-AACE-F71CC0D95461}" srcOrd="0" destOrd="0" presId="urn:microsoft.com/office/officeart/2005/8/layout/hierarchy1"/>
    <dgm:cxn modelId="{1235191B-B420-A841-9B4F-4ACBE2A04B85}" srcId="{4C3429D5-E6CF-5E4C-BE1D-E1C0F49043F7}" destId="{EFFECDD6-312B-9545-BC27-6C74A47173AC}" srcOrd="1" destOrd="0" parTransId="{E5DB942B-0FAA-0641-8EE0-B69CBABF5F56}" sibTransId="{10EF453F-955B-5943-963B-472E38D3BB98}"/>
    <dgm:cxn modelId="{7807F73B-A7CF-244F-BC9F-EDEAD30509FF}" type="presOf" srcId="{EFFECDD6-312B-9545-BC27-6C74A47173AC}" destId="{5076B032-B09D-A640-BB8B-9FFFCD4529F8}" srcOrd="0" destOrd="0" presId="urn:microsoft.com/office/officeart/2005/8/layout/hierarchy1"/>
    <dgm:cxn modelId="{2C948179-F7DB-4E49-98E7-9FB1B1C56672}" type="presOf" srcId="{E5DB942B-0FAA-0641-8EE0-B69CBABF5F56}" destId="{8AC3D160-E60B-1840-B700-2C7697BE520F}" srcOrd="0" destOrd="0" presId="urn:microsoft.com/office/officeart/2005/8/layout/hierarchy1"/>
    <dgm:cxn modelId="{9D91EBDF-B932-7C42-9C63-568F33FA6941}" type="presOf" srcId="{4C3429D5-E6CF-5E4C-BE1D-E1C0F49043F7}" destId="{D84976F2-F1DD-A249-8E39-0A8F4070BB86}" srcOrd="0" destOrd="0" presId="urn:microsoft.com/office/officeart/2005/8/layout/hierarchy1"/>
    <dgm:cxn modelId="{C65FAA71-A980-F04A-AE08-08E82FB67C3A}" srcId="{321435D5-E602-1045-92B9-2647C78A2C3F}" destId="{4C3429D5-E6CF-5E4C-BE1D-E1C0F49043F7}" srcOrd="0" destOrd="0" parTransId="{3741CA3B-0E8D-AC48-8664-089012BAACBE}" sibTransId="{97418AB0-F057-9A4A-BB8F-4D01059A6758}"/>
    <dgm:cxn modelId="{12DBC759-DAE1-CA40-9E75-A66E35C348E7}" type="presOf" srcId="{163E14BA-2BAA-894E-B873-6E710BB53229}" destId="{6A84396C-0063-1E4D-B743-C09C1C17880F}" srcOrd="0" destOrd="0" presId="urn:microsoft.com/office/officeart/2005/8/layout/hierarchy1"/>
    <dgm:cxn modelId="{C4B0D92E-F7F6-6E48-9DE8-A021B66386FB}" srcId="{4C3429D5-E6CF-5E4C-BE1D-E1C0F49043F7}" destId="{163E14BA-2BAA-894E-B873-6E710BB53229}" srcOrd="0" destOrd="0" parTransId="{4AB35A7A-303D-3847-B959-0ECC92646B77}" sibTransId="{BC868E3A-91A8-4E4B-B004-AB200099FB4B}"/>
    <dgm:cxn modelId="{B5DD8A3E-2F72-4E44-88F3-9C00AE3CA71B}" type="presOf" srcId="{4AB35A7A-303D-3847-B959-0ECC92646B77}" destId="{0CC3D8E7-6AF9-B04C-BBD2-CE79EC69FE78}" srcOrd="0" destOrd="0" presId="urn:microsoft.com/office/officeart/2005/8/layout/hierarchy1"/>
    <dgm:cxn modelId="{7B69C58F-1AAD-304A-9CD1-C835C516C5EF}" type="presParOf" srcId="{FAA368AC-6CDC-5A43-AACE-F71CC0D95461}" destId="{6092CDCF-97C3-FE4D-8514-43ABBD3CA7F8}" srcOrd="0" destOrd="0" presId="urn:microsoft.com/office/officeart/2005/8/layout/hierarchy1"/>
    <dgm:cxn modelId="{56676C92-6D08-9047-9A9A-220B3E79D655}" type="presParOf" srcId="{6092CDCF-97C3-FE4D-8514-43ABBD3CA7F8}" destId="{C6CDF1A6-E76F-8D4F-8CFC-45350555778F}" srcOrd="0" destOrd="0" presId="urn:microsoft.com/office/officeart/2005/8/layout/hierarchy1"/>
    <dgm:cxn modelId="{921B1C5C-314D-2A48-8115-CB210FF7DA5D}" type="presParOf" srcId="{C6CDF1A6-E76F-8D4F-8CFC-45350555778F}" destId="{921F344F-AA1D-3140-9FC0-921AC02B86D8}" srcOrd="0" destOrd="0" presId="urn:microsoft.com/office/officeart/2005/8/layout/hierarchy1"/>
    <dgm:cxn modelId="{C2FDFD4D-57A5-A149-913C-4781199F3890}" type="presParOf" srcId="{C6CDF1A6-E76F-8D4F-8CFC-45350555778F}" destId="{D84976F2-F1DD-A249-8E39-0A8F4070BB86}" srcOrd="1" destOrd="0" presId="urn:microsoft.com/office/officeart/2005/8/layout/hierarchy1"/>
    <dgm:cxn modelId="{1D169791-ADEA-264C-BD0D-C7CBDBC73886}" type="presParOf" srcId="{6092CDCF-97C3-FE4D-8514-43ABBD3CA7F8}" destId="{D335AED8-A675-6E40-91DD-760AA307135B}" srcOrd="1" destOrd="0" presId="urn:microsoft.com/office/officeart/2005/8/layout/hierarchy1"/>
    <dgm:cxn modelId="{1B3577FE-07CA-644C-8515-89D9002FD932}" type="presParOf" srcId="{D335AED8-A675-6E40-91DD-760AA307135B}" destId="{0CC3D8E7-6AF9-B04C-BBD2-CE79EC69FE78}" srcOrd="0" destOrd="0" presId="urn:microsoft.com/office/officeart/2005/8/layout/hierarchy1"/>
    <dgm:cxn modelId="{BDC0C5B5-728F-B94D-886B-F6A22436F53D}" type="presParOf" srcId="{D335AED8-A675-6E40-91DD-760AA307135B}" destId="{4100EA04-815D-5041-8D04-3A867C2F8797}" srcOrd="1" destOrd="0" presId="urn:microsoft.com/office/officeart/2005/8/layout/hierarchy1"/>
    <dgm:cxn modelId="{BFA7B9FF-8F0E-6946-A735-B4C73BD24678}" type="presParOf" srcId="{4100EA04-815D-5041-8D04-3A867C2F8797}" destId="{D9D1CD71-E413-CE4C-9D70-D376700E2847}" srcOrd="0" destOrd="0" presId="urn:microsoft.com/office/officeart/2005/8/layout/hierarchy1"/>
    <dgm:cxn modelId="{033FA993-6565-2A45-8C7B-AF28D15DBFBF}" type="presParOf" srcId="{D9D1CD71-E413-CE4C-9D70-D376700E2847}" destId="{2DF69701-9669-A54A-88E7-DB245D473253}" srcOrd="0" destOrd="0" presId="urn:microsoft.com/office/officeart/2005/8/layout/hierarchy1"/>
    <dgm:cxn modelId="{72FBAFAD-51D2-614D-8B35-B655B406D962}" type="presParOf" srcId="{D9D1CD71-E413-CE4C-9D70-D376700E2847}" destId="{6A84396C-0063-1E4D-B743-C09C1C17880F}" srcOrd="1" destOrd="0" presId="urn:microsoft.com/office/officeart/2005/8/layout/hierarchy1"/>
    <dgm:cxn modelId="{20CA3DD4-F8BB-A647-9D3E-1A3A4C558153}" type="presParOf" srcId="{4100EA04-815D-5041-8D04-3A867C2F8797}" destId="{3A1B2E88-B399-4D4E-93CB-DA895803F05E}" srcOrd="1" destOrd="0" presId="urn:microsoft.com/office/officeart/2005/8/layout/hierarchy1"/>
    <dgm:cxn modelId="{A1FFCCBE-9AA0-7848-8965-7379D0C5AC63}" type="presParOf" srcId="{D335AED8-A675-6E40-91DD-760AA307135B}" destId="{8AC3D160-E60B-1840-B700-2C7697BE520F}" srcOrd="2" destOrd="0" presId="urn:microsoft.com/office/officeart/2005/8/layout/hierarchy1"/>
    <dgm:cxn modelId="{FBCB2E1B-78C3-4340-92DA-931D3C449B46}" type="presParOf" srcId="{D335AED8-A675-6E40-91DD-760AA307135B}" destId="{E6E39C8B-964A-5F49-9893-2CF2ECDF78F9}" srcOrd="3" destOrd="0" presId="urn:microsoft.com/office/officeart/2005/8/layout/hierarchy1"/>
    <dgm:cxn modelId="{3B1FB0C2-7F4F-C44D-952B-79BE17A6D6BD}" type="presParOf" srcId="{E6E39C8B-964A-5F49-9893-2CF2ECDF78F9}" destId="{68F0D86E-CD57-F946-8399-F90F2DC2BF3A}" srcOrd="0" destOrd="0" presId="urn:microsoft.com/office/officeart/2005/8/layout/hierarchy1"/>
    <dgm:cxn modelId="{9ED10064-E0F8-A645-A0D3-0E0C731A79CC}" type="presParOf" srcId="{68F0D86E-CD57-F946-8399-F90F2DC2BF3A}" destId="{DAFABF86-344D-0943-A1DA-662AEC63DC78}" srcOrd="0" destOrd="0" presId="urn:microsoft.com/office/officeart/2005/8/layout/hierarchy1"/>
    <dgm:cxn modelId="{125A74F2-05E8-4046-AFB8-88CE6A178996}" type="presParOf" srcId="{68F0D86E-CD57-F946-8399-F90F2DC2BF3A}" destId="{5076B032-B09D-A640-BB8B-9FFFCD4529F8}" srcOrd="1" destOrd="0" presId="urn:microsoft.com/office/officeart/2005/8/layout/hierarchy1"/>
    <dgm:cxn modelId="{15A1AA97-2D0D-A140-AA98-14680E54947A}" type="presParOf" srcId="{E6E39C8B-964A-5F49-9893-2CF2ECDF78F9}" destId="{66D9DBAF-ADBF-654F-A78E-9140BED4E3D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4704F-1E8C-46EA-BB89-65FF6703B20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BDA20FBF-AF70-45F0-9A76-66BE1C8C8CF1}">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600" dirty="0"/>
            <a:t>WHO</a:t>
          </a:r>
          <a:endParaRPr lang="es-CO" sz="1600" dirty="0"/>
        </a:p>
      </dgm:t>
    </dgm:pt>
    <dgm:pt modelId="{1646B67A-BC11-4C81-AD27-A99ECBE8BCEF}" type="parTrans" cxnId="{C47F32B0-CAEA-417E-A312-C0D580D8C909}">
      <dgm:prSet/>
      <dgm:spPr/>
      <dgm:t>
        <a:bodyPr/>
        <a:lstStyle/>
        <a:p>
          <a:endParaRPr lang="es-CO"/>
        </a:p>
      </dgm:t>
    </dgm:pt>
    <dgm:pt modelId="{B57C475F-347B-471F-BD9B-57659E478F58}" type="sibTrans" cxnId="{C47F32B0-CAEA-417E-A312-C0D580D8C909}">
      <dgm:prSet/>
      <dgm:spPr/>
      <dgm:t>
        <a:bodyPr/>
        <a:lstStyle/>
        <a:p>
          <a:endParaRPr lang="es-CO"/>
        </a:p>
      </dgm:t>
    </dgm:pt>
    <dgm:pt modelId="{D3420DB6-1EF1-4CF7-ADFB-90FB6E854E69}">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1400" dirty="0" err="1"/>
            <a:t>Tolerable</a:t>
          </a:r>
          <a:r>
            <a:rPr lang="pt-BR" sz="1400" dirty="0"/>
            <a:t> </a:t>
          </a:r>
          <a:r>
            <a:rPr lang="pt-BR" sz="1400" dirty="0" err="1"/>
            <a:t>intake</a:t>
          </a:r>
          <a:r>
            <a:rPr lang="pt-BR" sz="1400" dirty="0"/>
            <a:t> </a:t>
          </a:r>
          <a:r>
            <a:rPr lang="pt-BR" sz="1400" dirty="0" err="1"/>
            <a:t>level</a:t>
          </a:r>
          <a:endParaRPr lang="es-CO" sz="1400" dirty="0"/>
        </a:p>
      </dgm:t>
    </dgm:pt>
    <dgm:pt modelId="{12BDB1D2-7199-45B4-8A89-E97B26B2B2CD}" type="parTrans" cxnId="{D0EE9B64-9E2C-458A-A9A8-BD2DB95103EC}">
      <dgm:prSet>
        <dgm:style>
          <a:lnRef idx="2">
            <a:schemeClr val="accent2"/>
          </a:lnRef>
          <a:fillRef idx="0">
            <a:schemeClr val="accent2"/>
          </a:fillRef>
          <a:effectRef idx="1">
            <a:schemeClr val="accent2"/>
          </a:effectRef>
          <a:fontRef idx="minor">
            <a:schemeClr val="tx1"/>
          </a:fontRef>
        </dgm:style>
      </dgm:prSet>
      <dgm:spPr/>
      <dgm:t>
        <a:bodyPr/>
        <a:lstStyle/>
        <a:p>
          <a:endParaRPr lang="es-CO"/>
        </a:p>
      </dgm:t>
    </dgm:pt>
    <dgm:pt modelId="{B64DC64B-71D5-4D82-AA78-79509E1AEF03}" type="sibTrans" cxnId="{D0EE9B64-9E2C-458A-A9A8-BD2DB95103EC}">
      <dgm:prSet/>
      <dgm:spPr/>
      <dgm:t>
        <a:bodyPr/>
        <a:lstStyle/>
        <a:p>
          <a:endParaRPr lang="es-CO"/>
        </a:p>
      </dgm:t>
    </dgm:pt>
    <dgm:pt modelId="{576E08F5-8CEE-4B8A-83CB-27BAAA5FD8BD}">
      <dgm:prSet phldrT="[Texto]" custT="1">
        <dgm:style>
          <a:lnRef idx="1">
            <a:schemeClr val="accent5"/>
          </a:lnRef>
          <a:fillRef idx="2">
            <a:schemeClr val="accent5"/>
          </a:fillRef>
          <a:effectRef idx="1">
            <a:schemeClr val="accent5"/>
          </a:effectRef>
          <a:fontRef idx="minor">
            <a:schemeClr val="dk1"/>
          </a:fontRef>
        </dgm:style>
      </dgm:prSet>
      <dgm:spPr>
        <a:solidFill>
          <a:schemeClr val="tx2">
            <a:lumMod val="50000"/>
            <a:lumOff val="50000"/>
          </a:schemeClr>
        </a:solidFill>
        <a:ln>
          <a:solidFill>
            <a:schemeClr val="tx2">
              <a:lumMod val="50000"/>
              <a:lumOff val="50000"/>
            </a:schemeClr>
          </a:solidFill>
        </a:ln>
      </dgm:spPr>
      <dgm:t>
        <a:bodyPr/>
        <a:lstStyle/>
        <a:p>
          <a:r>
            <a:rPr lang="pt-BR" sz="1200" dirty="0"/>
            <a:t>3.0 </a:t>
          </a:r>
          <a:r>
            <a:rPr lang="el-GR" sz="1200" dirty="0"/>
            <a:t>μ</a:t>
          </a:r>
          <a:r>
            <a:rPr lang="pt-BR" sz="1200" dirty="0"/>
            <a:t>g</a:t>
          </a:r>
          <a:r>
            <a:rPr lang="es-CO" sz="1200" dirty="0"/>
            <a:t>/kg</a:t>
          </a:r>
        </a:p>
        <a:p>
          <a:r>
            <a:rPr lang="es-CO" sz="1200" dirty="0" err="1"/>
            <a:t>Body</a:t>
          </a:r>
          <a:r>
            <a:rPr lang="es-CO" sz="1200" dirty="0"/>
            <a:t> </a:t>
          </a:r>
          <a:r>
            <a:rPr lang="es-CO" sz="1200" dirty="0" err="1"/>
            <a:t>weight</a:t>
          </a:r>
          <a:r>
            <a:rPr lang="es-CO" sz="1200" dirty="0"/>
            <a:t> per </a:t>
          </a:r>
          <a:r>
            <a:rPr lang="es-CO" sz="1200" dirty="0" err="1"/>
            <a:t>day</a:t>
          </a:r>
          <a:endParaRPr lang="es-CO" sz="1200" dirty="0"/>
        </a:p>
      </dgm:t>
    </dgm:pt>
    <dgm:pt modelId="{4E28A222-8660-4C18-B8CB-E97E815ACAFE}" type="parTrans" cxnId="{D59B9202-96C9-4D8B-8792-57895E1ACE88}">
      <dgm:prSet>
        <dgm:style>
          <a:lnRef idx="2">
            <a:schemeClr val="accent2"/>
          </a:lnRef>
          <a:fillRef idx="0">
            <a:schemeClr val="accent2"/>
          </a:fillRef>
          <a:effectRef idx="1">
            <a:schemeClr val="accent2"/>
          </a:effectRef>
          <a:fontRef idx="minor">
            <a:schemeClr val="tx1"/>
          </a:fontRef>
        </dgm:style>
      </dgm:prSet>
      <dgm:spPr/>
      <dgm:t>
        <a:bodyPr/>
        <a:lstStyle/>
        <a:p>
          <a:endParaRPr lang="es-CO"/>
        </a:p>
      </dgm:t>
    </dgm:pt>
    <dgm:pt modelId="{8F648A58-1C41-4702-BDEB-35118E14E0CC}" type="sibTrans" cxnId="{D59B9202-96C9-4D8B-8792-57895E1ACE88}">
      <dgm:prSet/>
      <dgm:spPr/>
      <dgm:t>
        <a:bodyPr/>
        <a:lstStyle/>
        <a:p>
          <a:endParaRPr lang="es-CO"/>
        </a:p>
      </dgm:t>
    </dgm:pt>
    <dgm:pt modelId="{9E18CA7D-DA5C-4E57-B021-C809F420C38E}">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1600" dirty="0" err="1"/>
            <a:t>Drinking</a:t>
          </a:r>
          <a:r>
            <a:rPr lang="pt-BR" sz="1600" dirty="0"/>
            <a:t> </a:t>
          </a:r>
          <a:r>
            <a:rPr lang="pt-BR" sz="1600" dirty="0" err="1"/>
            <a:t>Water</a:t>
          </a:r>
          <a:endParaRPr lang="es-CO" sz="1600" dirty="0"/>
        </a:p>
      </dgm:t>
    </dgm:pt>
    <dgm:pt modelId="{2998D358-4134-46F1-8238-02835A470F9D}" type="parTrans" cxnId="{84B846D5-4C67-4DD4-BBE4-651795A38B42}">
      <dgm:prSet>
        <dgm:style>
          <a:lnRef idx="2">
            <a:schemeClr val="accent2"/>
          </a:lnRef>
          <a:fillRef idx="0">
            <a:schemeClr val="accent2"/>
          </a:fillRef>
          <a:effectRef idx="1">
            <a:schemeClr val="accent2"/>
          </a:effectRef>
          <a:fontRef idx="minor">
            <a:schemeClr val="tx1"/>
          </a:fontRef>
        </dgm:style>
      </dgm:prSet>
      <dgm:spPr/>
      <dgm:t>
        <a:bodyPr/>
        <a:lstStyle/>
        <a:p>
          <a:endParaRPr lang="es-CO"/>
        </a:p>
      </dgm:t>
    </dgm:pt>
    <dgm:pt modelId="{23940A87-7443-4F06-AC3F-8B72BC5B1A73}" type="sibTrans" cxnId="{84B846D5-4C67-4DD4-BBE4-651795A38B42}">
      <dgm:prSet/>
      <dgm:spPr/>
      <dgm:t>
        <a:bodyPr/>
        <a:lstStyle/>
        <a:p>
          <a:endParaRPr lang="es-CO"/>
        </a:p>
      </dgm:t>
    </dgm:pt>
    <dgm:pt modelId="{51B3C420-15CD-4478-8B23-DCBA956BAB61}">
      <dgm:prSet phldrT="[Texto]" custT="1">
        <dgm:style>
          <a:lnRef idx="1">
            <a:schemeClr val="accent5"/>
          </a:lnRef>
          <a:fillRef idx="2">
            <a:schemeClr val="accent5"/>
          </a:fillRef>
          <a:effectRef idx="1">
            <a:schemeClr val="accent5"/>
          </a:effectRef>
          <a:fontRef idx="minor">
            <a:schemeClr val="dk1"/>
          </a:fontRef>
        </dgm:style>
      </dgm:prSet>
      <dgm:spPr>
        <a:solidFill>
          <a:schemeClr val="tx2">
            <a:lumMod val="50000"/>
            <a:lumOff val="50000"/>
          </a:schemeClr>
        </a:solidFill>
        <a:ln>
          <a:solidFill>
            <a:schemeClr val="tx2">
              <a:lumMod val="50000"/>
              <a:lumOff val="50000"/>
            </a:schemeClr>
          </a:solidFill>
        </a:ln>
      </dgm:spPr>
      <dgm:t>
        <a:bodyPr/>
        <a:lstStyle/>
        <a:p>
          <a:r>
            <a:rPr lang="es-CO" sz="1400" dirty="0"/>
            <a:t>Can </a:t>
          </a:r>
          <a:r>
            <a:rPr lang="es-CO" sz="1400" dirty="0" err="1"/>
            <a:t>not</a:t>
          </a:r>
          <a:r>
            <a:rPr lang="es-CO" sz="1400" dirty="0"/>
            <a:t> </a:t>
          </a:r>
          <a:r>
            <a:rPr lang="es-CO" sz="1400" dirty="0" err="1"/>
            <a:t>be</a:t>
          </a:r>
          <a:r>
            <a:rPr lang="es-CO" sz="1400" dirty="0"/>
            <a:t> </a:t>
          </a:r>
          <a:r>
            <a:rPr lang="es-CO" sz="1400" dirty="0" err="1"/>
            <a:t>Established</a:t>
          </a:r>
          <a:endParaRPr lang="es-CO" sz="1400" dirty="0"/>
        </a:p>
      </dgm:t>
    </dgm:pt>
    <dgm:pt modelId="{2C3820B6-802E-4831-8BC3-3F0C6C76E096}" type="parTrans" cxnId="{CD97C6C0-FA9E-4958-BD7C-57C95FA13CAE}">
      <dgm:prSet>
        <dgm:style>
          <a:lnRef idx="2">
            <a:schemeClr val="accent2"/>
          </a:lnRef>
          <a:fillRef idx="0">
            <a:schemeClr val="accent2"/>
          </a:fillRef>
          <a:effectRef idx="1">
            <a:schemeClr val="accent2"/>
          </a:effectRef>
          <a:fontRef idx="minor">
            <a:schemeClr val="tx1"/>
          </a:fontRef>
        </dgm:style>
      </dgm:prSet>
      <dgm:spPr/>
      <dgm:t>
        <a:bodyPr/>
        <a:lstStyle/>
        <a:p>
          <a:endParaRPr lang="es-CO"/>
        </a:p>
      </dgm:t>
    </dgm:pt>
    <dgm:pt modelId="{C4DF75C9-C506-4332-94DE-0E123C4FD947}" type="sibTrans" cxnId="{CD97C6C0-FA9E-4958-BD7C-57C95FA13CAE}">
      <dgm:prSet/>
      <dgm:spPr/>
      <dgm:t>
        <a:bodyPr/>
        <a:lstStyle/>
        <a:p>
          <a:endParaRPr lang="es-CO"/>
        </a:p>
      </dgm:t>
    </dgm:pt>
    <dgm:pt modelId="{B862E30D-3DF0-42F4-A88A-68712F1ABC71}">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1600" dirty="0" err="1"/>
            <a:t>Air</a:t>
          </a:r>
          <a:endParaRPr lang="pt-BR" sz="1600" dirty="0"/>
        </a:p>
      </dgm:t>
    </dgm:pt>
    <dgm:pt modelId="{ACAF560C-A628-4291-A3FC-318C00959313}" type="parTrans" cxnId="{CABAEBE1-BD23-49CA-B48F-FABA0DAC5895}">
      <dgm:prSet>
        <dgm:style>
          <a:lnRef idx="2">
            <a:schemeClr val="accent2"/>
          </a:lnRef>
          <a:fillRef idx="0">
            <a:schemeClr val="accent2"/>
          </a:fillRef>
          <a:effectRef idx="1">
            <a:schemeClr val="accent2"/>
          </a:effectRef>
          <a:fontRef idx="minor">
            <a:schemeClr val="tx1"/>
          </a:fontRef>
        </dgm:style>
      </dgm:prSet>
      <dgm:spPr/>
      <dgm:t>
        <a:bodyPr/>
        <a:lstStyle/>
        <a:p>
          <a:endParaRPr lang="es-CO"/>
        </a:p>
      </dgm:t>
    </dgm:pt>
    <dgm:pt modelId="{D7751773-CD1B-42FA-B3D4-E121865C1152}" type="sibTrans" cxnId="{CABAEBE1-BD23-49CA-B48F-FABA0DAC5895}">
      <dgm:prSet/>
      <dgm:spPr/>
      <dgm:t>
        <a:bodyPr/>
        <a:lstStyle/>
        <a:p>
          <a:endParaRPr lang="es-CO"/>
        </a:p>
      </dgm:t>
    </dgm:pt>
    <dgm:pt modelId="{D7EBDC30-D141-4224-AA6B-7D1D3DBA832D}">
      <dgm:prSet phldrT="[Texto]" custT="1">
        <dgm:style>
          <a:lnRef idx="1">
            <a:schemeClr val="accent5"/>
          </a:lnRef>
          <a:fillRef idx="2">
            <a:schemeClr val="accent5"/>
          </a:fillRef>
          <a:effectRef idx="1">
            <a:schemeClr val="accent5"/>
          </a:effectRef>
          <a:fontRef idx="minor">
            <a:schemeClr val="dk1"/>
          </a:fontRef>
        </dgm:style>
      </dgm:prSet>
      <dgm:spPr>
        <a:solidFill>
          <a:schemeClr val="tx2">
            <a:lumMod val="50000"/>
            <a:lumOff val="50000"/>
          </a:schemeClr>
        </a:solidFill>
        <a:ln>
          <a:solidFill>
            <a:schemeClr val="tx2">
              <a:lumMod val="50000"/>
              <a:lumOff val="50000"/>
            </a:schemeClr>
          </a:solidFill>
        </a:ln>
      </dgm:spPr>
      <dgm:t>
        <a:bodyPr/>
        <a:lstStyle/>
        <a:p>
          <a:r>
            <a:rPr lang="pt-BR" sz="1600" dirty="0"/>
            <a:t>3.0 </a:t>
          </a:r>
          <a:r>
            <a:rPr lang="el-GR" sz="1600" dirty="0"/>
            <a:t>μ</a:t>
          </a:r>
          <a:r>
            <a:rPr lang="pt-BR" sz="1600" dirty="0"/>
            <a:t>g</a:t>
          </a:r>
          <a:r>
            <a:rPr lang="es-CO" sz="1600" dirty="0"/>
            <a:t>/kg</a:t>
          </a:r>
        </a:p>
      </dgm:t>
    </dgm:pt>
    <dgm:pt modelId="{208B9A41-A925-4D43-BA69-2D6DEAB3FE2F}" type="sibTrans" cxnId="{9C6D5656-E322-49CE-87E1-D75E23BAB6CA}">
      <dgm:prSet/>
      <dgm:spPr/>
      <dgm:t>
        <a:bodyPr/>
        <a:lstStyle/>
        <a:p>
          <a:endParaRPr lang="es-CO"/>
        </a:p>
      </dgm:t>
    </dgm:pt>
    <dgm:pt modelId="{49649E2F-D0E8-4351-BB7D-E6049B731C8B}" type="parTrans" cxnId="{9C6D5656-E322-49CE-87E1-D75E23BAB6CA}">
      <dgm:prSet>
        <dgm:style>
          <a:lnRef idx="2">
            <a:schemeClr val="accent2"/>
          </a:lnRef>
          <a:fillRef idx="0">
            <a:schemeClr val="accent2"/>
          </a:fillRef>
          <a:effectRef idx="1">
            <a:schemeClr val="accent2"/>
          </a:effectRef>
          <a:fontRef idx="minor">
            <a:schemeClr val="tx1"/>
          </a:fontRef>
        </dgm:style>
      </dgm:prSet>
      <dgm:spPr/>
      <dgm:t>
        <a:bodyPr/>
        <a:lstStyle/>
        <a:p>
          <a:endParaRPr lang="es-CO"/>
        </a:p>
      </dgm:t>
    </dgm:pt>
    <dgm:pt modelId="{21767731-388D-4752-B17F-7CFCB2B731E9}" type="pres">
      <dgm:prSet presAssocID="{4564704F-1E8C-46EA-BB89-65FF6703B206}" presName="diagram" presStyleCnt="0">
        <dgm:presLayoutVars>
          <dgm:chPref val="1"/>
          <dgm:dir/>
          <dgm:animOne val="branch"/>
          <dgm:animLvl val="lvl"/>
          <dgm:resizeHandles val="exact"/>
        </dgm:presLayoutVars>
      </dgm:prSet>
      <dgm:spPr/>
      <dgm:t>
        <a:bodyPr/>
        <a:lstStyle/>
        <a:p>
          <a:endParaRPr lang="en-US"/>
        </a:p>
      </dgm:t>
    </dgm:pt>
    <dgm:pt modelId="{6A8B16E1-EB6C-45BF-9209-A6FB8F1AF3FC}" type="pres">
      <dgm:prSet presAssocID="{BDA20FBF-AF70-45F0-9A76-66BE1C8C8CF1}" presName="root1" presStyleCnt="0"/>
      <dgm:spPr/>
    </dgm:pt>
    <dgm:pt modelId="{A0A4DDB4-78A8-4699-BD33-1044EC31738E}" type="pres">
      <dgm:prSet presAssocID="{BDA20FBF-AF70-45F0-9A76-66BE1C8C8CF1}" presName="LevelOneTextNode" presStyleLbl="node0" presStyleIdx="0" presStyleCnt="1">
        <dgm:presLayoutVars>
          <dgm:chPref val="3"/>
        </dgm:presLayoutVars>
      </dgm:prSet>
      <dgm:spPr/>
      <dgm:t>
        <a:bodyPr/>
        <a:lstStyle/>
        <a:p>
          <a:endParaRPr lang="en-US"/>
        </a:p>
      </dgm:t>
    </dgm:pt>
    <dgm:pt modelId="{C252B239-F923-4FA5-AA6A-2646B82C8F2B}" type="pres">
      <dgm:prSet presAssocID="{BDA20FBF-AF70-45F0-9A76-66BE1C8C8CF1}" presName="level2hierChild" presStyleCnt="0"/>
      <dgm:spPr/>
    </dgm:pt>
    <dgm:pt modelId="{217FC64C-84C3-45BC-B7A2-168AC4796745}" type="pres">
      <dgm:prSet presAssocID="{12BDB1D2-7199-45B4-8A89-E97B26B2B2CD}" presName="conn2-1" presStyleLbl="parChTrans1D2" presStyleIdx="0" presStyleCnt="3"/>
      <dgm:spPr/>
      <dgm:t>
        <a:bodyPr/>
        <a:lstStyle/>
        <a:p>
          <a:endParaRPr lang="en-US"/>
        </a:p>
      </dgm:t>
    </dgm:pt>
    <dgm:pt modelId="{426C68D2-03DE-432C-BA21-02C695252709}" type="pres">
      <dgm:prSet presAssocID="{12BDB1D2-7199-45B4-8A89-E97B26B2B2CD}" presName="connTx" presStyleLbl="parChTrans1D2" presStyleIdx="0" presStyleCnt="3"/>
      <dgm:spPr/>
      <dgm:t>
        <a:bodyPr/>
        <a:lstStyle/>
        <a:p>
          <a:endParaRPr lang="en-US"/>
        </a:p>
      </dgm:t>
    </dgm:pt>
    <dgm:pt modelId="{6D20D4A7-235B-4871-B5A2-BDDABCC61F81}" type="pres">
      <dgm:prSet presAssocID="{D3420DB6-1EF1-4CF7-ADFB-90FB6E854E69}" presName="root2" presStyleCnt="0"/>
      <dgm:spPr/>
    </dgm:pt>
    <dgm:pt modelId="{306189DF-610B-4938-BD84-34BDCF4F3AB5}" type="pres">
      <dgm:prSet presAssocID="{D3420DB6-1EF1-4CF7-ADFB-90FB6E854E69}" presName="LevelTwoTextNode" presStyleLbl="node2" presStyleIdx="0" presStyleCnt="3">
        <dgm:presLayoutVars>
          <dgm:chPref val="3"/>
        </dgm:presLayoutVars>
      </dgm:prSet>
      <dgm:spPr/>
      <dgm:t>
        <a:bodyPr/>
        <a:lstStyle/>
        <a:p>
          <a:endParaRPr lang="en-US"/>
        </a:p>
      </dgm:t>
    </dgm:pt>
    <dgm:pt modelId="{4386236E-EFE0-4A06-A8BB-3C82F0DF2D39}" type="pres">
      <dgm:prSet presAssocID="{D3420DB6-1EF1-4CF7-ADFB-90FB6E854E69}" presName="level3hierChild" presStyleCnt="0"/>
      <dgm:spPr/>
    </dgm:pt>
    <dgm:pt modelId="{48ADD71F-8163-4ED0-AD47-F16171E254A0}" type="pres">
      <dgm:prSet presAssocID="{4E28A222-8660-4C18-B8CB-E97E815ACAFE}" presName="conn2-1" presStyleLbl="parChTrans1D3" presStyleIdx="0" presStyleCnt="3"/>
      <dgm:spPr/>
      <dgm:t>
        <a:bodyPr/>
        <a:lstStyle/>
        <a:p>
          <a:endParaRPr lang="en-US"/>
        </a:p>
      </dgm:t>
    </dgm:pt>
    <dgm:pt modelId="{BA060DF1-415E-40B8-8A42-67FBE562AE33}" type="pres">
      <dgm:prSet presAssocID="{4E28A222-8660-4C18-B8CB-E97E815ACAFE}" presName="connTx" presStyleLbl="parChTrans1D3" presStyleIdx="0" presStyleCnt="3"/>
      <dgm:spPr/>
      <dgm:t>
        <a:bodyPr/>
        <a:lstStyle/>
        <a:p>
          <a:endParaRPr lang="en-US"/>
        </a:p>
      </dgm:t>
    </dgm:pt>
    <dgm:pt modelId="{8EF1B488-34CF-443B-A9C3-23CA41B537E8}" type="pres">
      <dgm:prSet presAssocID="{576E08F5-8CEE-4B8A-83CB-27BAAA5FD8BD}" presName="root2" presStyleCnt="0"/>
      <dgm:spPr/>
    </dgm:pt>
    <dgm:pt modelId="{D12F5BFF-C65F-4DC2-BAB3-B94E337708B0}" type="pres">
      <dgm:prSet presAssocID="{576E08F5-8CEE-4B8A-83CB-27BAAA5FD8BD}" presName="LevelTwoTextNode" presStyleLbl="node3" presStyleIdx="0" presStyleCnt="3">
        <dgm:presLayoutVars>
          <dgm:chPref val="3"/>
        </dgm:presLayoutVars>
      </dgm:prSet>
      <dgm:spPr/>
      <dgm:t>
        <a:bodyPr/>
        <a:lstStyle/>
        <a:p>
          <a:endParaRPr lang="en-US"/>
        </a:p>
      </dgm:t>
    </dgm:pt>
    <dgm:pt modelId="{C8A5A9F0-ADBD-482B-B0FC-749F09933FCD}" type="pres">
      <dgm:prSet presAssocID="{576E08F5-8CEE-4B8A-83CB-27BAAA5FD8BD}" presName="level3hierChild" presStyleCnt="0"/>
      <dgm:spPr/>
    </dgm:pt>
    <dgm:pt modelId="{093B76E4-B210-434B-AF29-E8512704C11B}" type="pres">
      <dgm:prSet presAssocID="{2998D358-4134-46F1-8238-02835A470F9D}" presName="conn2-1" presStyleLbl="parChTrans1D2" presStyleIdx="1" presStyleCnt="3"/>
      <dgm:spPr/>
      <dgm:t>
        <a:bodyPr/>
        <a:lstStyle/>
        <a:p>
          <a:endParaRPr lang="en-US"/>
        </a:p>
      </dgm:t>
    </dgm:pt>
    <dgm:pt modelId="{A15F7424-CD3A-44C2-91D1-B8CBF5244969}" type="pres">
      <dgm:prSet presAssocID="{2998D358-4134-46F1-8238-02835A470F9D}" presName="connTx" presStyleLbl="parChTrans1D2" presStyleIdx="1" presStyleCnt="3"/>
      <dgm:spPr/>
      <dgm:t>
        <a:bodyPr/>
        <a:lstStyle/>
        <a:p>
          <a:endParaRPr lang="en-US"/>
        </a:p>
      </dgm:t>
    </dgm:pt>
    <dgm:pt modelId="{8EE8A42F-1780-4464-B6AB-3756CBAFBE0E}" type="pres">
      <dgm:prSet presAssocID="{9E18CA7D-DA5C-4E57-B021-C809F420C38E}" presName="root2" presStyleCnt="0"/>
      <dgm:spPr/>
    </dgm:pt>
    <dgm:pt modelId="{5D5F3E10-76FD-4A6B-AA05-9A5D3C02CAA0}" type="pres">
      <dgm:prSet presAssocID="{9E18CA7D-DA5C-4E57-B021-C809F420C38E}" presName="LevelTwoTextNode" presStyleLbl="node2" presStyleIdx="1" presStyleCnt="3">
        <dgm:presLayoutVars>
          <dgm:chPref val="3"/>
        </dgm:presLayoutVars>
      </dgm:prSet>
      <dgm:spPr/>
      <dgm:t>
        <a:bodyPr/>
        <a:lstStyle/>
        <a:p>
          <a:endParaRPr lang="en-US"/>
        </a:p>
      </dgm:t>
    </dgm:pt>
    <dgm:pt modelId="{3EA70904-FD7D-4FD1-9E70-358F67800711}" type="pres">
      <dgm:prSet presAssocID="{9E18CA7D-DA5C-4E57-B021-C809F420C38E}" presName="level3hierChild" presStyleCnt="0"/>
      <dgm:spPr/>
    </dgm:pt>
    <dgm:pt modelId="{C55C8F98-017C-4A71-A09B-74A09ADA6FAC}" type="pres">
      <dgm:prSet presAssocID="{49649E2F-D0E8-4351-BB7D-E6049B731C8B}" presName="conn2-1" presStyleLbl="parChTrans1D3" presStyleIdx="1" presStyleCnt="3"/>
      <dgm:spPr/>
      <dgm:t>
        <a:bodyPr/>
        <a:lstStyle/>
        <a:p>
          <a:endParaRPr lang="en-US"/>
        </a:p>
      </dgm:t>
    </dgm:pt>
    <dgm:pt modelId="{4C1A62E3-D8D7-48B6-B1C2-57902B0F5D00}" type="pres">
      <dgm:prSet presAssocID="{49649E2F-D0E8-4351-BB7D-E6049B731C8B}" presName="connTx" presStyleLbl="parChTrans1D3" presStyleIdx="1" presStyleCnt="3"/>
      <dgm:spPr/>
      <dgm:t>
        <a:bodyPr/>
        <a:lstStyle/>
        <a:p>
          <a:endParaRPr lang="en-US"/>
        </a:p>
      </dgm:t>
    </dgm:pt>
    <dgm:pt modelId="{B14DC1CC-2722-4519-A65E-0CB8BE1BBFC9}" type="pres">
      <dgm:prSet presAssocID="{D7EBDC30-D141-4224-AA6B-7D1D3DBA832D}" presName="root2" presStyleCnt="0"/>
      <dgm:spPr/>
    </dgm:pt>
    <dgm:pt modelId="{B71FA6EB-0B14-4D83-BFE0-3433EAA3B83E}" type="pres">
      <dgm:prSet presAssocID="{D7EBDC30-D141-4224-AA6B-7D1D3DBA832D}" presName="LevelTwoTextNode" presStyleLbl="node3" presStyleIdx="1" presStyleCnt="3">
        <dgm:presLayoutVars>
          <dgm:chPref val="3"/>
        </dgm:presLayoutVars>
      </dgm:prSet>
      <dgm:spPr/>
      <dgm:t>
        <a:bodyPr/>
        <a:lstStyle/>
        <a:p>
          <a:endParaRPr lang="en-US"/>
        </a:p>
      </dgm:t>
    </dgm:pt>
    <dgm:pt modelId="{1C8F2252-BCEE-4047-92CB-F0A2B992AD22}" type="pres">
      <dgm:prSet presAssocID="{D7EBDC30-D141-4224-AA6B-7D1D3DBA832D}" presName="level3hierChild" presStyleCnt="0"/>
      <dgm:spPr/>
    </dgm:pt>
    <dgm:pt modelId="{FEEC15A2-5D46-4204-8512-3F79F8626D7E}" type="pres">
      <dgm:prSet presAssocID="{ACAF560C-A628-4291-A3FC-318C00959313}" presName="conn2-1" presStyleLbl="parChTrans1D2" presStyleIdx="2" presStyleCnt="3"/>
      <dgm:spPr/>
      <dgm:t>
        <a:bodyPr/>
        <a:lstStyle/>
        <a:p>
          <a:endParaRPr lang="en-US"/>
        </a:p>
      </dgm:t>
    </dgm:pt>
    <dgm:pt modelId="{80CB3060-03ED-490A-AF8E-21D1971ADE28}" type="pres">
      <dgm:prSet presAssocID="{ACAF560C-A628-4291-A3FC-318C00959313}" presName="connTx" presStyleLbl="parChTrans1D2" presStyleIdx="2" presStyleCnt="3"/>
      <dgm:spPr/>
      <dgm:t>
        <a:bodyPr/>
        <a:lstStyle/>
        <a:p>
          <a:endParaRPr lang="en-US"/>
        </a:p>
      </dgm:t>
    </dgm:pt>
    <dgm:pt modelId="{380B80A1-F4C3-4225-9AF0-4D073C09F9E8}" type="pres">
      <dgm:prSet presAssocID="{B862E30D-3DF0-42F4-A88A-68712F1ABC71}" presName="root2" presStyleCnt="0"/>
      <dgm:spPr/>
    </dgm:pt>
    <dgm:pt modelId="{62059EB7-4FAE-4504-9DBB-DDBBB6799864}" type="pres">
      <dgm:prSet presAssocID="{B862E30D-3DF0-42F4-A88A-68712F1ABC71}" presName="LevelTwoTextNode" presStyleLbl="node2" presStyleIdx="2" presStyleCnt="3">
        <dgm:presLayoutVars>
          <dgm:chPref val="3"/>
        </dgm:presLayoutVars>
      </dgm:prSet>
      <dgm:spPr/>
      <dgm:t>
        <a:bodyPr/>
        <a:lstStyle/>
        <a:p>
          <a:endParaRPr lang="en-US"/>
        </a:p>
      </dgm:t>
    </dgm:pt>
    <dgm:pt modelId="{F8E74DBB-4723-4ADF-881F-B3FFF790EC96}" type="pres">
      <dgm:prSet presAssocID="{B862E30D-3DF0-42F4-A88A-68712F1ABC71}" presName="level3hierChild" presStyleCnt="0"/>
      <dgm:spPr/>
    </dgm:pt>
    <dgm:pt modelId="{684A8EAF-0191-4F0B-A682-16122DE4DDF5}" type="pres">
      <dgm:prSet presAssocID="{2C3820B6-802E-4831-8BC3-3F0C6C76E096}" presName="conn2-1" presStyleLbl="parChTrans1D3" presStyleIdx="2" presStyleCnt="3"/>
      <dgm:spPr/>
      <dgm:t>
        <a:bodyPr/>
        <a:lstStyle/>
        <a:p>
          <a:endParaRPr lang="en-US"/>
        </a:p>
      </dgm:t>
    </dgm:pt>
    <dgm:pt modelId="{B47E1E77-E6FD-4152-B095-7B3AA4DEC2BA}" type="pres">
      <dgm:prSet presAssocID="{2C3820B6-802E-4831-8BC3-3F0C6C76E096}" presName="connTx" presStyleLbl="parChTrans1D3" presStyleIdx="2" presStyleCnt="3"/>
      <dgm:spPr/>
      <dgm:t>
        <a:bodyPr/>
        <a:lstStyle/>
        <a:p>
          <a:endParaRPr lang="en-US"/>
        </a:p>
      </dgm:t>
    </dgm:pt>
    <dgm:pt modelId="{D43EB8FE-B1A6-454C-9409-860DF58BCA85}" type="pres">
      <dgm:prSet presAssocID="{51B3C420-15CD-4478-8B23-DCBA956BAB61}" presName="root2" presStyleCnt="0"/>
      <dgm:spPr/>
    </dgm:pt>
    <dgm:pt modelId="{EBA95A7C-7058-41CB-A6E4-985A7AF4A7A1}" type="pres">
      <dgm:prSet presAssocID="{51B3C420-15CD-4478-8B23-DCBA956BAB61}" presName="LevelTwoTextNode" presStyleLbl="node3" presStyleIdx="2" presStyleCnt="3">
        <dgm:presLayoutVars>
          <dgm:chPref val="3"/>
        </dgm:presLayoutVars>
      </dgm:prSet>
      <dgm:spPr/>
      <dgm:t>
        <a:bodyPr/>
        <a:lstStyle/>
        <a:p>
          <a:endParaRPr lang="en-US"/>
        </a:p>
      </dgm:t>
    </dgm:pt>
    <dgm:pt modelId="{59E59EB7-D9F2-459A-B5DA-C18F14DAB003}" type="pres">
      <dgm:prSet presAssocID="{51B3C420-15CD-4478-8B23-DCBA956BAB61}" presName="level3hierChild" presStyleCnt="0"/>
      <dgm:spPr/>
    </dgm:pt>
  </dgm:ptLst>
  <dgm:cxnLst>
    <dgm:cxn modelId="{CCD21528-19E8-2841-A452-63ECB86C4448}" type="presOf" srcId="{2C3820B6-802E-4831-8BC3-3F0C6C76E096}" destId="{684A8EAF-0191-4F0B-A682-16122DE4DDF5}" srcOrd="0" destOrd="0" presId="urn:microsoft.com/office/officeart/2005/8/layout/hierarchy2"/>
    <dgm:cxn modelId="{7AA3DE28-98C2-0A44-AD14-5FC6EFCFD798}" type="presOf" srcId="{9E18CA7D-DA5C-4E57-B021-C809F420C38E}" destId="{5D5F3E10-76FD-4A6B-AA05-9A5D3C02CAA0}" srcOrd="0" destOrd="0" presId="urn:microsoft.com/office/officeart/2005/8/layout/hierarchy2"/>
    <dgm:cxn modelId="{A71A6B60-EAD8-7543-B725-9E52EBB3E9CA}" type="presOf" srcId="{4E28A222-8660-4C18-B8CB-E97E815ACAFE}" destId="{48ADD71F-8163-4ED0-AD47-F16171E254A0}" srcOrd="0" destOrd="0" presId="urn:microsoft.com/office/officeart/2005/8/layout/hierarchy2"/>
    <dgm:cxn modelId="{CF89507E-E639-0742-80A4-819506C30C9A}" type="presOf" srcId="{2998D358-4134-46F1-8238-02835A470F9D}" destId="{A15F7424-CD3A-44C2-91D1-B8CBF5244969}" srcOrd="1" destOrd="0" presId="urn:microsoft.com/office/officeart/2005/8/layout/hierarchy2"/>
    <dgm:cxn modelId="{9C6D5656-E322-49CE-87E1-D75E23BAB6CA}" srcId="{9E18CA7D-DA5C-4E57-B021-C809F420C38E}" destId="{D7EBDC30-D141-4224-AA6B-7D1D3DBA832D}" srcOrd="0" destOrd="0" parTransId="{49649E2F-D0E8-4351-BB7D-E6049B731C8B}" sibTransId="{208B9A41-A925-4D43-BA69-2D6DEAB3FE2F}"/>
    <dgm:cxn modelId="{D0EE9B64-9E2C-458A-A9A8-BD2DB95103EC}" srcId="{BDA20FBF-AF70-45F0-9A76-66BE1C8C8CF1}" destId="{D3420DB6-1EF1-4CF7-ADFB-90FB6E854E69}" srcOrd="0" destOrd="0" parTransId="{12BDB1D2-7199-45B4-8A89-E97B26B2B2CD}" sibTransId="{B64DC64B-71D5-4D82-AA78-79509E1AEF03}"/>
    <dgm:cxn modelId="{931A6C79-41DB-374C-9369-0EFACD46DBFE}" type="presOf" srcId="{4564704F-1E8C-46EA-BB89-65FF6703B206}" destId="{21767731-388D-4752-B17F-7CFCB2B731E9}" srcOrd="0" destOrd="0" presId="urn:microsoft.com/office/officeart/2005/8/layout/hierarchy2"/>
    <dgm:cxn modelId="{F573242A-FF0F-5E4D-A378-21A1AC3D93A0}" type="presOf" srcId="{D7EBDC30-D141-4224-AA6B-7D1D3DBA832D}" destId="{B71FA6EB-0B14-4D83-BFE0-3433EAA3B83E}" srcOrd="0" destOrd="0" presId="urn:microsoft.com/office/officeart/2005/8/layout/hierarchy2"/>
    <dgm:cxn modelId="{43256A7E-E98E-6945-9A20-1D920969110B}" type="presOf" srcId="{BDA20FBF-AF70-45F0-9A76-66BE1C8C8CF1}" destId="{A0A4DDB4-78A8-4699-BD33-1044EC31738E}" srcOrd="0" destOrd="0" presId="urn:microsoft.com/office/officeart/2005/8/layout/hierarchy2"/>
    <dgm:cxn modelId="{ECBF8573-BC7A-0B41-A6EB-1FE37434FF6C}" type="presOf" srcId="{ACAF560C-A628-4291-A3FC-318C00959313}" destId="{FEEC15A2-5D46-4204-8512-3F79F8626D7E}" srcOrd="0" destOrd="0" presId="urn:microsoft.com/office/officeart/2005/8/layout/hierarchy2"/>
    <dgm:cxn modelId="{46346812-46A7-C94E-A272-5A24B895A6AA}" type="presOf" srcId="{ACAF560C-A628-4291-A3FC-318C00959313}" destId="{80CB3060-03ED-490A-AF8E-21D1971ADE28}" srcOrd="1" destOrd="0" presId="urn:microsoft.com/office/officeart/2005/8/layout/hierarchy2"/>
    <dgm:cxn modelId="{CABAEBE1-BD23-49CA-B48F-FABA0DAC5895}" srcId="{BDA20FBF-AF70-45F0-9A76-66BE1C8C8CF1}" destId="{B862E30D-3DF0-42F4-A88A-68712F1ABC71}" srcOrd="2" destOrd="0" parTransId="{ACAF560C-A628-4291-A3FC-318C00959313}" sibTransId="{D7751773-CD1B-42FA-B3D4-E121865C1152}"/>
    <dgm:cxn modelId="{967E52D2-11C0-7D4F-9FED-C295A7264ED8}" type="presOf" srcId="{2998D358-4134-46F1-8238-02835A470F9D}" destId="{093B76E4-B210-434B-AF29-E8512704C11B}" srcOrd="0" destOrd="0" presId="urn:microsoft.com/office/officeart/2005/8/layout/hierarchy2"/>
    <dgm:cxn modelId="{E3DF28AD-BB08-CD43-A852-858603D71852}" type="presOf" srcId="{D3420DB6-1EF1-4CF7-ADFB-90FB6E854E69}" destId="{306189DF-610B-4938-BD84-34BDCF4F3AB5}" srcOrd="0" destOrd="0" presId="urn:microsoft.com/office/officeart/2005/8/layout/hierarchy2"/>
    <dgm:cxn modelId="{D59B9202-96C9-4D8B-8792-57895E1ACE88}" srcId="{D3420DB6-1EF1-4CF7-ADFB-90FB6E854E69}" destId="{576E08F5-8CEE-4B8A-83CB-27BAAA5FD8BD}" srcOrd="0" destOrd="0" parTransId="{4E28A222-8660-4C18-B8CB-E97E815ACAFE}" sibTransId="{8F648A58-1C41-4702-BDEB-35118E14E0CC}"/>
    <dgm:cxn modelId="{2E3FFC6B-9B65-734D-B5A0-B7A36AFD7B6C}" type="presOf" srcId="{B862E30D-3DF0-42F4-A88A-68712F1ABC71}" destId="{62059EB7-4FAE-4504-9DBB-DDBBB6799864}" srcOrd="0" destOrd="0" presId="urn:microsoft.com/office/officeart/2005/8/layout/hierarchy2"/>
    <dgm:cxn modelId="{CD97C6C0-FA9E-4958-BD7C-57C95FA13CAE}" srcId="{B862E30D-3DF0-42F4-A88A-68712F1ABC71}" destId="{51B3C420-15CD-4478-8B23-DCBA956BAB61}" srcOrd="0" destOrd="0" parTransId="{2C3820B6-802E-4831-8BC3-3F0C6C76E096}" sibTransId="{C4DF75C9-C506-4332-94DE-0E123C4FD947}"/>
    <dgm:cxn modelId="{34F9B3A4-9D29-1F49-AF5C-09DA3D4A0B4B}" type="presOf" srcId="{4E28A222-8660-4C18-B8CB-E97E815ACAFE}" destId="{BA060DF1-415E-40B8-8A42-67FBE562AE33}" srcOrd="1" destOrd="0" presId="urn:microsoft.com/office/officeart/2005/8/layout/hierarchy2"/>
    <dgm:cxn modelId="{5306BFA7-E815-444A-A991-5A55D49AF705}" type="presOf" srcId="{49649E2F-D0E8-4351-BB7D-E6049B731C8B}" destId="{4C1A62E3-D8D7-48B6-B1C2-57902B0F5D00}" srcOrd="1" destOrd="0" presId="urn:microsoft.com/office/officeart/2005/8/layout/hierarchy2"/>
    <dgm:cxn modelId="{029B1766-E137-F345-BA6A-D61E3177185D}" type="presOf" srcId="{51B3C420-15CD-4478-8B23-DCBA956BAB61}" destId="{EBA95A7C-7058-41CB-A6E4-985A7AF4A7A1}" srcOrd="0" destOrd="0" presId="urn:microsoft.com/office/officeart/2005/8/layout/hierarchy2"/>
    <dgm:cxn modelId="{92322651-9CCB-AF4F-95D5-999197B308BB}" type="presOf" srcId="{49649E2F-D0E8-4351-BB7D-E6049B731C8B}" destId="{C55C8F98-017C-4A71-A09B-74A09ADA6FAC}" srcOrd="0" destOrd="0" presId="urn:microsoft.com/office/officeart/2005/8/layout/hierarchy2"/>
    <dgm:cxn modelId="{18431F71-088E-6B44-9A20-AF5AC68143D5}" type="presOf" srcId="{12BDB1D2-7199-45B4-8A89-E97B26B2B2CD}" destId="{426C68D2-03DE-432C-BA21-02C695252709}" srcOrd="1" destOrd="0" presId="urn:microsoft.com/office/officeart/2005/8/layout/hierarchy2"/>
    <dgm:cxn modelId="{8AEEA063-72DD-2C4F-A0E4-B3EE2938A582}" type="presOf" srcId="{12BDB1D2-7199-45B4-8A89-E97B26B2B2CD}" destId="{217FC64C-84C3-45BC-B7A2-168AC4796745}" srcOrd="0" destOrd="0" presId="urn:microsoft.com/office/officeart/2005/8/layout/hierarchy2"/>
    <dgm:cxn modelId="{C47F32B0-CAEA-417E-A312-C0D580D8C909}" srcId="{4564704F-1E8C-46EA-BB89-65FF6703B206}" destId="{BDA20FBF-AF70-45F0-9A76-66BE1C8C8CF1}" srcOrd="0" destOrd="0" parTransId="{1646B67A-BC11-4C81-AD27-A99ECBE8BCEF}" sibTransId="{B57C475F-347B-471F-BD9B-57659E478F58}"/>
    <dgm:cxn modelId="{33C7F26A-9297-D843-B66D-92BCF709051B}" type="presOf" srcId="{2C3820B6-802E-4831-8BC3-3F0C6C76E096}" destId="{B47E1E77-E6FD-4152-B095-7B3AA4DEC2BA}" srcOrd="1" destOrd="0" presId="urn:microsoft.com/office/officeart/2005/8/layout/hierarchy2"/>
    <dgm:cxn modelId="{DDFF50CF-E7EA-474D-B423-15FF36FCD493}" type="presOf" srcId="{576E08F5-8CEE-4B8A-83CB-27BAAA5FD8BD}" destId="{D12F5BFF-C65F-4DC2-BAB3-B94E337708B0}" srcOrd="0" destOrd="0" presId="urn:microsoft.com/office/officeart/2005/8/layout/hierarchy2"/>
    <dgm:cxn modelId="{84B846D5-4C67-4DD4-BBE4-651795A38B42}" srcId="{BDA20FBF-AF70-45F0-9A76-66BE1C8C8CF1}" destId="{9E18CA7D-DA5C-4E57-B021-C809F420C38E}" srcOrd="1" destOrd="0" parTransId="{2998D358-4134-46F1-8238-02835A470F9D}" sibTransId="{23940A87-7443-4F06-AC3F-8B72BC5B1A73}"/>
    <dgm:cxn modelId="{FD1AFF6E-E7A5-A04D-BE18-A81C66142A0C}" type="presParOf" srcId="{21767731-388D-4752-B17F-7CFCB2B731E9}" destId="{6A8B16E1-EB6C-45BF-9209-A6FB8F1AF3FC}" srcOrd="0" destOrd="0" presId="urn:microsoft.com/office/officeart/2005/8/layout/hierarchy2"/>
    <dgm:cxn modelId="{CBF55FF0-2288-914C-92EE-A56050A1B74E}" type="presParOf" srcId="{6A8B16E1-EB6C-45BF-9209-A6FB8F1AF3FC}" destId="{A0A4DDB4-78A8-4699-BD33-1044EC31738E}" srcOrd="0" destOrd="0" presId="urn:microsoft.com/office/officeart/2005/8/layout/hierarchy2"/>
    <dgm:cxn modelId="{24C88921-7B04-CD48-B09E-561158706C29}" type="presParOf" srcId="{6A8B16E1-EB6C-45BF-9209-A6FB8F1AF3FC}" destId="{C252B239-F923-4FA5-AA6A-2646B82C8F2B}" srcOrd="1" destOrd="0" presId="urn:microsoft.com/office/officeart/2005/8/layout/hierarchy2"/>
    <dgm:cxn modelId="{1564CA41-511B-A749-96F2-FF207AD08255}" type="presParOf" srcId="{C252B239-F923-4FA5-AA6A-2646B82C8F2B}" destId="{217FC64C-84C3-45BC-B7A2-168AC4796745}" srcOrd="0" destOrd="0" presId="urn:microsoft.com/office/officeart/2005/8/layout/hierarchy2"/>
    <dgm:cxn modelId="{DD4B0544-5AA1-A04D-B115-59EF55623414}" type="presParOf" srcId="{217FC64C-84C3-45BC-B7A2-168AC4796745}" destId="{426C68D2-03DE-432C-BA21-02C695252709}" srcOrd="0" destOrd="0" presId="urn:microsoft.com/office/officeart/2005/8/layout/hierarchy2"/>
    <dgm:cxn modelId="{B20B0DB8-F9F0-2140-84E8-1BA320A2C90B}" type="presParOf" srcId="{C252B239-F923-4FA5-AA6A-2646B82C8F2B}" destId="{6D20D4A7-235B-4871-B5A2-BDDABCC61F81}" srcOrd="1" destOrd="0" presId="urn:microsoft.com/office/officeart/2005/8/layout/hierarchy2"/>
    <dgm:cxn modelId="{F61CD426-15D8-C447-8E2A-E006FD07A09C}" type="presParOf" srcId="{6D20D4A7-235B-4871-B5A2-BDDABCC61F81}" destId="{306189DF-610B-4938-BD84-34BDCF4F3AB5}" srcOrd="0" destOrd="0" presId="urn:microsoft.com/office/officeart/2005/8/layout/hierarchy2"/>
    <dgm:cxn modelId="{984C2969-7B09-8248-AECB-2779BE8194C1}" type="presParOf" srcId="{6D20D4A7-235B-4871-B5A2-BDDABCC61F81}" destId="{4386236E-EFE0-4A06-A8BB-3C82F0DF2D39}" srcOrd="1" destOrd="0" presId="urn:microsoft.com/office/officeart/2005/8/layout/hierarchy2"/>
    <dgm:cxn modelId="{770A7A38-0AA6-774B-98AD-AF0291732438}" type="presParOf" srcId="{4386236E-EFE0-4A06-A8BB-3C82F0DF2D39}" destId="{48ADD71F-8163-4ED0-AD47-F16171E254A0}" srcOrd="0" destOrd="0" presId="urn:microsoft.com/office/officeart/2005/8/layout/hierarchy2"/>
    <dgm:cxn modelId="{0CCCAC9E-2273-284A-9EC1-25339D5D2626}" type="presParOf" srcId="{48ADD71F-8163-4ED0-AD47-F16171E254A0}" destId="{BA060DF1-415E-40B8-8A42-67FBE562AE33}" srcOrd="0" destOrd="0" presId="urn:microsoft.com/office/officeart/2005/8/layout/hierarchy2"/>
    <dgm:cxn modelId="{220382AF-D70A-7B41-850B-A1B334FA6502}" type="presParOf" srcId="{4386236E-EFE0-4A06-A8BB-3C82F0DF2D39}" destId="{8EF1B488-34CF-443B-A9C3-23CA41B537E8}" srcOrd="1" destOrd="0" presId="urn:microsoft.com/office/officeart/2005/8/layout/hierarchy2"/>
    <dgm:cxn modelId="{B704FEB1-DD99-9347-9213-E3FFAE366E1F}" type="presParOf" srcId="{8EF1B488-34CF-443B-A9C3-23CA41B537E8}" destId="{D12F5BFF-C65F-4DC2-BAB3-B94E337708B0}" srcOrd="0" destOrd="0" presId="urn:microsoft.com/office/officeart/2005/8/layout/hierarchy2"/>
    <dgm:cxn modelId="{C93024C0-B07F-3845-B6BA-E763A0BED28C}" type="presParOf" srcId="{8EF1B488-34CF-443B-A9C3-23CA41B537E8}" destId="{C8A5A9F0-ADBD-482B-B0FC-749F09933FCD}" srcOrd="1" destOrd="0" presId="urn:microsoft.com/office/officeart/2005/8/layout/hierarchy2"/>
    <dgm:cxn modelId="{FDC6FA26-C454-F348-A07C-3B81AE677D18}" type="presParOf" srcId="{C252B239-F923-4FA5-AA6A-2646B82C8F2B}" destId="{093B76E4-B210-434B-AF29-E8512704C11B}" srcOrd="2" destOrd="0" presId="urn:microsoft.com/office/officeart/2005/8/layout/hierarchy2"/>
    <dgm:cxn modelId="{1BD714C8-B4F8-284B-B1A3-43F821990932}" type="presParOf" srcId="{093B76E4-B210-434B-AF29-E8512704C11B}" destId="{A15F7424-CD3A-44C2-91D1-B8CBF5244969}" srcOrd="0" destOrd="0" presId="urn:microsoft.com/office/officeart/2005/8/layout/hierarchy2"/>
    <dgm:cxn modelId="{C7E12F1B-BEBE-5244-B6EC-595657652420}" type="presParOf" srcId="{C252B239-F923-4FA5-AA6A-2646B82C8F2B}" destId="{8EE8A42F-1780-4464-B6AB-3756CBAFBE0E}" srcOrd="3" destOrd="0" presId="urn:microsoft.com/office/officeart/2005/8/layout/hierarchy2"/>
    <dgm:cxn modelId="{2B4292C8-E621-2845-A6B0-D76FFED95852}" type="presParOf" srcId="{8EE8A42F-1780-4464-B6AB-3756CBAFBE0E}" destId="{5D5F3E10-76FD-4A6B-AA05-9A5D3C02CAA0}" srcOrd="0" destOrd="0" presId="urn:microsoft.com/office/officeart/2005/8/layout/hierarchy2"/>
    <dgm:cxn modelId="{E2265992-0652-A24C-A7C7-8A609FCF8E91}" type="presParOf" srcId="{8EE8A42F-1780-4464-B6AB-3756CBAFBE0E}" destId="{3EA70904-FD7D-4FD1-9E70-358F67800711}" srcOrd="1" destOrd="0" presId="urn:microsoft.com/office/officeart/2005/8/layout/hierarchy2"/>
    <dgm:cxn modelId="{2EF0FA49-8091-2344-B59E-529F97C9390D}" type="presParOf" srcId="{3EA70904-FD7D-4FD1-9E70-358F67800711}" destId="{C55C8F98-017C-4A71-A09B-74A09ADA6FAC}" srcOrd="0" destOrd="0" presId="urn:microsoft.com/office/officeart/2005/8/layout/hierarchy2"/>
    <dgm:cxn modelId="{05D013F5-0C57-7E45-BC60-8FF06FABD795}" type="presParOf" srcId="{C55C8F98-017C-4A71-A09B-74A09ADA6FAC}" destId="{4C1A62E3-D8D7-48B6-B1C2-57902B0F5D00}" srcOrd="0" destOrd="0" presId="urn:microsoft.com/office/officeart/2005/8/layout/hierarchy2"/>
    <dgm:cxn modelId="{797EDA10-6D59-6F47-B795-20EF247E6FCC}" type="presParOf" srcId="{3EA70904-FD7D-4FD1-9E70-358F67800711}" destId="{B14DC1CC-2722-4519-A65E-0CB8BE1BBFC9}" srcOrd="1" destOrd="0" presId="urn:microsoft.com/office/officeart/2005/8/layout/hierarchy2"/>
    <dgm:cxn modelId="{66ECEB40-9164-F74B-9470-32E936AFB5AE}" type="presParOf" srcId="{B14DC1CC-2722-4519-A65E-0CB8BE1BBFC9}" destId="{B71FA6EB-0B14-4D83-BFE0-3433EAA3B83E}" srcOrd="0" destOrd="0" presId="urn:microsoft.com/office/officeart/2005/8/layout/hierarchy2"/>
    <dgm:cxn modelId="{DDC1FD9A-F149-BC4F-ACE5-80EEEEEF32BD}" type="presParOf" srcId="{B14DC1CC-2722-4519-A65E-0CB8BE1BBFC9}" destId="{1C8F2252-BCEE-4047-92CB-F0A2B992AD22}" srcOrd="1" destOrd="0" presId="urn:microsoft.com/office/officeart/2005/8/layout/hierarchy2"/>
    <dgm:cxn modelId="{4146EFF1-783C-5743-80F9-150FDB13FECF}" type="presParOf" srcId="{C252B239-F923-4FA5-AA6A-2646B82C8F2B}" destId="{FEEC15A2-5D46-4204-8512-3F79F8626D7E}" srcOrd="4" destOrd="0" presId="urn:microsoft.com/office/officeart/2005/8/layout/hierarchy2"/>
    <dgm:cxn modelId="{87D03CE9-C841-C74E-BCCB-4E1DF0788915}" type="presParOf" srcId="{FEEC15A2-5D46-4204-8512-3F79F8626D7E}" destId="{80CB3060-03ED-490A-AF8E-21D1971ADE28}" srcOrd="0" destOrd="0" presId="urn:microsoft.com/office/officeart/2005/8/layout/hierarchy2"/>
    <dgm:cxn modelId="{64B4AF57-052E-A648-ACFA-243FD4128303}" type="presParOf" srcId="{C252B239-F923-4FA5-AA6A-2646B82C8F2B}" destId="{380B80A1-F4C3-4225-9AF0-4D073C09F9E8}" srcOrd="5" destOrd="0" presId="urn:microsoft.com/office/officeart/2005/8/layout/hierarchy2"/>
    <dgm:cxn modelId="{6F3C33FB-C65C-1E48-8FF6-463C0FCC6E19}" type="presParOf" srcId="{380B80A1-F4C3-4225-9AF0-4D073C09F9E8}" destId="{62059EB7-4FAE-4504-9DBB-DDBBB6799864}" srcOrd="0" destOrd="0" presId="urn:microsoft.com/office/officeart/2005/8/layout/hierarchy2"/>
    <dgm:cxn modelId="{B7A2591E-707B-F34F-A53D-8DF978CA0453}" type="presParOf" srcId="{380B80A1-F4C3-4225-9AF0-4D073C09F9E8}" destId="{F8E74DBB-4723-4ADF-881F-B3FFF790EC96}" srcOrd="1" destOrd="0" presId="urn:microsoft.com/office/officeart/2005/8/layout/hierarchy2"/>
    <dgm:cxn modelId="{C3805342-D634-1247-BDC1-E0623B74D935}" type="presParOf" srcId="{F8E74DBB-4723-4ADF-881F-B3FFF790EC96}" destId="{684A8EAF-0191-4F0B-A682-16122DE4DDF5}" srcOrd="0" destOrd="0" presId="urn:microsoft.com/office/officeart/2005/8/layout/hierarchy2"/>
    <dgm:cxn modelId="{3040CA5E-B703-3C49-A30C-B54AA4591C0A}" type="presParOf" srcId="{684A8EAF-0191-4F0B-A682-16122DE4DDF5}" destId="{B47E1E77-E6FD-4152-B095-7B3AA4DEC2BA}" srcOrd="0" destOrd="0" presId="urn:microsoft.com/office/officeart/2005/8/layout/hierarchy2"/>
    <dgm:cxn modelId="{CCB855AB-8AC0-194C-9D23-AAA511108BB9}" type="presParOf" srcId="{F8E74DBB-4723-4ADF-881F-B3FFF790EC96}" destId="{D43EB8FE-B1A6-454C-9409-860DF58BCA85}" srcOrd="1" destOrd="0" presId="urn:microsoft.com/office/officeart/2005/8/layout/hierarchy2"/>
    <dgm:cxn modelId="{5147BC48-176D-F44E-82B5-E1425763D024}" type="presParOf" srcId="{D43EB8FE-B1A6-454C-9409-860DF58BCA85}" destId="{EBA95A7C-7058-41CB-A6E4-985A7AF4A7A1}" srcOrd="0" destOrd="0" presId="urn:microsoft.com/office/officeart/2005/8/layout/hierarchy2"/>
    <dgm:cxn modelId="{125202EA-AEDD-AF49-A037-AFDB384EC7F5}" type="presParOf" srcId="{D43EB8FE-B1A6-454C-9409-860DF58BCA85}" destId="{59E59EB7-D9F2-459A-B5DA-C18F14DAB003}" srcOrd="1" destOrd="0" presId="urn:microsoft.com/office/officeart/2005/8/layout/hierarchy2"/>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4704F-1E8C-46EA-BB89-65FF6703B20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BDA20FBF-AF70-45F0-9A76-66BE1C8C8CF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1600" dirty="0"/>
            <a:t>OSHA</a:t>
          </a:r>
          <a:endParaRPr lang="es-CO" sz="1600" dirty="0"/>
        </a:p>
      </dgm:t>
    </dgm:pt>
    <dgm:pt modelId="{1646B67A-BC11-4C81-AD27-A99ECBE8BCEF}" type="parTrans" cxnId="{C47F32B0-CAEA-417E-A312-C0D580D8C909}">
      <dgm:prSet/>
      <dgm:spPr/>
      <dgm:t>
        <a:bodyPr/>
        <a:lstStyle/>
        <a:p>
          <a:endParaRPr lang="es-CO"/>
        </a:p>
      </dgm:t>
    </dgm:pt>
    <dgm:pt modelId="{B57C475F-347B-471F-BD9B-57659E478F58}" type="sibTrans" cxnId="{C47F32B0-CAEA-417E-A312-C0D580D8C909}">
      <dgm:prSet/>
      <dgm:spPr/>
      <dgm:t>
        <a:bodyPr/>
        <a:lstStyle/>
        <a:p>
          <a:endParaRPr lang="es-CO"/>
        </a:p>
      </dgm:t>
    </dgm:pt>
    <dgm:pt modelId="{D3420DB6-1EF1-4CF7-ADFB-90FB6E854E69}">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pt-BR" sz="1600" dirty="0" err="1"/>
            <a:t>Water</a:t>
          </a:r>
          <a:endParaRPr lang="es-CO" sz="1600" dirty="0"/>
        </a:p>
      </dgm:t>
    </dgm:pt>
    <dgm:pt modelId="{12BDB1D2-7199-45B4-8A89-E97B26B2B2CD}" type="parTrans" cxnId="{D0EE9B64-9E2C-458A-A9A8-BD2DB95103EC}">
      <dgm:prSet/>
      <dgm:spPr/>
      <dgm:t>
        <a:bodyPr/>
        <a:lstStyle/>
        <a:p>
          <a:endParaRPr lang="es-CO"/>
        </a:p>
      </dgm:t>
    </dgm:pt>
    <dgm:pt modelId="{B64DC64B-71D5-4D82-AA78-79509E1AEF03}" type="sibTrans" cxnId="{D0EE9B64-9E2C-458A-A9A8-BD2DB95103EC}">
      <dgm:prSet/>
      <dgm:spPr/>
      <dgm:t>
        <a:bodyPr/>
        <a:lstStyle/>
        <a:p>
          <a:endParaRPr lang="es-CO"/>
        </a:p>
      </dgm:t>
    </dgm:pt>
    <dgm:pt modelId="{576E08F5-8CEE-4B8A-83CB-27BAAA5FD8BD}">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75000"/>
          </a:schemeClr>
        </a:solidFill>
      </dgm:spPr>
      <dgm:t>
        <a:bodyPr/>
        <a:lstStyle/>
        <a:p>
          <a:r>
            <a:rPr lang="pt-BR" sz="1600" dirty="0"/>
            <a:t>10 </a:t>
          </a:r>
          <a:r>
            <a:rPr lang="el-GR" sz="1600" dirty="0"/>
            <a:t>μ</a:t>
          </a:r>
          <a:r>
            <a:rPr lang="pt-BR" sz="1600" dirty="0"/>
            <a:t>g</a:t>
          </a:r>
          <a:r>
            <a:rPr lang="es-CO" sz="1600" dirty="0"/>
            <a:t>/L</a:t>
          </a:r>
        </a:p>
      </dgm:t>
    </dgm:pt>
    <dgm:pt modelId="{4E28A222-8660-4C18-B8CB-E97E815ACAFE}" type="parTrans" cxnId="{D59B9202-96C9-4D8B-8792-57895E1ACE88}">
      <dgm:prSet/>
      <dgm:spPr/>
      <dgm:t>
        <a:bodyPr/>
        <a:lstStyle/>
        <a:p>
          <a:endParaRPr lang="es-CO"/>
        </a:p>
      </dgm:t>
    </dgm:pt>
    <dgm:pt modelId="{8F648A58-1C41-4702-BDEB-35118E14E0CC}" type="sibTrans" cxnId="{D59B9202-96C9-4D8B-8792-57895E1ACE88}">
      <dgm:prSet/>
      <dgm:spPr/>
      <dgm:t>
        <a:bodyPr/>
        <a:lstStyle/>
        <a:p>
          <a:endParaRPr lang="es-CO"/>
        </a:p>
      </dgm:t>
    </dgm:pt>
    <dgm:pt modelId="{9E18CA7D-DA5C-4E57-B021-C809F420C38E}">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pt-BR" sz="1600" dirty="0" err="1"/>
            <a:t>Air</a:t>
          </a:r>
          <a:r>
            <a:rPr lang="pt-BR" sz="1600" dirty="0"/>
            <a:t> (PEL)</a:t>
          </a:r>
          <a:endParaRPr lang="es-CO" sz="1600" dirty="0"/>
        </a:p>
      </dgm:t>
    </dgm:pt>
    <dgm:pt modelId="{2998D358-4134-46F1-8238-02835A470F9D}" type="parTrans" cxnId="{84B846D5-4C67-4DD4-BBE4-651795A38B42}">
      <dgm:prSet/>
      <dgm:spPr/>
      <dgm:t>
        <a:bodyPr/>
        <a:lstStyle/>
        <a:p>
          <a:endParaRPr lang="es-CO"/>
        </a:p>
      </dgm:t>
    </dgm:pt>
    <dgm:pt modelId="{23940A87-7443-4F06-AC3F-8B72BC5B1A73}" type="sibTrans" cxnId="{84B846D5-4C67-4DD4-BBE4-651795A38B42}">
      <dgm:prSet/>
      <dgm:spPr/>
      <dgm:t>
        <a:bodyPr/>
        <a:lstStyle/>
        <a:p>
          <a:endParaRPr lang="es-CO"/>
        </a:p>
      </dgm:t>
    </dgm:pt>
    <dgm:pt modelId="{51B3C420-15CD-4478-8B23-DCBA956BAB61}">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75000"/>
          </a:schemeClr>
        </a:solidFill>
      </dgm:spPr>
      <dgm:t>
        <a:bodyPr/>
        <a:lstStyle/>
        <a:p>
          <a:r>
            <a:rPr lang="pt-BR" sz="1600" dirty="0"/>
            <a:t>5 </a:t>
          </a:r>
          <a:r>
            <a:rPr lang="el-GR" sz="1600" dirty="0"/>
            <a:t>μ</a:t>
          </a:r>
          <a:r>
            <a:rPr lang="pt-BR" sz="1600" dirty="0"/>
            <a:t>g</a:t>
          </a:r>
          <a:r>
            <a:rPr lang="es-CO" sz="1600" dirty="0"/>
            <a:t>/m3</a:t>
          </a:r>
        </a:p>
      </dgm:t>
    </dgm:pt>
    <dgm:pt modelId="{2C3820B6-802E-4831-8BC3-3F0C6C76E096}" type="parTrans" cxnId="{CD97C6C0-FA9E-4958-BD7C-57C95FA13CAE}">
      <dgm:prSet/>
      <dgm:spPr/>
      <dgm:t>
        <a:bodyPr/>
        <a:lstStyle/>
        <a:p>
          <a:endParaRPr lang="es-CO"/>
        </a:p>
      </dgm:t>
    </dgm:pt>
    <dgm:pt modelId="{C4DF75C9-C506-4332-94DE-0E123C4FD947}" type="sibTrans" cxnId="{CD97C6C0-FA9E-4958-BD7C-57C95FA13CAE}">
      <dgm:prSet/>
      <dgm:spPr/>
      <dgm:t>
        <a:bodyPr/>
        <a:lstStyle/>
        <a:p>
          <a:endParaRPr lang="es-CO"/>
        </a:p>
      </dgm:t>
    </dgm:pt>
    <dgm:pt modelId="{B862E30D-3DF0-42F4-A88A-68712F1ABC71}">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pt-BR" sz="1600" dirty="0" err="1"/>
            <a:t>Action</a:t>
          </a:r>
          <a:r>
            <a:rPr lang="pt-BR" sz="1600" dirty="0"/>
            <a:t> </a:t>
          </a:r>
          <a:r>
            <a:rPr lang="pt-BR" sz="1600" dirty="0" err="1"/>
            <a:t>level</a:t>
          </a:r>
          <a:endParaRPr lang="pt-BR" sz="1600" dirty="0"/>
        </a:p>
      </dgm:t>
    </dgm:pt>
    <dgm:pt modelId="{ACAF560C-A628-4291-A3FC-318C00959313}" type="parTrans" cxnId="{CABAEBE1-BD23-49CA-B48F-FABA0DAC5895}">
      <dgm:prSet/>
      <dgm:spPr/>
      <dgm:t>
        <a:bodyPr/>
        <a:lstStyle/>
        <a:p>
          <a:endParaRPr lang="es-CO"/>
        </a:p>
      </dgm:t>
    </dgm:pt>
    <dgm:pt modelId="{D7751773-CD1B-42FA-B3D4-E121865C1152}" type="sibTrans" cxnId="{CABAEBE1-BD23-49CA-B48F-FABA0DAC5895}">
      <dgm:prSet/>
      <dgm:spPr/>
      <dgm:t>
        <a:bodyPr/>
        <a:lstStyle/>
        <a:p>
          <a:endParaRPr lang="es-CO"/>
        </a:p>
      </dgm:t>
    </dgm:pt>
    <dgm:pt modelId="{D7EBDC30-D141-4224-AA6B-7D1D3DBA832D}">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75000"/>
          </a:schemeClr>
        </a:solidFill>
      </dgm:spPr>
      <dgm:t>
        <a:bodyPr/>
        <a:lstStyle/>
        <a:p>
          <a:r>
            <a:rPr lang="pt-BR" sz="1600" dirty="0"/>
            <a:t>10 </a:t>
          </a:r>
          <a:r>
            <a:rPr lang="el-GR" sz="1600" dirty="0"/>
            <a:t>μ</a:t>
          </a:r>
          <a:r>
            <a:rPr lang="pt-BR" sz="1600" dirty="0"/>
            <a:t>g</a:t>
          </a:r>
          <a:r>
            <a:rPr lang="es-CO" sz="1600" dirty="0"/>
            <a:t>/m3</a:t>
          </a:r>
        </a:p>
      </dgm:t>
    </dgm:pt>
    <dgm:pt modelId="{208B9A41-A925-4D43-BA69-2D6DEAB3FE2F}" type="sibTrans" cxnId="{9C6D5656-E322-49CE-87E1-D75E23BAB6CA}">
      <dgm:prSet/>
      <dgm:spPr/>
      <dgm:t>
        <a:bodyPr/>
        <a:lstStyle/>
        <a:p>
          <a:endParaRPr lang="es-CO"/>
        </a:p>
      </dgm:t>
    </dgm:pt>
    <dgm:pt modelId="{49649E2F-D0E8-4351-BB7D-E6049B731C8B}" type="parTrans" cxnId="{9C6D5656-E322-49CE-87E1-D75E23BAB6CA}">
      <dgm:prSet/>
      <dgm:spPr/>
      <dgm:t>
        <a:bodyPr/>
        <a:lstStyle/>
        <a:p>
          <a:endParaRPr lang="es-CO"/>
        </a:p>
      </dgm:t>
    </dgm:pt>
    <dgm:pt modelId="{21767731-388D-4752-B17F-7CFCB2B731E9}" type="pres">
      <dgm:prSet presAssocID="{4564704F-1E8C-46EA-BB89-65FF6703B206}" presName="diagram" presStyleCnt="0">
        <dgm:presLayoutVars>
          <dgm:chPref val="1"/>
          <dgm:dir/>
          <dgm:animOne val="branch"/>
          <dgm:animLvl val="lvl"/>
          <dgm:resizeHandles val="exact"/>
        </dgm:presLayoutVars>
      </dgm:prSet>
      <dgm:spPr/>
      <dgm:t>
        <a:bodyPr/>
        <a:lstStyle/>
        <a:p>
          <a:endParaRPr lang="en-US"/>
        </a:p>
      </dgm:t>
    </dgm:pt>
    <dgm:pt modelId="{6A8B16E1-EB6C-45BF-9209-A6FB8F1AF3FC}" type="pres">
      <dgm:prSet presAssocID="{BDA20FBF-AF70-45F0-9A76-66BE1C8C8CF1}" presName="root1" presStyleCnt="0"/>
      <dgm:spPr/>
    </dgm:pt>
    <dgm:pt modelId="{A0A4DDB4-78A8-4699-BD33-1044EC31738E}" type="pres">
      <dgm:prSet presAssocID="{BDA20FBF-AF70-45F0-9A76-66BE1C8C8CF1}" presName="LevelOneTextNode" presStyleLbl="node0" presStyleIdx="0" presStyleCnt="1">
        <dgm:presLayoutVars>
          <dgm:chPref val="3"/>
        </dgm:presLayoutVars>
      </dgm:prSet>
      <dgm:spPr/>
      <dgm:t>
        <a:bodyPr/>
        <a:lstStyle/>
        <a:p>
          <a:endParaRPr lang="en-US"/>
        </a:p>
      </dgm:t>
    </dgm:pt>
    <dgm:pt modelId="{C252B239-F923-4FA5-AA6A-2646B82C8F2B}" type="pres">
      <dgm:prSet presAssocID="{BDA20FBF-AF70-45F0-9A76-66BE1C8C8CF1}" presName="level2hierChild" presStyleCnt="0"/>
      <dgm:spPr/>
    </dgm:pt>
    <dgm:pt modelId="{217FC64C-84C3-45BC-B7A2-168AC4796745}" type="pres">
      <dgm:prSet presAssocID="{12BDB1D2-7199-45B4-8A89-E97B26B2B2CD}" presName="conn2-1" presStyleLbl="parChTrans1D2" presStyleIdx="0" presStyleCnt="3"/>
      <dgm:spPr/>
      <dgm:t>
        <a:bodyPr/>
        <a:lstStyle/>
        <a:p>
          <a:endParaRPr lang="en-US"/>
        </a:p>
      </dgm:t>
    </dgm:pt>
    <dgm:pt modelId="{426C68D2-03DE-432C-BA21-02C695252709}" type="pres">
      <dgm:prSet presAssocID="{12BDB1D2-7199-45B4-8A89-E97B26B2B2CD}" presName="connTx" presStyleLbl="parChTrans1D2" presStyleIdx="0" presStyleCnt="3"/>
      <dgm:spPr/>
      <dgm:t>
        <a:bodyPr/>
        <a:lstStyle/>
        <a:p>
          <a:endParaRPr lang="en-US"/>
        </a:p>
      </dgm:t>
    </dgm:pt>
    <dgm:pt modelId="{6D20D4A7-235B-4871-B5A2-BDDABCC61F81}" type="pres">
      <dgm:prSet presAssocID="{D3420DB6-1EF1-4CF7-ADFB-90FB6E854E69}" presName="root2" presStyleCnt="0"/>
      <dgm:spPr/>
    </dgm:pt>
    <dgm:pt modelId="{306189DF-610B-4938-BD84-34BDCF4F3AB5}" type="pres">
      <dgm:prSet presAssocID="{D3420DB6-1EF1-4CF7-ADFB-90FB6E854E69}" presName="LevelTwoTextNode" presStyleLbl="node2" presStyleIdx="0" presStyleCnt="3">
        <dgm:presLayoutVars>
          <dgm:chPref val="3"/>
        </dgm:presLayoutVars>
      </dgm:prSet>
      <dgm:spPr/>
      <dgm:t>
        <a:bodyPr/>
        <a:lstStyle/>
        <a:p>
          <a:endParaRPr lang="en-US"/>
        </a:p>
      </dgm:t>
    </dgm:pt>
    <dgm:pt modelId="{4386236E-EFE0-4A06-A8BB-3C82F0DF2D39}" type="pres">
      <dgm:prSet presAssocID="{D3420DB6-1EF1-4CF7-ADFB-90FB6E854E69}" presName="level3hierChild" presStyleCnt="0"/>
      <dgm:spPr/>
    </dgm:pt>
    <dgm:pt modelId="{48ADD71F-8163-4ED0-AD47-F16171E254A0}" type="pres">
      <dgm:prSet presAssocID="{4E28A222-8660-4C18-B8CB-E97E815ACAFE}" presName="conn2-1" presStyleLbl="parChTrans1D3" presStyleIdx="0" presStyleCnt="3"/>
      <dgm:spPr/>
      <dgm:t>
        <a:bodyPr/>
        <a:lstStyle/>
        <a:p>
          <a:endParaRPr lang="en-US"/>
        </a:p>
      </dgm:t>
    </dgm:pt>
    <dgm:pt modelId="{BA060DF1-415E-40B8-8A42-67FBE562AE33}" type="pres">
      <dgm:prSet presAssocID="{4E28A222-8660-4C18-B8CB-E97E815ACAFE}" presName="connTx" presStyleLbl="parChTrans1D3" presStyleIdx="0" presStyleCnt="3"/>
      <dgm:spPr/>
      <dgm:t>
        <a:bodyPr/>
        <a:lstStyle/>
        <a:p>
          <a:endParaRPr lang="en-US"/>
        </a:p>
      </dgm:t>
    </dgm:pt>
    <dgm:pt modelId="{8EF1B488-34CF-443B-A9C3-23CA41B537E8}" type="pres">
      <dgm:prSet presAssocID="{576E08F5-8CEE-4B8A-83CB-27BAAA5FD8BD}" presName="root2" presStyleCnt="0"/>
      <dgm:spPr/>
    </dgm:pt>
    <dgm:pt modelId="{D12F5BFF-C65F-4DC2-BAB3-B94E337708B0}" type="pres">
      <dgm:prSet presAssocID="{576E08F5-8CEE-4B8A-83CB-27BAAA5FD8BD}" presName="LevelTwoTextNode" presStyleLbl="node3" presStyleIdx="0" presStyleCnt="3">
        <dgm:presLayoutVars>
          <dgm:chPref val="3"/>
        </dgm:presLayoutVars>
      </dgm:prSet>
      <dgm:spPr/>
      <dgm:t>
        <a:bodyPr/>
        <a:lstStyle/>
        <a:p>
          <a:endParaRPr lang="en-US"/>
        </a:p>
      </dgm:t>
    </dgm:pt>
    <dgm:pt modelId="{C8A5A9F0-ADBD-482B-B0FC-749F09933FCD}" type="pres">
      <dgm:prSet presAssocID="{576E08F5-8CEE-4B8A-83CB-27BAAA5FD8BD}" presName="level3hierChild" presStyleCnt="0"/>
      <dgm:spPr/>
    </dgm:pt>
    <dgm:pt modelId="{093B76E4-B210-434B-AF29-E8512704C11B}" type="pres">
      <dgm:prSet presAssocID="{2998D358-4134-46F1-8238-02835A470F9D}" presName="conn2-1" presStyleLbl="parChTrans1D2" presStyleIdx="1" presStyleCnt="3"/>
      <dgm:spPr/>
      <dgm:t>
        <a:bodyPr/>
        <a:lstStyle/>
        <a:p>
          <a:endParaRPr lang="en-US"/>
        </a:p>
      </dgm:t>
    </dgm:pt>
    <dgm:pt modelId="{A15F7424-CD3A-44C2-91D1-B8CBF5244969}" type="pres">
      <dgm:prSet presAssocID="{2998D358-4134-46F1-8238-02835A470F9D}" presName="connTx" presStyleLbl="parChTrans1D2" presStyleIdx="1" presStyleCnt="3"/>
      <dgm:spPr/>
      <dgm:t>
        <a:bodyPr/>
        <a:lstStyle/>
        <a:p>
          <a:endParaRPr lang="en-US"/>
        </a:p>
      </dgm:t>
    </dgm:pt>
    <dgm:pt modelId="{8EE8A42F-1780-4464-B6AB-3756CBAFBE0E}" type="pres">
      <dgm:prSet presAssocID="{9E18CA7D-DA5C-4E57-B021-C809F420C38E}" presName="root2" presStyleCnt="0"/>
      <dgm:spPr/>
    </dgm:pt>
    <dgm:pt modelId="{5D5F3E10-76FD-4A6B-AA05-9A5D3C02CAA0}" type="pres">
      <dgm:prSet presAssocID="{9E18CA7D-DA5C-4E57-B021-C809F420C38E}" presName="LevelTwoTextNode" presStyleLbl="node2" presStyleIdx="1" presStyleCnt="3">
        <dgm:presLayoutVars>
          <dgm:chPref val="3"/>
        </dgm:presLayoutVars>
      </dgm:prSet>
      <dgm:spPr/>
      <dgm:t>
        <a:bodyPr/>
        <a:lstStyle/>
        <a:p>
          <a:endParaRPr lang="en-US"/>
        </a:p>
      </dgm:t>
    </dgm:pt>
    <dgm:pt modelId="{3EA70904-FD7D-4FD1-9E70-358F67800711}" type="pres">
      <dgm:prSet presAssocID="{9E18CA7D-DA5C-4E57-B021-C809F420C38E}" presName="level3hierChild" presStyleCnt="0"/>
      <dgm:spPr/>
    </dgm:pt>
    <dgm:pt modelId="{C55C8F98-017C-4A71-A09B-74A09ADA6FAC}" type="pres">
      <dgm:prSet presAssocID="{49649E2F-D0E8-4351-BB7D-E6049B731C8B}" presName="conn2-1" presStyleLbl="parChTrans1D3" presStyleIdx="1" presStyleCnt="3"/>
      <dgm:spPr/>
      <dgm:t>
        <a:bodyPr/>
        <a:lstStyle/>
        <a:p>
          <a:endParaRPr lang="en-US"/>
        </a:p>
      </dgm:t>
    </dgm:pt>
    <dgm:pt modelId="{4C1A62E3-D8D7-48B6-B1C2-57902B0F5D00}" type="pres">
      <dgm:prSet presAssocID="{49649E2F-D0E8-4351-BB7D-E6049B731C8B}" presName="connTx" presStyleLbl="parChTrans1D3" presStyleIdx="1" presStyleCnt="3"/>
      <dgm:spPr/>
      <dgm:t>
        <a:bodyPr/>
        <a:lstStyle/>
        <a:p>
          <a:endParaRPr lang="en-US"/>
        </a:p>
      </dgm:t>
    </dgm:pt>
    <dgm:pt modelId="{B14DC1CC-2722-4519-A65E-0CB8BE1BBFC9}" type="pres">
      <dgm:prSet presAssocID="{D7EBDC30-D141-4224-AA6B-7D1D3DBA832D}" presName="root2" presStyleCnt="0"/>
      <dgm:spPr/>
    </dgm:pt>
    <dgm:pt modelId="{B71FA6EB-0B14-4D83-BFE0-3433EAA3B83E}" type="pres">
      <dgm:prSet presAssocID="{D7EBDC30-D141-4224-AA6B-7D1D3DBA832D}" presName="LevelTwoTextNode" presStyleLbl="node3" presStyleIdx="1" presStyleCnt="3">
        <dgm:presLayoutVars>
          <dgm:chPref val="3"/>
        </dgm:presLayoutVars>
      </dgm:prSet>
      <dgm:spPr/>
      <dgm:t>
        <a:bodyPr/>
        <a:lstStyle/>
        <a:p>
          <a:endParaRPr lang="en-US"/>
        </a:p>
      </dgm:t>
    </dgm:pt>
    <dgm:pt modelId="{1C8F2252-BCEE-4047-92CB-F0A2B992AD22}" type="pres">
      <dgm:prSet presAssocID="{D7EBDC30-D141-4224-AA6B-7D1D3DBA832D}" presName="level3hierChild" presStyleCnt="0"/>
      <dgm:spPr/>
    </dgm:pt>
    <dgm:pt modelId="{FEEC15A2-5D46-4204-8512-3F79F8626D7E}" type="pres">
      <dgm:prSet presAssocID="{ACAF560C-A628-4291-A3FC-318C00959313}" presName="conn2-1" presStyleLbl="parChTrans1D2" presStyleIdx="2" presStyleCnt="3"/>
      <dgm:spPr/>
      <dgm:t>
        <a:bodyPr/>
        <a:lstStyle/>
        <a:p>
          <a:endParaRPr lang="en-US"/>
        </a:p>
      </dgm:t>
    </dgm:pt>
    <dgm:pt modelId="{80CB3060-03ED-490A-AF8E-21D1971ADE28}" type="pres">
      <dgm:prSet presAssocID="{ACAF560C-A628-4291-A3FC-318C00959313}" presName="connTx" presStyleLbl="parChTrans1D2" presStyleIdx="2" presStyleCnt="3"/>
      <dgm:spPr/>
      <dgm:t>
        <a:bodyPr/>
        <a:lstStyle/>
        <a:p>
          <a:endParaRPr lang="en-US"/>
        </a:p>
      </dgm:t>
    </dgm:pt>
    <dgm:pt modelId="{380B80A1-F4C3-4225-9AF0-4D073C09F9E8}" type="pres">
      <dgm:prSet presAssocID="{B862E30D-3DF0-42F4-A88A-68712F1ABC71}" presName="root2" presStyleCnt="0"/>
      <dgm:spPr/>
    </dgm:pt>
    <dgm:pt modelId="{62059EB7-4FAE-4504-9DBB-DDBBB6799864}" type="pres">
      <dgm:prSet presAssocID="{B862E30D-3DF0-42F4-A88A-68712F1ABC71}" presName="LevelTwoTextNode" presStyleLbl="node2" presStyleIdx="2" presStyleCnt="3">
        <dgm:presLayoutVars>
          <dgm:chPref val="3"/>
        </dgm:presLayoutVars>
      </dgm:prSet>
      <dgm:spPr/>
      <dgm:t>
        <a:bodyPr/>
        <a:lstStyle/>
        <a:p>
          <a:endParaRPr lang="en-US"/>
        </a:p>
      </dgm:t>
    </dgm:pt>
    <dgm:pt modelId="{F8E74DBB-4723-4ADF-881F-B3FFF790EC96}" type="pres">
      <dgm:prSet presAssocID="{B862E30D-3DF0-42F4-A88A-68712F1ABC71}" presName="level3hierChild" presStyleCnt="0"/>
      <dgm:spPr/>
    </dgm:pt>
    <dgm:pt modelId="{684A8EAF-0191-4F0B-A682-16122DE4DDF5}" type="pres">
      <dgm:prSet presAssocID="{2C3820B6-802E-4831-8BC3-3F0C6C76E096}" presName="conn2-1" presStyleLbl="parChTrans1D3" presStyleIdx="2" presStyleCnt="3"/>
      <dgm:spPr/>
      <dgm:t>
        <a:bodyPr/>
        <a:lstStyle/>
        <a:p>
          <a:endParaRPr lang="en-US"/>
        </a:p>
      </dgm:t>
    </dgm:pt>
    <dgm:pt modelId="{B47E1E77-E6FD-4152-B095-7B3AA4DEC2BA}" type="pres">
      <dgm:prSet presAssocID="{2C3820B6-802E-4831-8BC3-3F0C6C76E096}" presName="connTx" presStyleLbl="parChTrans1D3" presStyleIdx="2" presStyleCnt="3"/>
      <dgm:spPr/>
      <dgm:t>
        <a:bodyPr/>
        <a:lstStyle/>
        <a:p>
          <a:endParaRPr lang="en-US"/>
        </a:p>
      </dgm:t>
    </dgm:pt>
    <dgm:pt modelId="{D43EB8FE-B1A6-454C-9409-860DF58BCA85}" type="pres">
      <dgm:prSet presAssocID="{51B3C420-15CD-4478-8B23-DCBA956BAB61}" presName="root2" presStyleCnt="0"/>
      <dgm:spPr/>
    </dgm:pt>
    <dgm:pt modelId="{EBA95A7C-7058-41CB-A6E4-985A7AF4A7A1}" type="pres">
      <dgm:prSet presAssocID="{51B3C420-15CD-4478-8B23-DCBA956BAB61}" presName="LevelTwoTextNode" presStyleLbl="node3" presStyleIdx="2" presStyleCnt="3">
        <dgm:presLayoutVars>
          <dgm:chPref val="3"/>
        </dgm:presLayoutVars>
      </dgm:prSet>
      <dgm:spPr/>
      <dgm:t>
        <a:bodyPr/>
        <a:lstStyle/>
        <a:p>
          <a:endParaRPr lang="en-US"/>
        </a:p>
      </dgm:t>
    </dgm:pt>
    <dgm:pt modelId="{59E59EB7-D9F2-459A-B5DA-C18F14DAB003}" type="pres">
      <dgm:prSet presAssocID="{51B3C420-15CD-4478-8B23-DCBA956BAB61}" presName="level3hierChild" presStyleCnt="0"/>
      <dgm:spPr/>
    </dgm:pt>
  </dgm:ptLst>
  <dgm:cxnLst>
    <dgm:cxn modelId="{D59B9202-96C9-4D8B-8792-57895E1ACE88}" srcId="{D3420DB6-1EF1-4CF7-ADFB-90FB6E854E69}" destId="{576E08F5-8CEE-4B8A-83CB-27BAAA5FD8BD}" srcOrd="0" destOrd="0" parTransId="{4E28A222-8660-4C18-B8CB-E97E815ACAFE}" sibTransId="{8F648A58-1C41-4702-BDEB-35118E14E0CC}"/>
    <dgm:cxn modelId="{84B846D5-4C67-4DD4-BBE4-651795A38B42}" srcId="{BDA20FBF-AF70-45F0-9A76-66BE1C8C8CF1}" destId="{9E18CA7D-DA5C-4E57-B021-C809F420C38E}" srcOrd="1" destOrd="0" parTransId="{2998D358-4134-46F1-8238-02835A470F9D}" sibTransId="{23940A87-7443-4F06-AC3F-8B72BC5B1A73}"/>
    <dgm:cxn modelId="{38BE4332-2EF6-854D-AD21-AEA59B67EA2D}" type="presOf" srcId="{B862E30D-3DF0-42F4-A88A-68712F1ABC71}" destId="{62059EB7-4FAE-4504-9DBB-DDBBB6799864}" srcOrd="0" destOrd="0" presId="urn:microsoft.com/office/officeart/2005/8/layout/hierarchy2"/>
    <dgm:cxn modelId="{2D54B3A7-B4B9-C94F-9E4A-30929540C462}" type="presOf" srcId="{4564704F-1E8C-46EA-BB89-65FF6703B206}" destId="{21767731-388D-4752-B17F-7CFCB2B731E9}" srcOrd="0" destOrd="0" presId="urn:microsoft.com/office/officeart/2005/8/layout/hierarchy2"/>
    <dgm:cxn modelId="{07850A78-314E-204A-A8EA-ADBEBA507443}" type="presOf" srcId="{576E08F5-8CEE-4B8A-83CB-27BAAA5FD8BD}" destId="{D12F5BFF-C65F-4DC2-BAB3-B94E337708B0}" srcOrd="0" destOrd="0" presId="urn:microsoft.com/office/officeart/2005/8/layout/hierarchy2"/>
    <dgm:cxn modelId="{5EC2DA4E-8EEE-C64E-82BB-8D6E2C3BC82C}" type="presOf" srcId="{ACAF560C-A628-4291-A3FC-318C00959313}" destId="{80CB3060-03ED-490A-AF8E-21D1971ADE28}" srcOrd="1" destOrd="0" presId="urn:microsoft.com/office/officeart/2005/8/layout/hierarchy2"/>
    <dgm:cxn modelId="{A2D71471-8852-AA44-8B4B-36F78822586E}" type="presOf" srcId="{D7EBDC30-D141-4224-AA6B-7D1D3DBA832D}" destId="{B71FA6EB-0B14-4D83-BFE0-3433EAA3B83E}" srcOrd="0" destOrd="0" presId="urn:microsoft.com/office/officeart/2005/8/layout/hierarchy2"/>
    <dgm:cxn modelId="{9A3D28FE-6601-EE4B-88FD-0B8598EE6965}" type="presOf" srcId="{BDA20FBF-AF70-45F0-9A76-66BE1C8C8CF1}" destId="{A0A4DDB4-78A8-4699-BD33-1044EC31738E}" srcOrd="0" destOrd="0" presId="urn:microsoft.com/office/officeart/2005/8/layout/hierarchy2"/>
    <dgm:cxn modelId="{50BD55EF-B4D2-A645-84AC-EDEA7C103F12}" type="presOf" srcId="{49649E2F-D0E8-4351-BB7D-E6049B731C8B}" destId="{C55C8F98-017C-4A71-A09B-74A09ADA6FAC}" srcOrd="0" destOrd="0" presId="urn:microsoft.com/office/officeart/2005/8/layout/hierarchy2"/>
    <dgm:cxn modelId="{657B2E76-07A2-CF47-B735-F66BC87D8A83}" type="presOf" srcId="{49649E2F-D0E8-4351-BB7D-E6049B731C8B}" destId="{4C1A62E3-D8D7-48B6-B1C2-57902B0F5D00}" srcOrd="1" destOrd="0" presId="urn:microsoft.com/office/officeart/2005/8/layout/hierarchy2"/>
    <dgm:cxn modelId="{C47F32B0-CAEA-417E-A312-C0D580D8C909}" srcId="{4564704F-1E8C-46EA-BB89-65FF6703B206}" destId="{BDA20FBF-AF70-45F0-9A76-66BE1C8C8CF1}" srcOrd="0" destOrd="0" parTransId="{1646B67A-BC11-4C81-AD27-A99ECBE8BCEF}" sibTransId="{B57C475F-347B-471F-BD9B-57659E478F58}"/>
    <dgm:cxn modelId="{D0EE9B64-9E2C-458A-A9A8-BD2DB95103EC}" srcId="{BDA20FBF-AF70-45F0-9A76-66BE1C8C8CF1}" destId="{D3420DB6-1EF1-4CF7-ADFB-90FB6E854E69}" srcOrd="0" destOrd="0" parTransId="{12BDB1D2-7199-45B4-8A89-E97B26B2B2CD}" sibTransId="{B64DC64B-71D5-4D82-AA78-79509E1AEF03}"/>
    <dgm:cxn modelId="{879AA5B6-DB71-2B4A-8F79-558705125377}" type="presOf" srcId="{12BDB1D2-7199-45B4-8A89-E97B26B2B2CD}" destId="{217FC64C-84C3-45BC-B7A2-168AC4796745}" srcOrd="0" destOrd="0" presId="urn:microsoft.com/office/officeart/2005/8/layout/hierarchy2"/>
    <dgm:cxn modelId="{9C6D5656-E322-49CE-87E1-D75E23BAB6CA}" srcId="{9E18CA7D-DA5C-4E57-B021-C809F420C38E}" destId="{D7EBDC30-D141-4224-AA6B-7D1D3DBA832D}" srcOrd="0" destOrd="0" parTransId="{49649E2F-D0E8-4351-BB7D-E6049B731C8B}" sibTransId="{208B9A41-A925-4D43-BA69-2D6DEAB3FE2F}"/>
    <dgm:cxn modelId="{CABAEBE1-BD23-49CA-B48F-FABA0DAC5895}" srcId="{BDA20FBF-AF70-45F0-9A76-66BE1C8C8CF1}" destId="{B862E30D-3DF0-42F4-A88A-68712F1ABC71}" srcOrd="2" destOrd="0" parTransId="{ACAF560C-A628-4291-A3FC-318C00959313}" sibTransId="{D7751773-CD1B-42FA-B3D4-E121865C1152}"/>
    <dgm:cxn modelId="{387F7E44-8D44-4B48-B5DD-895B4ACDDB6E}" type="presOf" srcId="{2C3820B6-802E-4831-8BC3-3F0C6C76E096}" destId="{684A8EAF-0191-4F0B-A682-16122DE4DDF5}" srcOrd="0" destOrd="0" presId="urn:microsoft.com/office/officeart/2005/8/layout/hierarchy2"/>
    <dgm:cxn modelId="{10982F1E-646A-B84F-8156-50E1A1221DFA}" type="presOf" srcId="{2998D358-4134-46F1-8238-02835A470F9D}" destId="{093B76E4-B210-434B-AF29-E8512704C11B}" srcOrd="0" destOrd="0" presId="urn:microsoft.com/office/officeart/2005/8/layout/hierarchy2"/>
    <dgm:cxn modelId="{D2914D4C-1A7F-A843-BB0F-78726C4D4C35}" type="presOf" srcId="{2998D358-4134-46F1-8238-02835A470F9D}" destId="{A15F7424-CD3A-44C2-91D1-B8CBF5244969}" srcOrd="1" destOrd="0" presId="urn:microsoft.com/office/officeart/2005/8/layout/hierarchy2"/>
    <dgm:cxn modelId="{CD97C6C0-FA9E-4958-BD7C-57C95FA13CAE}" srcId="{B862E30D-3DF0-42F4-A88A-68712F1ABC71}" destId="{51B3C420-15CD-4478-8B23-DCBA956BAB61}" srcOrd="0" destOrd="0" parTransId="{2C3820B6-802E-4831-8BC3-3F0C6C76E096}" sibTransId="{C4DF75C9-C506-4332-94DE-0E123C4FD947}"/>
    <dgm:cxn modelId="{56BA1D7F-945A-3A48-88B8-CC8664D9C0A6}" type="presOf" srcId="{12BDB1D2-7199-45B4-8A89-E97B26B2B2CD}" destId="{426C68D2-03DE-432C-BA21-02C695252709}" srcOrd="1" destOrd="0" presId="urn:microsoft.com/office/officeart/2005/8/layout/hierarchy2"/>
    <dgm:cxn modelId="{0EBB755B-E6C2-5B44-B55B-F811752E897C}" type="presOf" srcId="{4E28A222-8660-4C18-B8CB-E97E815ACAFE}" destId="{BA060DF1-415E-40B8-8A42-67FBE562AE33}" srcOrd="1" destOrd="0" presId="urn:microsoft.com/office/officeart/2005/8/layout/hierarchy2"/>
    <dgm:cxn modelId="{E1803634-59F7-E845-9492-4C46EAD873CB}" type="presOf" srcId="{9E18CA7D-DA5C-4E57-B021-C809F420C38E}" destId="{5D5F3E10-76FD-4A6B-AA05-9A5D3C02CAA0}" srcOrd="0" destOrd="0" presId="urn:microsoft.com/office/officeart/2005/8/layout/hierarchy2"/>
    <dgm:cxn modelId="{26985725-3B6E-F04C-B976-AD68919503ED}" type="presOf" srcId="{4E28A222-8660-4C18-B8CB-E97E815ACAFE}" destId="{48ADD71F-8163-4ED0-AD47-F16171E254A0}" srcOrd="0" destOrd="0" presId="urn:microsoft.com/office/officeart/2005/8/layout/hierarchy2"/>
    <dgm:cxn modelId="{E7D1C3DA-CBFD-624F-B67A-13DDF39E304D}" type="presOf" srcId="{ACAF560C-A628-4291-A3FC-318C00959313}" destId="{FEEC15A2-5D46-4204-8512-3F79F8626D7E}" srcOrd="0" destOrd="0" presId="urn:microsoft.com/office/officeart/2005/8/layout/hierarchy2"/>
    <dgm:cxn modelId="{C7DCCE09-EDAF-1B4D-B24D-13821CED4E6E}" type="presOf" srcId="{D3420DB6-1EF1-4CF7-ADFB-90FB6E854E69}" destId="{306189DF-610B-4938-BD84-34BDCF4F3AB5}" srcOrd="0" destOrd="0" presId="urn:microsoft.com/office/officeart/2005/8/layout/hierarchy2"/>
    <dgm:cxn modelId="{E4DA9782-290B-6642-83DA-07548D6466FD}" type="presOf" srcId="{51B3C420-15CD-4478-8B23-DCBA956BAB61}" destId="{EBA95A7C-7058-41CB-A6E4-985A7AF4A7A1}" srcOrd="0" destOrd="0" presId="urn:microsoft.com/office/officeart/2005/8/layout/hierarchy2"/>
    <dgm:cxn modelId="{06659331-FBF4-1345-AA5C-045F19586DC0}" type="presOf" srcId="{2C3820B6-802E-4831-8BC3-3F0C6C76E096}" destId="{B47E1E77-E6FD-4152-B095-7B3AA4DEC2BA}" srcOrd="1" destOrd="0" presId="urn:microsoft.com/office/officeart/2005/8/layout/hierarchy2"/>
    <dgm:cxn modelId="{F03BC457-EEB9-604C-B74E-918E58510407}" type="presParOf" srcId="{21767731-388D-4752-B17F-7CFCB2B731E9}" destId="{6A8B16E1-EB6C-45BF-9209-A6FB8F1AF3FC}" srcOrd="0" destOrd="0" presId="urn:microsoft.com/office/officeart/2005/8/layout/hierarchy2"/>
    <dgm:cxn modelId="{BC5FDB09-B2B9-7F47-AD73-29A72CDB9176}" type="presParOf" srcId="{6A8B16E1-EB6C-45BF-9209-A6FB8F1AF3FC}" destId="{A0A4DDB4-78A8-4699-BD33-1044EC31738E}" srcOrd="0" destOrd="0" presId="urn:microsoft.com/office/officeart/2005/8/layout/hierarchy2"/>
    <dgm:cxn modelId="{1F4FDC39-E3BC-8644-9CFC-7C891D1156C0}" type="presParOf" srcId="{6A8B16E1-EB6C-45BF-9209-A6FB8F1AF3FC}" destId="{C252B239-F923-4FA5-AA6A-2646B82C8F2B}" srcOrd="1" destOrd="0" presId="urn:microsoft.com/office/officeart/2005/8/layout/hierarchy2"/>
    <dgm:cxn modelId="{09D32914-62BC-5A4C-AC3D-97431518CF7D}" type="presParOf" srcId="{C252B239-F923-4FA5-AA6A-2646B82C8F2B}" destId="{217FC64C-84C3-45BC-B7A2-168AC4796745}" srcOrd="0" destOrd="0" presId="urn:microsoft.com/office/officeart/2005/8/layout/hierarchy2"/>
    <dgm:cxn modelId="{19AE2CEB-8B95-2543-871E-75CF27E5287E}" type="presParOf" srcId="{217FC64C-84C3-45BC-B7A2-168AC4796745}" destId="{426C68D2-03DE-432C-BA21-02C695252709}" srcOrd="0" destOrd="0" presId="urn:microsoft.com/office/officeart/2005/8/layout/hierarchy2"/>
    <dgm:cxn modelId="{272D1DCD-624E-9B4B-8DF9-BC0E305845F1}" type="presParOf" srcId="{C252B239-F923-4FA5-AA6A-2646B82C8F2B}" destId="{6D20D4A7-235B-4871-B5A2-BDDABCC61F81}" srcOrd="1" destOrd="0" presId="urn:microsoft.com/office/officeart/2005/8/layout/hierarchy2"/>
    <dgm:cxn modelId="{6D4E9E40-6FD4-1B48-B859-D449612C1B4B}" type="presParOf" srcId="{6D20D4A7-235B-4871-B5A2-BDDABCC61F81}" destId="{306189DF-610B-4938-BD84-34BDCF4F3AB5}" srcOrd="0" destOrd="0" presId="urn:microsoft.com/office/officeart/2005/8/layout/hierarchy2"/>
    <dgm:cxn modelId="{19A9BC24-C3E0-6F44-BAE4-10D456C0487B}" type="presParOf" srcId="{6D20D4A7-235B-4871-B5A2-BDDABCC61F81}" destId="{4386236E-EFE0-4A06-A8BB-3C82F0DF2D39}" srcOrd="1" destOrd="0" presId="urn:microsoft.com/office/officeart/2005/8/layout/hierarchy2"/>
    <dgm:cxn modelId="{97291520-7EB5-6C4F-96C6-D32FB2469BB3}" type="presParOf" srcId="{4386236E-EFE0-4A06-A8BB-3C82F0DF2D39}" destId="{48ADD71F-8163-4ED0-AD47-F16171E254A0}" srcOrd="0" destOrd="0" presId="urn:microsoft.com/office/officeart/2005/8/layout/hierarchy2"/>
    <dgm:cxn modelId="{9D6273BE-1231-E54C-BDD5-32F4B59D133A}" type="presParOf" srcId="{48ADD71F-8163-4ED0-AD47-F16171E254A0}" destId="{BA060DF1-415E-40B8-8A42-67FBE562AE33}" srcOrd="0" destOrd="0" presId="urn:microsoft.com/office/officeart/2005/8/layout/hierarchy2"/>
    <dgm:cxn modelId="{A64683B5-32E5-9E4B-A03A-73FA9E0FE3FE}" type="presParOf" srcId="{4386236E-EFE0-4A06-A8BB-3C82F0DF2D39}" destId="{8EF1B488-34CF-443B-A9C3-23CA41B537E8}" srcOrd="1" destOrd="0" presId="urn:microsoft.com/office/officeart/2005/8/layout/hierarchy2"/>
    <dgm:cxn modelId="{0A828EDD-3122-494A-AA5D-9DCB2BBA107F}" type="presParOf" srcId="{8EF1B488-34CF-443B-A9C3-23CA41B537E8}" destId="{D12F5BFF-C65F-4DC2-BAB3-B94E337708B0}" srcOrd="0" destOrd="0" presId="urn:microsoft.com/office/officeart/2005/8/layout/hierarchy2"/>
    <dgm:cxn modelId="{DCA94943-FA5D-FD42-9568-C0A1B39B994C}" type="presParOf" srcId="{8EF1B488-34CF-443B-A9C3-23CA41B537E8}" destId="{C8A5A9F0-ADBD-482B-B0FC-749F09933FCD}" srcOrd="1" destOrd="0" presId="urn:microsoft.com/office/officeart/2005/8/layout/hierarchy2"/>
    <dgm:cxn modelId="{807F5333-80DB-644C-93B9-5577CBD4194F}" type="presParOf" srcId="{C252B239-F923-4FA5-AA6A-2646B82C8F2B}" destId="{093B76E4-B210-434B-AF29-E8512704C11B}" srcOrd="2" destOrd="0" presId="urn:microsoft.com/office/officeart/2005/8/layout/hierarchy2"/>
    <dgm:cxn modelId="{DD8A116B-0AA6-1B4E-9436-F2AF476C117F}" type="presParOf" srcId="{093B76E4-B210-434B-AF29-E8512704C11B}" destId="{A15F7424-CD3A-44C2-91D1-B8CBF5244969}" srcOrd="0" destOrd="0" presId="urn:microsoft.com/office/officeart/2005/8/layout/hierarchy2"/>
    <dgm:cxn modelId="{AE4008FB-0A67-EC4E-A2F5-68BC7F21BAB1}" type="presParOf" srcId="{C252B239-F923-4FA5-AA6A-2646B82C8F2B}" destId="{8EE8A42F-1780-4464-B6AB-3756CBAFBE0E}" srcOrd="3" destOrd="0" presId="urn:microsoft.com/office/officeart/2005/8/layout/hierarchy2"/>
    <dgm:cxn modelId="{45DFDB68-0967-D241-8450-E42BB16354C2}" type="presParOf" srcId="{8EE8A42F-1780-4464-B6AB-3756CBAFBE0E}" destId="{5D5F3E10-76FD-4A6B-AA05-9A5D3C02CAA0}" srcOrd="0" destOrd="0" presId="urn:microsoft.com/office/officeart/2005/8/layout/hierarchy2"/>
    <dgm:cxn modelId="{94E2764A-98EC-6F4E-A000-70CBAD2D18BD}" type="presParOf" srcId="{8EE8A42F-1780-4464-B6AB-3756CBAFBE0E}" destId="{3EA70904-FD7D-4FD1-9E70-358F67800711}" srcOrd="1" destOrd="0" presId="urn:microsoft.com/office/officeart/2005/8/layout/hierarchy2"/>
    <dgm:cxn modelId="{0B810F53-24C2-9243-9371-5E8ABBBC6334}" type="presParOf" srcId="{3EA70904-FD7D-4FD1-9E70-358F67800711}" destId="{C55C8F98-017C-4A71-A09B-74A09ADA6FAC}" srcOrd="0" destOrd="0" presId="urn:microsoft.com/office/officeart/2005/8/layout/hierarchy2"/>
    <dgm:cxn modelId="{2C6C9C3B-691E-674B-BBB4-10F6F8766174}" type="presParOf" srcId="{C55C8F98-017C-4A71-A09B-74A09ADA6FAC}" destId="{4C1A62E3-D8D7-48B6-B1C2-57902B0F5D00}" srcOrd="0" destOrd="0" presId="urn:microsoft.com/office/officeart/2005/8/layout/hierarchy2"/>
    <dgm:cxn modelId="{593CF997-6D4B-1A40-90FA-147045921412}" type="presParOf" srcId="{3EA70904-FD7D-4FD1-9E70-358F67800711}" destId="{B14DC1CC-2722-4519-A65E-0CB8BE1BBFC9}" srcOrd="1" destOrd="0" presId="urn:microsoft.com/office/officeart/2005/8/layout/hierarchy2"/>
    <dgm:cxn modelId="{89F4A2DA-64CA-0048-9225-CEFB0BC91A10}" type="presParOf" srcId="{B14DC1CC-2722-4519-A65E-0CB8BE1BBFC9}" destId="{B71FA6EB-0B14-4D83-BFE0-3433EAA3B83E}" srcOrd="0" destOrd="0" presId="urn:microsoft.com/office/officeart/2005/8/layout/hierarchy2"/>
    <dgm:cxn modelId="{97BA922F-34FD-CE4F-B065-93C80117C1A2}" type="presParOf" srcId="{B14DC1CC-2722-4519-A65E-0CB8BE1BBFC9}" destId="{1C8F2252-BCEE-4047-92CB-F0A2B992AD22}" srcOrd="1" destOrd="0" presId="urn:microsoft.com/office/officeart/2005/8/layout/hierarchy2"/>
    <dgm:cxn modelId="{149C3D12-27DD-2443-950E-C2C574DBA9F5}" type="presParOf" srcId="{C252B239-F923-4FA5-AA6A-2646B82C8F2B}" destId="{FEEC15A2-5D46-4204-8512-3F79F8626D7E}" srcOrd="4" destOrd="0" presId="urn:microsoft.com/office/officeart/2005/8/layout/hierarchy2"/>
    <dgm:cxn modelId="{BF597AA6-C27C-C849-A4C9-839F4794ECE8}" type="presParOf" srcId="{FEEC15A2-5D46-4204-8512-3F79F8626D7E}" destId="{80CB3060-03ED-490A-AF8E-21D1971ADE28}" srcOrd="0" destOrd="0" presId="urn:microsoft.com/office/officeart/2005/8/layout/hierarchy2"/>
    <dgm:cxn modelId="{93D6EF5F-5818-3B41-B9FA-F180AB0DAD0F}" type="presParOf" srcId="{C252B239-F923-4FA5-AA6A-2646B82C8F2B}" destId="{380B80A1-F4C3-4225-9AF0-4D073C09F9E8}" srcOrd="5" destOrd="0" presId="urn:microsoft.com/office/officeart/2005/8/layout/hierarchy2"/>
    <dgm:cxn modelId="{B7F58EB6-4DC5-714E-9FF6-4BBCC42E7FCE}" type="presParOf" srcId="{380B80A1-F4C3-4225-9AF0-4D073C09F9E8}" destId="{62059EB7-4FAE-4504-9DBB-DDBBB6799864}" srcOrd="0" destOrd="0" presId="urn:microsoft.com/office/officeart/2005/8/layout/hierarchy2"/>
    <dgm:cxn modelId="{953A7375-7819-A548-8E97-AEF4E12B122F}" type="presParOf" srcId="{380B80A1-F4C3-4225-9AF0-4D073C09F9E8}" destId="{F8E74DBB-4723-4ADF-881F-B3FFF790EC96}" srcOrd="1" destOrd="0" presId="urn:microsoft.com/office/officeart/2005/8/layout/hierarchy2"/>
    <dgm:cxn modelId="{C0DC5B71-BD40-EE41-962C-0CB6DB800122}" type="presParOf" srcId="{F8E74DBB-4723-4ADF-881F-B3FFF790EC96}" destId="{684A8EAF-0191-4F0B-A682-16122DE4DDF5}" srcOrd="0" destOrd="0" presId="urn:microsoft.com/office/officeart/2005/8/layout/hierarchy2"/>
    <dgm:cxn modelId="{446FA428-73CC-B246-9704-AD7A7765E46D}" type="presParOf" srcId="{684A8EAF-0191-4F0B-A682-16122DE4DDF5}" destId="{B47E1E77-E6FD-4152-B095-7B3AA4DEC2BA}" srcOrd="0" destOrd="0" presId="urn:microsoft.com/office/officeart/2005/8/layout/hierarchy2"/>
    <dgm:cxn modelId="{A79B3F0C-1B66-454C-BE5A-A876200013BC}" type="presParOf" srcId="{F8E74DBB-4723-4ADF-881F-B3FFF790EC96}" destId="{D43EB8FE-B1A6-454C-9409-860DF58BCA85}" srcOrd="1" destOrd="0" presId="urn:microsoft.com/office/officeart/2005/8/layout/hierarchy2"/>
    <dgm:cxn modelId="{26CC511F-AAB5-B047-81E0-851E8B2099C3}" type="presParOf" srcId="{D43EB8FE-B1A6-454C-9409-860DF58BCA85}" destId="{EBA95A7C-7058-41CB-A6E4-985A7AF4A7A1}" srcOrd="0" destOrd="0" presId="urn:microsoft.com/office/officeart/2005/8/layout/hierarchy2"/>
    <dgm:cxn modelId="{A5322207-8ADE-8F49-B287-65D0AA20E57D}" type="presParOf" srcId="{D43EB8FE-B1A6-454C-9409-860DF58BCA85}" destId="{59E59EB7-D9F2-459A-B5DA-C18F14DAB003}" srcOrd="1" destOrd="0" presId="urn:microsoft.com/office/officeart/2005/8/layout/hierarchy2"/>
  </dgm:cxnLst>
  <dgm:bg>
    <a:solidFill>
      <a:srgbClr val="FFFFFF"/>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3D160-E60B-1840-B700-2C7697BE520F}">
      <dsp:nvSpPr>
        <dsp:cNvPr id="0" name=""/>
        <dsp:cNvSpPr/>
      </dsp:nvSpPr>
      <dsp:spPr>
        <a:xfrm>
          <a:off x="1158173" y="764753"/>
          <a:ext cx="636832" cy="303074"/>
        </a:xfrm>
        <a:custGeom>
          <a:avLst/>
          <a:gdLst/>
          <a:ahLst/>
          <a:cxnLst/>
          <a:rect l="0" t="0" r="0" b="0"/>
          <a:pathLst>
            <a:path>
              <a:moveTo>
                <a:pt x="0" y="0"/>
              </a:moveTo>
              <a:lnTo>
                <a:pt x="0" y="206536"/>
              </a:lnTo>
              <a:lnTo>
                <a:pt x="636832" y="206536"/>
              </a:lnTo>
              <a:lnTo>
                <a:pt x="636832" y="30307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C3D8E7-6AF9-B04C-BBD2-CE79EC69FE78}">
      <dsp:nvSpPr>
        <dsp:cNvPr id="0" name=""/>
        <dsp:cNvSpPr/>
      </dsp:nvSpPr>
      <dsp:spPr>
        <a:xfrm>
          <a:off x="521341" y="764753"/>
          <a:ext cx="636832" cy="303074"/>
        </a:xfrm>
        <a:custGeom>
          <a:avLst/>
          <a:gdLst/>
          <a:ahLst/>
          <a:cxnLst/>
          <a:rect l="0" t="0" r="0" b="0"/>
          <a:pathLst>
            <a:path>
              <a:moveTo>
                <a:pt x="636832" y="0"/>
              </a:moveTo>
              <a:lnTo>
                <a:pt x="636832" y="206536"/>
              </a:lnTo>
              <a:lnTo>
                <a:pt x="0" y="206536"/>
              </a:lnTo>
              <a:lnTo>
                <a:pt x="0" y="30307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F344F-AA1D-3140-9FC0-921AC02B86D8}">
      <dsp:nvSpPr>
        <dsp:cNvPr id="0" name=""/>
        <dsp:cNvSpPr/>
      </dsp:nvSpPr>
      <dsp:spPr>
        <a:xfrm>
          <a:off x="637129" y="103026"/>
          <a:ext cx="1042089" cy="66172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D84976F2-F1DD-A249-8E39-0A8F4070BB86}">
      <dsp:nvSpPr>
        <dsp:cNvPr id="0" name=""/>
        <dsp:cNvSpPr/>
      </dsp:nvSpPr>
      <dsp:spPr>
        <a:xfrm>
          <a:off x="752916" y="213024"/>
          <a:ext cx="1042089" cy="661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As combinations</a:t>
          </a:r>
        </a:p>
      </dsp:txBody>
      <dsp:txXfrm>
        <a:off x="772297" y="232405"/>
        <a:ext cx="1003327" cy="622964"/>
      </dsp:txXfrm>
    </dsp:sp>
    <dsp:sp modelId="{2DF69701-9669-A54A-88E7-DB245D473253}">
      <dsp:nvSpPr>
        <dsp:cNvPr id="0" name=""/>
        <dsp:cNvSpPr/>
      </dsp:nvSpPr>
      <dsp:spPr>
        <a:xfrm>
          <a:off x="296" y="1067827"/>
          <a:ext cx="1042089" cy="66172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6A84396C-0063-1E4D-B743-C09C1C17880F}">
      <dsp:nvSpPr>
        <dsp:cNvPr id="0" name=""/>
        <dsp:cNvSpPr/>
      </dsp:nvSpPr>
      <dsp:spPr>
        <a:xfrm>
          <a:off x="116084" y="1177825"/>
          <a:ext cx="1042089" cy="661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 and C</a:t>
          </a:r>
        </a:p>
        <a:p>
          <a:pPr lvl="0" algn="ctr" defTabSz="488950">
            <a:lnSpc>
              <a:spcPct val="90000"/>
            </a:lnSpc>
            <a:spcBef>
              <a:spcPct val="0"/>
            </a:spcBef>
            <a:spcAft>
              <a:spcPct val="35000"/>
            </a:spcAft>
          </a:pPr>
          <a:r>
            <a:rPr lang="en-US" sz="1100" kern="1200" dirty="0"/>
            <a:t>Organic As</a:t>
          </a:r>
        </a:p>
      </dsp:txBody>
      <dsp:txXfrm>
        <a:off x="135465" y="1197206"/>
        <a:ext cx="1003327" cy="622964"/>
      </dsp:txXfrm>
    </dsp:sp>
    <dsp:sp modelId="{DAFABF86-344D-0943-A1DA-662AEC63DC78}">
      <dsp:nvSpPr>
        <dsp:cNvPr id="0" name=""/>
        <dsp:cNvSpPr/>
      </dsp:nvSpPr>
      <dsp:spPr>
        <a:xfrm>
          <a:off x="1273961" y="1067827"/>
          <a:ext cx="1042089" cy="66172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076B032-B09D-A640-BB8B-9FFFCD4529F8}">
      <dsp:nvSpPr>
        <dsp:cNvPr id="0" name=""/>
        <dsp:cNvSpPr/>
      </dsp:nvSpPr>
      <dsp:spPr>
        <a:xfrm>
          <a:off x="1389749" y="1177825"/>
          <a:ext cx="1042089" cy="661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O, S, and </a:t>
          </a:r>
          <a:r>
            <a:rPr lang="en-US" sz="1100" kern="1200" dirty="0" err="1"/>
            <a:t>Cl</a:t>
          </a:r>
          <a:endParaRPr lang="en-US" sz="1100" kern="1200" dirty="0"/>
        </a:p>
        <a:p>
          <a:pPr lvl="0" algn="ctr" defTabSz="488950">
            <a:lnSpc>
              <a:spcPct val="90000"/>
            </a:lnSpc>
            <a:spcBef>
              <a:spcPct val="0"/>
            </a:spcBef>
            <a:spcAft>
              <a:spcPct val="35000"/>
            </a:spcAft>
          </a:pPr>
          <a:r>
            <a:rPr lang="en-US" sz="1100" kern="1200" dirty="0"/>
            <a:t>Inorganic As</a:t>
          </a:r>
        </a:p>
      </dsp:txBody>
      <dsp:txXfrm>
        <a:off x="1409130" y="1197206"/>
        <a:ext cx="1003327" cy="62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4DDB4-78A8-4699-BD33-1044EC31738E}">
      <dsp:nvSpPr>
        <dsp:cNvPr id="0" name=""/>
        <dsp:cNvSpPr/>
      </dsp:nvSpPr>
      <dsp:spPr>
        <a:xfrm>
          <a:off x="4659" y="1708209"/>
          <a:ext cx="1069737" cy="534868"/>
        </a:xfrm>
        <a:prstGeom prst="roundRect">
          <a:avLst>
            <a:gd name="adj" fmla="val 10000"/>
          </a:avLst>
        </a:prstGeom>
        <a:solidFill>
          <a:schemeClr val="accent2">
            <a:shade val="90000"/>
          </a:schemeClr>
        </a:solidFill>
        <a:ln w="12700" cap="flat" cmpd="sng" algn="ctr">
          <a:solidFill>
            <a:schemeClr val="accent2">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WHO</a:t>
          </a:r>
          <a:endParaRPr lang="es-CO" sz="1600" kern="1200" dirty="0"/>
        </a:p>
      </dsp:txBody>
      <dsp:txXfrm>
        <a:off x="20325" y="1723875"/>
        <a:ext cx="1038405" cy="503536"/>
      </dsp:txXfrm>
    </dsp:sp>
    <dsp:sp modelId="{217FC64C-84C3-45BC-B7A2-168AC4796745}">
      <dsp:nvSpPr>
        <dsp:cNvPr id="0" name=""/>
        <dsp:cNvSpPr/>
      </dsp:nvSpPr>
      <dsp:spPr>
        <a:xfrm rot="18289469">
          <a:off x="913698" y="1655911"/>
          <a:ext cx="749293" cy="24365"/>
        </a:xfrm>
        <a:custGeom>
          <a:avLst/>
          <a:gdLst/>
          <a:ahLst/>
          <a:cxnLst/>
          <a:rect l="0" t="0" r="0" b="0"/>
          <a:pathLst>
            <a:path>
              <a:moveTo>
                <a:pt x="0" y="12182"/>
              </a:moveTo>
              <a:lnTo>
                <a:pt x="749293" y="12182"/>
              </a:lnTo>
            </a:path>
          </a:pathLst>
        </a:custGeom>
        <a:noFill/>
        <a:ln w="25400"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69613" y="1649361"/>
        <a:ext cx="37464" cy="37464"/>
      </dsp:txXfrm>
    </dsp:sp>
    <dsp:sp modelId="{306189DF-610B-4938-BD84-34BDCF4F3AB5}">
      <dsp:nvSpPr>
        <dsp:cNvPr id="0" name=""/>
        <dsp:cNvSpPr/>
      </dsp:nvSpPr>
      <dsp:spPr>
        <a:xfrm>
          <a:off x="1502293" y="1093110"/>
          <a:ext cx="1069737" cy="534868"/>
        </a:xfrm>
        <a:prstGeom prst="roundRect">
          <a:avLst>
            <a:gd name="adj" fmla="val 10000"/>
          </a:avLst>
        </a:prstGeom>
        <a:solidFill>
          <a:schemeClr val="accent4">
            <a:shade val="90000"/>
          </a:schemeClr>
        </a:solidFill>
        <a:ln w="12700" cap="flat" cmpd="sng" algn="ctr">
          <a:solidFill>
            <a:schemeClr val="accent4">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err="1"/>
            <a:t>Tolerable</a:t>
          </a:r>
          <a:r>
            <a:rPr lang="pt-BR" sz="1400" kern="1200" dirty="0"/>
            <a:t> </a:t>
          </a:r>
          <a:r>
            <a:rPr lang="pt-BR" sz="1400" kern="1200" dirty="0" err="1"/>
            <a:t>intake</a:t>
          </a:r>
          <a:r>
            <a:rPr lang="pt-BR" sz="1400" kern="1200" dirty="0"/>
            <a:t> </a:t>
          </a:r>
          <a:r>
            <a:rPr lang="pt-BR" sz="1400" kern="1200" dirty="0" err="1"/>
            <a:t>level</a:t>
          </a:r>
          <a:endParaRPr lang="es-CO" sz="1400" kern="1200" dirty="0"/>
        </a:p>
      </dsp:txBody>
      <dsp:txXfrm>
        <a:off x="1517959" y="1108776"/>
        <a:ext cx="1038405" cy="503536"/>
      </dsp:txXfrm>
    </dsp:sp>
    <dsp:sp modelId="{48ADD71F-8163-4ED0-AD47-F16171E254A0}">
      <dsp:nvSpPr>
        <dsp:cNvPr id="0" name=""/>
        <dsp:cNvSpPr/>
      </dsp:nvSpPr>
      <dsp:spPr>
        <a:xfrm>
          <a:off x="2572030" y="1348361"/>
          <a:ext cx="427895" cy="24365"/>
        </a:xfrm>
        <a:custGeom>
          <a:avLst/>
          <a:gdLst/>
          <a:ahLst/>
          <a:cxnLst/>
          <a:rect l="0" t="0" r="0" b="0"/>
          <a:pathLst>
            <a:path>
              <a:moveTo>
                <a:pt x="0" y="12182"/>
              </a:moveTo>
              <a:lnTo>
                <a:pt x="427895" y="12182"/>
              </a:lnTo>
            </a:path>
          </a:pathLst>
        </a:custGeom>
        <a:noFill/>
        <a:ln w="25400"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75281" y="1349847"/>
        <a:ext cx="21394" cy="21394"/>
      </dsp:txXfrm>
    </dsp:sp>
    <dsp:sp modelId="{D12F5BFF-C65F-4DC2-BAB3-B94E337708B0}">
      <dsp:nvSpPr>
        <dsp:cNvPr id="0" name=""/>
        <dsp:cNvSpPr/>
      </dsp:nvSpPr>
      <dsp:spPr>
        <a:xfrm>
          <a:off x="2999926" y="1093110"/>
          <a:ext cx="1069737" cy="534868"/>
        </a:xfrm>
        <a:prstGeom prst="roundRect">
          <a:avLst>
            <a:gd name="adj" fmla="val 10000"/>
          </a:avLst>
        </a:prstGeom>
        <a:solidFill>
          <a:schemeClr val="tx2">
            <a:lumMod val="50000"/>
            <a:lumOff val="50000"/>
          </a:schemeClr>
        </a:solidFill>
        <a:ln w="12700" cap="flat" cmpd="sng" algn="ctr">
          <a:solidFill>
            <a:schemeClr val="tx2">
              <a:lumMod val="50000"/>
              <a:lumOff val="5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a:t>3.0 </a:t>
          </a:r>
          <a:r>
            <a:rPr lang="el-GR" sz="1200" kern="1200" dirty="0"/>
            <a:t>μ</a:t>
          </a:r>
          <a:r>
            <a:rPr lang="pt-BR" sz="1200" kern="1200" dirty="0"/>
            <a:t>g</a:t>
          </a:r>
          <a:r>
            <a:rPr lang="es-CO" sz="1200" kern="1200" dirty="0"/>
            <a:t>/kg</a:t>
          </a:r>
        </a:p>
        <a:p>
          <a:pPr lvl="0" algn="ctr" defTabSz="533400">
            <a:lnSpc>
              <a:spcPct val="90000"/>
            </a:lnSpc>
            <a:spcBef>
              <a:spcPct val="0"/>
            </a:spcBef>
            <a:spcAft>
              <a:spcPct val="35000"/>
            </a:spcAft>
          </a:pPr>
          <a:r>
            <a:rPr lang="es-CO" sz="1200" kern="1200" dirty="0" err="1"/>
            <a:t>Body</a:t>
          </a:r>
          <a:r>
            <a:rPr lang="es-CO" sz="1200" kern="1200" dirty="0"/>
            <a:t> </a:t>
          </a:r>
          <a:r>
            <a:rPr lang="es-CO" sz="1200" kern="1200" dirty="0" err="1"/>
            <a:t>weight</a:t>
          </a:r>
          <a:r>
            <a:rPr lang="es-CO" sz="1200" kern="1200" dirty="0"/>
            <a:t> per </a:t>
          </a:r>
          <a:r>
            <a:rPr lang="es-CO" sz="1200" kern="1200" dirty="0" err="1"/>
            <a:t>day</a:t>
          </a:r>
          <a:endParaRPr lang="es-CO" sz="1200" kern="1200" dirty="0"/>
        </a:p>
      </dsp:txBody>
      <dsp:txXfrm>
        <a:off x="3015592" y="1108776"/>
        <a:ext cx="1038405" cy="503536"/>
      </dsp:txXfrm>
    </dsp:sp>
    <dsp:sp modelId="{093B76E4-B210-434B-AF29-E8512704C11B}">
      <dsp:nvSpPr>
        <dsp:cNvPr id="0" name=""/>
        <dsp:cNvSpPr/>
      </dsp:nvSpPr>
      <dsp:spPr>
        <a:xfrm>
          <a:off x="1074397" y="1963461"/>
          <a:ext cx="427895" cy="24365"/>
        </a:xfrm>
        <a:custGeom>
          <a:avLst/>
          <a:gdLst/>
          <a:ahLst/>
          <a:cxnLst/>
          <a:rect l="0" t="0" r="0" b="0"/>
          <a:pathLst>
            <a:path>
              <a:moveTo>
                <a:pt x="0" y="12182"/>
              </a:moveTo>
              <a:lnTo>
                <a:pt x="427895" y="12182"/>
              </a:lnTo>
            </a:path>
          </a:pathLst>
        </a:custGeom>
        <a:noFill/>
        <a:ln w="25400"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77648" y="1964946"/>
        <a:ext cx="21394" cy="21394"/>
      </dsp:txXfrm>
    </dsp:sp>
    <dsp:sp modelId="{5D5F3E10-76FD-4A6B-AA05-9A5D3C02CAA0}">
      <dsp:nvSpPr>
        <dsp:cNvPr id="0" name=""/>
        <dsp:cNvSpPr/>
      </dsp:nvSpPr>
      <dsp:spPr>
        <a:xfrm>
          <a:off x="1502293" y="1708209"/>
          <a:ext cx="1069737" cy="534868"/>
        </a:xfrm>
        <a:prstGeom prst="roundRect">
          <a:avLst>
            <a:gd name="adj" fmla="val 10000"/>
          </a:avLst>
        </a:prstGeom>
        <a:solidFill>
          <a:schemeClr val="accent4">
            <a:shade val="90000"/>
          </a:schemeClr>
        </a:solidFill>
        <a:ln w="12700" cap="flat" cmpd="sng" algn="ctr">
          <a:solidFill>
            <a:schemeClr val="accent4">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a:t>Drinking</a:t>
          </a:r>
          <a:r>
            <a:rPr lang="pt-BR" sz="1600" kern="1200" dirty="0"/>
            <a:t> </a:t>
          </a:r>
          <a:r>
            <a:rPr lang="pt-BR" sz="1600" kern="1200" dirty="0" err="1"/>
            <a:t>Water</a:t>
          </a:r>
          <a:endParaRPr lang="es-CO" sz="1600" kern="1200" dirty="0"/>
        </a:p>
      </dsp:txBody>
      <dsp:txXfrm>
        <a:off x="1517959" y="1723875"/>
        <a:ext cx="1038405" cy="503536"/>
      </dsp:txXfrm>
    </dsp:sp>
    <dsp:sp modelId="{C55C8F98-017C-4A71-A09B-74A09ADA6FAC}">
      <dsp:nvSpPr>
        <dsp:cNvPr id="0" name=""/>
        <dsp:cNvSpPr/>
      </dsp:nvSpPr>
      <dsp:spPr>
        <a:xfrm>
          <a:off x="2572030" y="1963461"/>
          <a:ext cx="427895" cy="24365"/>
        </a:xfrm>
        <a:custGeom>
          <a:avLst/>
          <a:gdLst/>
          <a:ahLst/>
          <a:cxnLst/>
          <a:rect l="0" t="0" r="0" b="0"/>
          <a:pathLst>
            <a:path>
              <a:moveTo>
                <a:pt x="0" y="12182"/>
              </a:moveTo>
              <a:lnTo>
                <a:pt x="427895" y="12182"/>
              </a:lnTo>
            </a:path>
          </a:pathLst>
        </a:custGeom>
        <a:noFill/>
        <a:ln w="25400"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75281" y="1964946"/>
        <a:ext cx="21394" cy="21394"/>
      </dsp:txXfrm>
    </dsp:sp>
    <dsp:sp modelId="{B71FA6EB-0B14-4D83-BFE0-3433EAA3B83E}">
      <dsp:nvSpPr>
        <dsp:cNvPr id="0" name=""/>
        <dsp:cNvSpPr/>
      </dsp:nvSpPr>
      <dsp:spPr>
        <a:xfrm>
          <a:off x="2999926" y="1708209"/>
          <a:ext cx="1069737" cy="534868"/>
        </a:xfrm>
        <a:prstGeom prst="roundRect">
          <a:avLst>
            <a:gd name="adj" fmla="val 10000"/>
          </a:avLst>
        </a:prstGeom>
        <a:solidFill>
          <a:schemeClr val="tx2">
            <a:lumMod val="50000"/>
            <a:lumOff val="50000"/>
          </a:schemeClr>
        </a:solidFill>
        <a:ln w="12700" cap="flat" cmpd="sng" algn="ctr">
          <a:solidFill>
            <a:schemeClr val="tx2">
              <a:lumMod val="50000"/>
              <a:lumOff val="5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3.0 </a:t>
          </a:r>
          <a:r>
            <a:rPr lang="el-GR" sz="1600" kern="1200" dirty="0"/>
            <a:t>μ</a:t>
          </a:r>
          <a:r>
            <a:rPr lang="pt-BR" sz="1600" kern="1200" dirty="0"/>
            <a:t>g</a:t>
          </a:r>
          <a:r>
            <a:rPr lang="es-CO" sz="1600" kern="1200" dirty="0"/>
            <a:t>/kg</a:t>
          </a:r>
        </a:p>
      </dsp:txBody>
      <dsp:txXfrm>
        <a:off x="3015592" y="1723875"/>
        <a:ext cx="1038405" cy="503536"/>
      </dsp:txXfrm>
    </dsp:sp>
    <dsp:sp modelId="{FEEC15A2-5D46-4204-8512-3F79F8626D7E}">
      <dsp:nvSpPr>
        <dsp:cNvPr id="0" name=""/>
        <dsp:cNvSpPr/>
      </dsp:nvSpPr>
      <dsp:spPr>
        <a:xfrm rot="3310531">
          <a:off x="913698" y="2271010"/>
          <a:ext cx="749293" cy="24365"/>
        </a:xfrm>
        <a:custGeom>
          <a:avLst/>
          <a:gdLst/>
          <a:ahLst/>
          <a:cxnLst/>
          <a:rect l="0" t="0" r="0" b="0"/>
          <a:pathLst>
            <a:path>
              <a:moveTo>
                <a:pt x="0" y="12182"/>
              </a:moveTo>
              <a:lnTo>
                <a:pt x="749293" y="12182"/>
              </a:lnTo>
            </a:path>
          </a:pathLst>
        </a:custGeom>
        <a:noFill/>
        <a:ln w="25400"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69613" y="2264461"/>
        <a:ext cx="37464" cy="37464"/>
      </dsp:txXfrm>
    </dsp:sp>
    <dsp:sp modelId="{62059EB7-4FAE-4504-9DBB-DDBBB6799864}">
      <dsp:nvSpPr>
        <dsp:cNvPr id="0" name=""/>
        <dsp:cNvSpPr/>
      </dsp:nvSpPr>
      <dsp:spPr>
        <a:xfrm>
          <a:off x="1502293" y="2323308"/>
          <a:ext cx="1069737" cy="534868"/>
        </a:xfrm>
        <a:prstGeom prst="roundRect">
          <a:avLst>
            <a:gd name="adj" fmla="val 10000"/>
          </a:avLst>
        </a:prstGeom>
        <a:solidFill>
          <a:schemeClr val="accent4">
            <a:shade val="90000"/>
          </a:schemeClr>
        </a:solidFill>
        <a:ln w="12700" cap="flat" cmpd="sng" algn="ctr">
          <a:solidFill>
            <a:schemeClr val="accent4">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a:t>Air</a:t>
          </a:r>
          <a:endParaRPr lang="pt-BR" sz="1600" kern="1200" dirty="0"/>
        </a:p>
      </dsp:txBody>
      <dsp:txXfrm>
        <a:off x="1517959" y="2338974"/>
        <a:ext cx="1038405" cy="503536"/>
      </dsp:txXfrm>
    </dsp:sp>
    <dsp:sp modelId="{684A8EAF-0191-4F0B-A682-16122DE4DDF5}">
      <dsp:nvSpPr>
        <dsp:cNvPr id="0" name=""/>
        <dsp:cNvSpPr/>
      </dsp:nvSpPr>
      <dsp:spPr>
        <a:xfrm>
          <a:off x="2572030" y="2578560"/>
          <a:ext cx="427895" cy="24365"/>
        </a:xfrm>
        <a:custGeom>
          <a:avLst/>
          <a:gdLst/>
          <a:ahLst/>
          <a:cxnLst/>
          <a:rect l="0" t="0" r="0" b="0"/>
          <a:pathLst>
            <a:path>
              <a:moveTo>
                <a:pt x="0" y="12182"/>
              </a:moveTo>
              <a:lnTo>
                <a:pt x="427895" y="12182"/>
              </a:lnTo>
            </a:path>
          </a:pathLst>
        </a:custGeom>
        <a:noFill/>
        <a:ln w="25400"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75281" y="2580045"/>
        <a:ext cx="21394" cy="21394"/>
      </dsp:txXfrm>
    </dsp:sp>
    <dsp:sp modelId="{EBA95A7C-7058-41CB-A6E4-985A7AF4A7A1}">
      <dsp:nvSpPr>
        <dsp:cNvPr id="0" name=""/>
        <dsp:cNvSpPr/>
      </dsp:nvSpPr>
      <dsp:spPr>
        <a:xfrm>
          <a:off x="2999926" y="2323308"/>
          <a:ext cx="1069737" cy="534868"/>
        </a:xfrm>
        <a:prstGeom prst="roundRect">
          <a:avLst>
            <a:gd name="adj" fmla="val 10000"/>
          </a:avLst>
        </a:prstGeom>
        <a:solidFill>
          <a:schemeClr val="tx2">
            <a:lumMod val="50000"/>
            <a:lumOff val="50000"/>
          </a:schemeClr>
        </a:solidFill>
        <a:ln w="12700" cap="flat" cmpd="sng" algn="ctr">
          <a:solidFill>
            <a:schemeClr val="tx2">
              <a:lumMod val="50000"/>
              <a:lumOff val="5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Can </a:t>
          </a:r>
          <a:r>
            <a:rPr lang="es-CO" sz="1400" kern="1200" dirty="0" err="1"/>
            <a:t>not</a:t>
          </a:r>
          <a:r>
            <a:rPr lang="es-CO" sz="1400" kern="1200" dirty="0"/>
            <a:t> </a:t>
          </a:r>
          <a:r>
            <a:rPr lang="es-CO" sz="1400" kern="1200" dirty="0" err="1"/>
            <a:t>be</a:t>
          </a:r>
          <a:r>
            <a:rPr lang="es-CO" sz="1400" kern="1200" dirty="0"/>
            <a:t> </a:t>
          </a:r>
          <a:r>
            <a:rPr lang="es-CO" sz="1400" kern="1200" dirty="0" err="1"/>
            <a:t>Established</a:t>
          </a:r>
          <a:endParaRPr lang="es-CO" sz="1400" kern="1200" dirty="0"/>
        </a:p>
      </dsp:txBody>
      <dsp:txXfrm>
        <a:off x="3015592" y="2338974"/>
        <a:ext cx="1038405" cy="503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4DDB4-78A8-4699-BD33-1044EC31738E}">
      <dsp:nvSpPr>
        <dsp:cNvPr id="0" name=""/>
        <dsp:cNvSpPr/>
      </dsp:nvSpPr>
      <dsp:spPr>
        <a:xfrm>
          <a:off x="1061" y="1709877"/>
          <a:ext cx="1063066" cy="531533"/>
        </a:xfrm>
        <a:prstGeom prst="roundRect">
          <a:avLst>
            <a:gd name="adj" fmla="val 10000"/>
          </a:avLst>
        </a:prstGeom>
        <a:solidFill>
          <a:schemeClr val="accent6">
            <a:shade val="90000"/>
          </a:schemeClr>
        </a:solidFill>
        <a:ln w="12700" cap="flat" cmpd="sng" algn="ctr">
          <a:solidFill>
            <a:schemeClr val="accent6">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OSHA</a:t>
          </a:r>
          <a:endParaRPr lang="es-CO" sz="1600" kern="1200" dirty="0"/>
        </a:p>
      </dsp:txBody>
      <dsp:txXfrm>
        <a:off x="16629" y="1725445"/>
        <a:ext cx="1031930" cy="500397"/>
      </dsp:txXfrm>
    </dsp:sp>
    <dsp:sp modelId="{217FC64C-84C3-45BC-B7A2-168AC4796745}">
      <dsp:nvSpPr>
        <dsp:cNvPr id="0" name=""/>
        <dsp:cNvSpPr/>
      </dsp:nvSpPr>
      <dsp:spPr>
        <a:xfrm rot="18289469">
          <a:off x="904430" y="1657905"/>
          <a:ext cx="744620" cy="24213"/>
        </a:xfrm>
        <a:custGeom>
          <a:avLst/>
          <a:gdLst/>
          <a:ahLst/>
          <a:cxnLst/>
          <a:rect l="0" t="0" r="0" b="0"/>
          <a:pathLst>
            <a:path>
              <a:moveTo>
                <a:pt x="0" y="12106"/>
              </a:moveTo>
              <a:lnTo>
                <a:pt x="744620" y="12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58125" y="1651396"/>
        <a:ext cx="37231" cy="37231"/>
      </dsp:txXfrm>
    </dsp:sp>
    <dsp:sp modelId="{306189DF-610B-4938-BD84-34BDCF4F3AB5}">
      <dsp:nvSpPr>
        <dsp:cNvPr id="0" name=""/>
        <dsp:cNvSpPr/>
      </dsp:nvSpPr>
      <dsp:spPr>
        <a:xfrm>
          <a:off x="1489354" y="1098614"/>
          <a:ext cx="1063066" cy="531533"/>
        </a:xfrm>
        <a:prstGeom prst="roundRect">
          <a:avLst>
            <a:gd name="adj" fmla="val 10000"/>
          </a:avLst>
        </a:prstGeom>
        <a:solidFill>
          <a:schemeClr val="accent3">
            <a:shade val="90000"/>
          </a:schemeClr>
        </a:solidFill>
        <a:ln w="12700" cap="flat" cmpd="sng" algn="ctr">
          <a:solidFill>
            <a:schemeClr val="accent3">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a:t>Water</a:t>
          </a:r>
          <a:endParaRPr lang="es-CO" sz="1600" kern="1200" dirty="0"/>
        </a:p>
      </dsp:txBody>
      <dsp:txXfrm>
        <a:off x="1504922" y="1114182"/>
        <a:ext cx="1031930" cy="500397"/>
      </dsp:txXfrm>
    </dsp:sp>
    <dsp:sp modelId="{48ADD71F-8163-4ED0-AD47-F16171E254A0}">
      <dsp:nvSpPr>
        <dsp:cNvPr id="0" name=""/>
        <dsp:cNvSpPr/>
      </dsp:nvSpPr>
      <dsp:spPr>
        <a:xfrm>
          <a:off x="2552420" y="1352273"/>
          <a:ext cx="425226" cy="24213"/>
        </a:xfrm>
        <a:custGeom>
          <a:avLst/>
          <a:gdLst/>
          <a:ahLst/>
          <a:cxnLst/>
          <a:rect l="0" t="0" r="0" b="0"/>
          <a:pathLst>
            <a:path>
              <a:moveTo>
                <a:pt x="0" y="12106"/>
              </a:moveTo>
              <a:lnTo>
                <a:pt x="425226" y="121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54403" y="1353750"/>
        <a:ext cx="21261" cy="21261"/>
      </dsp:txXfrm>
    </dsp:sp>
    <dsp:sp modelId="{D12F5BFF-C65F-4DC2-BAB3-B94E337708B0}">
      <dsp:nvSpPr>
        <dsp:cNvPr id="0" name=""/>
        <dsp:cNvSpPr/>
      </dsp:nvSpPr>
      <dsp:spPr>
        <a:xfrm>
          <a:off x="2977647" y="1098614"/>
          <a:ext cx="1063066" cy="531533"/>
        </a:xfrm>
        <a:prstGeom prst="roundRect">
          <a:avLst>
            <a:gd name="adj" fmla="val 10000"/>
          </a:avLst>
        </a:prstGeom>
        <a:solidFill>
          <a:schemeClr val="accent2">
            <a:lumMod val="75000"/>
          </a:schemeClr>
        </a:solidFill>
        <a:ln w="12700" cap="flat" cmpd="sng" algn="ctr">
          <a:solidFill>
            <a:schemeClr val="accent6">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10 </a:t>
          </a:r>
          <a:r>
            <a:rPr lang="el-GR" sz="1600" kern="1200" dirty="0"/>
            <a:t>μ</a:t>
          </a:r>
          <a:r>
            <a:rPr lang="pt-BR" sz="1600" kern="1200" dirty="0"/>
            <a:t>g</a:t>
          </a:r>
          <a:r>
            <a:rPr lang="es-CO" sz="1600" kern="1200" dirty="0"/>
            <a:t>/L</a:t>
          </a:r>
        </a:p>
      </dsp:txBody>
      <dsp:txXfrm>
        <a:off x="2993215" y="1114182"/>
        <a:ext cx="1031930" cy="500397"/>
      </dsp:txXfrm>
    </dsp:sp>
    <dsp:sp modelId="{093B76E4-B210-434B-AF29-E8512704C11B}">
      <dsp:nvSpPr>
        <dsp:cNvPr id="0" name=""/>
        <dsp:cNvSpPr/>
      </dsp:nvSpPr>
      <dsp:spPr>
        <a:xfrm>
          <a:off x="1064127" y="1963537"/>
          <a:ext cx="425226" cy="24213"/>
        </a:xfrm>
        <a:custGeom>
          <a:avLst/>
          <a:gdLst/>
          <a:ahLst/>
          <a:cxnLst/>
          <a:rect l="0" t="0" r="0" b="0"/>
          <a:pathLst>
            <a:path>
              <a:moveTo>
                <a:pt x="0" y="12106"/>
              </a:moveTo>
              <a:lnTo>
                <a:pt x="425226" y="12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66110" y="1965013"/>
        <a:ext cx="21261" cy="21261"/>
      </dsp:txXfrm>
    </dsp:sp>
    <dsp:sp modelId="{5D5F3E10-76FD-4A6B-AA05-9A5D3C02CAA0}">
      <dsp:nvSpPr>
        <dsp:cNvPr id="0" name=""/>
        <dsp:cNvSpPr/>
      </dsp:nvSpPr>
      <dsp:spPr>
        <a:xfrm>
          <a:off x="1489354" y="1709877"/>
          <a:ext cx="1063066" cy="531533"/>
        </a:xfrm>
        <a:prstGeom prst="roundRect">
          <a:avLst>
            <a:gd name="adj" fmla="val 10000"/>
          </a:avLst>
        </a:prstGeom>
        <a:solidFill>
          <a:schemeClr val="accent3">
            <a:shade val="90000"/>
          </a:schemeClr>
        </a:solidFill>
        <a:ln w="12700" cap="flat" cmpd="sng" algn="ctr">
          <a:solidFill>
            <a:schemeClr val="accent3">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a:t>Air</a:t>
          </a:r>
          <a:r>
            <a:rPr lang="pt-BR" sz="1600" kern="1200" dirty="0"/>
            <a:t> (PEL)</a:t>
          </a:r>
          <a:endParaRPr lang="es-CO" sz="1600" kern="1200" dirty="0"/>
        </a:p>
      </dsp:txBody>
      <dsp:txXfrm>
        <a:off x="1504922" y="1725445"/>
        <a:ext cx="1031930" cy="500397"/>
      </dsp:txXfrm>
    </dsp:sp>
    <dsp:sp modelId="{C55C8F98-017C-4A71-A09B-74A09ADA6FAC}">
      <dsp:nvSpPr>
        <dsp:cNvPr id="0" name=""/>
        <dsp:cNvSpPr/>
      </dsp:nvSpPr>
      <dsp:spPr>
        <a:xfrm>
          <a:off x="2552420" y="1963537"/>
          <a:ext cx="425226" cy="24213"/>
        </a:xfrm>
        <a:custGeom>
          <a:avLst/>
          <a:gdLst/>
          <a:ahLst/>
          <a:cxnLst/>
          <a:rect l="0" t="0" r="0" b="0"/>
          <a:pathLst>
            <a:path>
              <a:moveTo>
                <a:pt x="0" y="12106"/>
              </a:moveTo>
              <a:lnTo>
                <a:pt x="425226" y="121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54403" y="1965013"/>
        <a:ext cx="21261" cy="21261"/>
      </dsp:txXfrm>
    </dsp:sp>
    <dsp:sp modelId="{B71FA6EB-0B14-4D83-BFE0-3433EAA3B83E}">
      <dsp:nvSpPr>
        <dsp:cNvPr id="0" name=""/>
        <dsp:cNvSpPr/>
      </dsp:nvSpPr>
      <dsp:spPr>
        <a:xfrm>
          <a:off x="2977647" y="1709877"/>
          <a:ext cx="1063066" cy="531533"/>
        </a:xfrm>
        <a:prstGeom prst="roundRect">
          <a:avLst>
            <a:gd name="adj" fmla="val 10000"/>
          </a:avLst>
        </a:prstGeom>
        <a:solidFill>
          <a:schemeClr val="accent2">
            <a:lumMod val="75000"/>
          </a:schemeClr>
        </a:solidFill>
        <a:ln w="12700" cap="flat" cmpd="sng" algn="ctr">
          <a:solidFill>
            <a:schemeClr val="accent6">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10 </a:t>
          </a:r>
          <a:r>
            <a:rPr lang="el-GR" sz="1600" kern="1200" dirty="0"/>
            <a:t>μ</a:t>
          </a:r>
          <a:r>
            <a:rPr lang="pt-BR" sz="1600" kern="1200" dirty="0"/>
            <a:t>g</a:t>
          </a:r>
          <a:r>
            <a:rPr lang="es-CO" sz="1600" kern="1200" dirty="0"/>
            <a:t>/m3</a:t>
          </a:r>
        </a:p>
      </dsp:txBody>
      <dsp:txXfrm>
        <a:off x="2993215" y="1725445"/>
        <a:ext cx="1031930" cy="500397"/>
      </dsp:txXfrm>
    </dsp:sp>
    <dsp:sp modelId="{FEEC15A2-5D46-4204-8512-3F79F8626D7E}">
      <dsp:nvSpPr>
        <dsp:cNvPr id="0" name=""/>
        <dsp:cNvSpPr/>
      </dsp:nvSpPr>
      <dsp:spPr>
        <a:xfrm rot="3310531">
          <a:off x="904430" y="2269168"/>
          <a:ext cx="744620" cy="24213"/>
        </a:xfrm>
        <a:custGeom>
          <a:avLst/>
          <a:gdLst/>
          <a:ahLst/>
          <a:cxnLst/>
          <a:rect l="0" t="0" r="0" b="0"/>
          <a:pathLst>
            <a:path>
              <a:moveTo>
                <a:pt x="0" y="12106"/>
              </a:moveTo>
              <a:lnTo>
                <a:pt x="744620" y="12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58125" y="2262660"/>
        <a:ext cx="37231" cy="37231"/>
      </dsp:txXfrm>
    </dsp:sp>
    <dsp:sp modelId="{62059EB7-4FAE-4504-9DBB-DDBBB6799864}">
      <dsp:nvSpPr>
        <dsp:cNvPr id="0" name=""/>
        <dsp:cNvSpPr/>
      </dsp:nvSpPr>
      <dsp:spPr>
        <a:xfrm>
          <a:off x="1489354" y="2321140"/>
          <a:ext cx="1063066" cy="531533"/>
        </a:xfrm>
        <a:prstGeom prst="roundRect">
          <a:avLst>
            <a:gd name="adj" fmla="val 10000"/>
          </a:avLst>
        </a:prstGeom>
        <a:solidFill>
          <a:schemeClr val="accent3">
            <a:shade val="90000"/>
          </a:schemeClr>
        </a:solidFill>
        <a:ln w="12700" cap="flat" cmpd="sng" algn="ctr">
          <a:solidFill>
            <a:schemeClr val="accent3">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a:t>Action</a:t>
          </a:r>
          <a:r>
            <a:rPr lang="pt-BR" sz="1600" kern="1200" dirty="0"/>
            <a:t> </a:t>
          </a:r>
          <a:r>
            <a:rPr lang="pt-BR" sz="1600" kern="1200" dirty="0" err="1"/>
            <a:t>level</a:t>
          </a:r>
          <a:endParaRPr lang="pt-BR" sz="1600" kern="1200" dirty="0"/>
        </a:p>
      </dsp:txBody>
      <dsp:txXfrm>
        <a:off x="1504922" y="2336708"/>
        <a:ext cx="1031930" cy="500397"/>
      </dsp:txXfrm>
    </dsp:sp>
    <dsp:sp modelId="{684A8EAF-0191-4F0B-A682-16122DE4DDF5}">
      <dsp:nvSpPr>
        <dsp:cNvPr id="0" name=""/>
        <dsp:cNvSpPr/>
      </dsp:nvSpPr>
      <dsp:spPr>
        <a:xfrm>
          <a:off x="2552420" y="2574800"/>
          <a:ext cx="425226" cy="24213"/>
        </a:xfrm>
        <a:custGeom>
          <a:avLst/>
          <a:gdLst/>
          <a:ahLst/>
          <a:cxnLst/>
          <a:rect l="0" t="0" r="0" b="0"/>
          <a:pathLst>
            <a:path>
              <a:moveTo>
                <a:pt x="0" y="12106"/>
              </a:moveTo>
              <a:lnTo>
                <a:pt x="425226" y="121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54403" y="2576276"/>
        <a:ext cx="21261" cy="21261"/>
      </dsp:txXfrm>
    </dsp:sp>
    <dsp:sp modelId="{EBA95A7C-7058-41CB-A6E4-985A7AF4A7A1}">
      <dsp:nvSpPr>
        <dsp:cNvPr id="0" name=""/>
        <dsp:cNvSpPr/>
      </dsp:nvSpPr>
      <dsp:spPr>
        <a:xfrm>
          <a:off x="2977647" y="2321140"/>
          <a:ext cx="1063066" cy="531533"/>
        </a:xfrm>
        <a:prstGeom prst="roundRect">
          <a:avLst>
            <a:gd name="adj" fmla="val 10000"/>
          </a:avLst>
        </a:prstGeom>
        <a:solidFill>
          <a:schemeClr val="accent2">
            <a:lumMod val="75000"/>
          </a:schemeClr>
        </a:solidFill>
        <a:ln w="12700" cap="flat" cmpd="sng" algn="ctr">
          <a:solidFill>
            <a:schemeClr val="accent6">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5 </a:t>
          </a:r>
          <a:r>
            <a:rPr lang="el-GR" sz="1600" kern="1200" dirty="0"/>
            <a:t>μ</a:t>
          </a:r>
          <a:r>
            <a:rPr lang="pt-BR" sz="1600" kern="1200" dirty="0"/>
            <a:t>g</a:t>
          </a:r>
          <a:r>
            <a:rPr lang="es-CO" sz="1600" kern="1200" dirty="0"/>
            <a:t>/m3</a:t>
          </a:r>
        </a:p>
      </dsp:txBody>
      <dsp:txXfrm>
        <a:off x="2993215" y="2336708"/>
        <a:ext cx="1031930" cy="5003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BAE8F0-B63F-E84C-9AC6-3D607CEF4F93}" type="datetimeFigureOut">
              <a:rPr lang="en-US" smtClean="0"/>
              <a:t>11/29/16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9EAD7-9849-4448-ACED-CA548CFED2AE}" type="slidenum">
              <a:rPr lang="en-US" smtClean="0"/>
              <a:t>‹#›</a:t>
            </a:fld>
            <a:endParaRPr lang="en-US"/>
          </a:p>
        </p:txBody>
      </p:sp>
    </p:spTree>
    <p:extLst>
      <p:ext uri="{BB962C8B-B14F-4D97-AF65-F5344CB8AC3E}">
        <p14:creationId xmlns:p14="http://schemas.microsoft.com/office/powerpoint/2010/main" val="3704872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463B3-B488-E944-8051-E6E982945023}" type="datetimeFigureOut">
              <a:rPr lang="en-US" smtClean="0"/>
              <a:t>11/29/16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E67D1-80C8-5E48-989A-3CEBA0B2836C}" type="slidenum">
              <a:rPr lang="en-US" smtClean="0"/>
              <a:t>‹#›</a:t>
            </a:fld>
            <a:endParaRPr lang="en-US"/>
          </a:p>
        </p:txBody>
      </p:sp>
    </p:spTree>
    <p:extLst>
      <p:ext uri="{BB962C8B-B14F-4D97-AF65-F5344CB8AC3E}">
        <p14:creationId xmlns:p14="http://schemas.microsoft.com/office/powerpoint/2010/main" val="16835814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chemistryexplained.com/A-Ar/Allotropes.html%23ixzz4QKMOvgcr"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Anadir</a:t>
            </a:r>
            <a:r>
              <a:rPr lang="en-US" baseline="0" dirty="0"/>
              <a:t> lo de </a:t>
            </a:r>
            <a:r>
              <a:rPr lang="en-US" baseline="0" dirty="0" err="1"/>
              <a:t>medicina</a:t>
            </a:r>
            <a:r>
              <a:rPr lang="en-US" baseline="0" dirty="0"/>
              <a:t> </a:t>
            </a:r>
            <a:r>
              <a:rPr lang="en-US" baseline="0" dirty="0" err="1"/>
              <a:t>wenndy</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10</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Silicon</a:t>
            </a:r>
            <a:r>
              <a:rPr lang="en-US" sz="1200" kern="1200" baseline="0" dirty="0" smtClean="0">
                <a:solidFill>
                  <a:schemeClr val="tx1"/>
                </a:solidFill>
                <a:effectLst/>
                <a:latin typeface="+mn-lt"/>
                <a:ea typeface="+mn-ea"/>
                <a:cs typeface="+mn-cs"/>
              </a:rPr>
              <a:t> wafer at room temp can act as an </a:t>
            </a:r>
            <a:r>
              <a:rPr lang="en-US" sz="1200" kern="1200" baseline="0" dirty="0" err="1" smtClean="0">
                <a:solidFill>
                  <a:schemeClr val="tx1"/>
                </a:solidFill>
                <a:effectLst/>
                <a:latin typeface="+mn-lt"/>
                <a:ea typeface="+mn-ea"/>
                <a:cs typeface="+mn-cs"/>
              </a:rPr>
              <a:t>isolater</a:t>
            </a:r>
            <a:r>
              <a:rPr lang="en-US" sz="1200" kern="1200" baseline="0" dirty="0" smtClean="0">
                <a:solidFill>
                  <a:schemeClr val="tx1"/>
                </a:solidFill>
                <a:effectLst/>
                <a:latin typeface="+mn-lt"/>
                <a:ea typeface="+mn-ea"/>
                <a:cs typeface="+mn-cs"/>
              </a:rPr>
              <a:t> but when heated can conduct electrical current. </a:t>
            </a:r>
          </a:p>
          <a:p>
            <a:r>
              <a:rPr lang="en-US" sz="1200" kern="1200" baseline="0" dirty="0" smtClean="0">
                <a:solidFill>
                  <a:schemeClr val="tx1"/>
                </a:solidFill>
                <a:effectLst/>
                <a:latin typeface="+mn-lt"/>
                <a:ea typeface="+mn-ea"/>
                <a:cs typeface="+mn-cs"/>
              </a:rPr>
              <a:t>This special ability makes semiconductors the perfect brains for electronic devices. Circuits of small semiconductor switches called transistors are at the heart of computer chips and enable them to do math and run programs.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Arsenic is used in semiconductor material and has enabled electronics to become smaller, faster and more reliable.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11</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type (</a:t>
            </a:r>
            <a:r>
              <a:rPr lang="en-US" dirty="0" err="1" smtClean="0"/>
              <a:t>pentavalent</a:t>
            </a:r>
            <a:r>
              <a:rPr lang="en-US" dirty="0" smtClean="0"/>
              <a:t>),</a:t>
            </a:r>
            <a:r>
              <a:rPr lang="en-US" baseline="0" dirty="0" smtClean="0"/>
              <a:t> improve the conductivity of the semiconductor at room temperature. Silicone only req. 4 electrons to maintain stability and in this case we have an extra (free) electron. </a:t>
            </a:r>
          </a:p>
          <a:p>
            <a:endParaRPr lang="en-US" baseline="0" dirty="0" smtClean="0"/>
          </a:p>
          <a:p>
            <a:r>
              <a:rPr lang="en-US" baseline="0" dirty="0" smtClean="0"/>
              <a:t>In the energy band picture the 5</a:t>
            </a:r>
            <a:r>
              <a:rPr lang="en-US" baseline="30000" dirty="0" smtClean="0"/>
              <a:t>th</a:t>
            </a:r>
            <a:r>
              <a:rPr lang="en-US" baseline="0" dirty="0" smtClean="0"/>
              <a:t> electron lies in the forbidden band, slightly below the conduction band. This level is known as the donor level. The arsenic atom becomes positively charged. Each impurity atom donates one free electron to the semiconductor. These impurity atoms are called donors. </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12</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GaAs</a:t>
            </a:r>
            <a:r>
              <a:rPr lang="en-US" dirty="0" smtClean="0"/>
              <a:t> is similar to silicon but has a higher electron mobility.</a:t>
            </a:r>
          </a:p>
          <a:p>
            <a:r>
              <a:rPr lang="en-US" dirty="0" smtClean="0"/>
              <a:t>In equipment produces less noise than silicon.</a:t>
            </a:r>
          </a:p>
          <a:p>
            <a:r>
              <a:rPr lang="en-US" dirty="0" smtClean="0"/>
              <a:t>It is more resistant to radiation and is used in radioactive equipment. </a:t>
            </a:r>
          </a:p>
          <a:p>
            <a:endParaRPr lang="en-US" dirty="0" smtClean="0"/>
          </a:p>
          <a:p>
            <a:r>
              <a:rPr lang="en-US" sz="1200" kern="1200" dirty="0" smtClean="0">
                <a:solidFill>
                  <a:schemeClr val="tx1"/>
                </a:solidFill>
                <a:latin typeface="+mn-lt"/>
                <a:ea typeface="+mn-ea"/>
                <a:cs typeface="+mn-cs"/>
              </a:rPr>
              <a:t>At a direct </a:t>
            </a:r>
            <a:r>
              <a:rPr lang="en-US" sz="1200" kern="1200" dirty="0" err="1" smtClean="0">
                <a:solidFill>
                  <a:schemeClr val="tx1"/>
                </a:solidFill>
                <a:latin typeface="+mn-lt"/>
                <a:ea typeface="+mn-ea"/>
                <a:cs typeface="+mn-cs"/>
              </a:rPr>
              <a:t>bandgap</a:t>
            </a:r>
            <a:r>
              <a:rPr lang="en-US" sz="1200" kern="1200" dirty="0" smtClean="0">
                <a:solidFill>
                  <a:schemeClr val="tx1"/>
                </a:solidFill>
                <a:latin typeface="+mn-lt"/>
                <a:ea typeface="+mn-ea"/>
                <a:cs typeface="+mn-cs"/>
              </a:rPr>
              <a:t>, a crystal can absorb and emit light, much like an isolated atom. The band gap of gallium arsenide at room temperature is 1.43 </a:t>
            </a:r>
            <a:r>
              <a:rPr lang="en-US" sz="1200" kern="1200" dirty="0" err="1" smtClean="0">
                <a:solidFill>
                  <a:schemeClr val="tx1"/>
                </a:solidFill>
                <a:latin typeface="+mn-lt"/>
                <a:ea typeface="+mn-ea"/>
                <a:cs typeface="+mn-cs"/>
              </a:rPr>
              <a:t>eV</a:t>
            </a:r>
            <a:r>
              <a:rPr lang="en-US" sz="1200" kern="1200" dirty="0" smtClean="0">
                <a:solidFill>
                  <a:schemeClr val="tx1"/>
                </a:solidFill>
                <a:latin typeface="+mn-lt"/>
                <a:ea typeface="+mn-ea"/>
                <a:cs typeface="+mn-cs"/>
              </a:rPr>
              <a:t>, corresponding to light of the wavelength 870 nm in the near infrared. </a:t>
            </a:r>
            <a:endParaRPr lang="en-US" dirty="0" smtClean="0"/>
          </a:p>
          <a:p>
            <a:endParaRPr lang="en-US" dirty="0"/>
          </a:p>
          <a:p>
            <a:r>
              <a:rPr lang="en-US" b="1" dirty="0" smtClean="0"/>
              <a:t>E-K diagram or Band</a:t>
            </a:r>
            <a:r>
              <a:rPr lang="en-US" b="1" baseline="0" dirty="0" smtClean="0"/>
              <a:t> structure plot – </a:t>
            </a:r>
            <a:r>
              <a:rPr lang="en-US" b="0" baseline="0" dirty="0" smtClean="0"/>
              <a:t>shows the energy of electrons in the crystal as a function of momentum. </a:t>
            </a:r>
          </a:p>
          <a:p>
            <a:r>
              <a:rPr lang="en-US" b="0" baseline="0" dirty="0" smtClean="0"/>
              <a:t>(energy along the </a:t>
            </a:r>
            <a:r>
              <a:rPr lang="en-US" b="0" baseline="0" dirty="0" err="1" smtClean="0"/>
              <a:t>verticle</a:t>
            </a:r>
            <a:r>
              <a:rPr lang="en-US" b="0" baseline="0" dirty="0" smtClean="0"/>
              <a:t> axis and momentum on t</a:t>
            </a:r>
            <a:r>
              <a:rPr lang="en-US" sz="1200" kern="1200" dirty="0" smtClean="0">
                <a:solidFill>
                  <a:schemeClr val="tx1"/>
                </a:solidFill>
                <a:latin typeface="+mn-lt"/>
                <a:ea typeface="+mn-ea"/>
                <a:cs typeface="+mn-cs"/>
              </a:rPr>
              <a:t>he horizontal axis, is given along specific directions in the crystal, which are denoted by the symbols </a:t>
            </a:r>
            <a:r>
              <a:rPr lang="en-US" sz="1200" kern="1200" dirty="0" err="1" smtClean="0">
                <a:solidFill>
                  <a:schemeClr val="tx1"/>
                </a:solidFill>
                <a:latin typeface="+mn-lt"/>
                <a:ea typeface="+mn-ea"/>
                <a:cs typeface="+mn-cs"/>
              </a:rPr>
              <a:t>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Δ</a:t>
            </a:r>
            <a:r>
              <a:rPr lang="en-US" sz="1200" kern="1200" dirty="0" smtClean="0">
                <a:solidFill>
                  <a:schemeClr val="tx1"/>
                </a:solidFill>
                <a:latin typeface="+mn-lt"/>
                <a:ea typeface="+mn-ea"/>
                <a:cs typeface="+mn-cs"/>
              </a:rPr>
              <a:t>, X, </a:t>
            </a:r>
            <a:r>
              <a:rPr lang="en-US" sz="1200" kern="1200" dirty="0" err="1" smtClean="0">
                <a:solidFill>
                  <a:schemeClr val="tx1"/>
                </a:solidFill>
                <a:latin typeface="+mn-lt"/>
                <a:ea typeface="+mn-ea"/>
                <a:cs typeface="+mn-cs"/>
              </a:rPr>
              <a:t>Λ</a:t>
            </a:r>
            <a:r>
              <a:rPr lang="en-US" sz="1200" kern="1200" dirty="0" smtClean="0">
                <a:solidFill>
                  <a:schemeClr val="tx1"/>
                </a:solidFill>
                <a:latin typeface="+mn-lt"/>
                <a:ea typeface="+mn-ea"/>
                <a:cs typeface="+mn-cs"/>
              </a:rPr>
              <a:t>, and 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energy of free electrons are not </a:t>
            </a:r>
            <a:r>
              <a:rPr lang="en-US" sz="1200" kern="1200" dirty="0" err="1" smtClean="0">
                <a:solidFill>
                  <a:schemeClr val="tx1"/>
                </a:solidFill>
                <a:latin typeface="+mn-lt"/>
                <a:ea typeface="+mn-ea"/>
                <a:cs typeface="+mn-cs"/>
              </a:rPr>
              <a:t>quantised</a:t>
            </a:r>
            <a:r>
              <a:rPr lang="en-US" sz="1200" kern="1200" dirty="0" smtClean="0">
                <a:solidFill>
                  <a:schemeClr val="tx1"/>
                </a:solidFill>
                <a:latin typeface="+mn-lt"/>
                <a:ea typeface="+mn-ea"/>
                <a:cs typeface="+mn-cs"/>
              </a:rPr>
              <a:t>, free electrons are described as waves.</a:t>
            </a:r>
          </a:p>
          <a:p>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the free electron the relationship between energy and </a:t>
            </a:r>
            <a:r>
              <a:rPr lang="en-US" sz="1200" kern="1200" baseline="0" dirty="0" err="1" smtClean="0">
                <a:solidFill>
                  <a:schemeClr val="tx1"/>
                </a:solidFill>
                <a:latin typeface="+mn-lt"/>
                <a:ea typeface="+mn-ea"/>
                <a:cs typeface="+mn-cs"/>
              </a:rPr>
              <a:t>wavevector</a:t>
            </a:r>
            <a:r>
              <a:rPr lang="en-US" sz="1200" kern="1200" baseline="0" dirty="0" smtClean="0">
                <a:solidFill>
                  <a:schemeClr val="tx1"/>
                </a:solidFill>
                <a:latin typeface="+mn-lt"/>
                <a:ea typeface="+mn-ea"/>
                <a:cs typeface="+mn-cs"/>
              </a:rPr>
              <a:t> is given by a parabola.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b="1" dirty="0" smtClean="0"/>
          </a:p>
        </p:txBody>
      </p:sp>
      <p:sp>
        <p:nvSpPr>
          <p:cNvPr id="4" name="Slide Number Placeholder 3"/>
          <p:cNvSpPr>
            <a:spLocks noGrp="1"/>
          </p:cNvSpPr>
          <p:nvPr>
            <p:ph type="sldNum" sz="quarter" idx="10"/>
          </p:nvPr>
        </p:nvSpPr>
        <p:spPr/>
        <p:txBody>
          <a:bodyPr/>
          <a:lstStyle/>
          <a:p>
            <a:fld id="{8ABE67D1-80C8-5E48-989A-3CEBA0B2836C}" type="slidenum">
              <a:rPr lang="en-US" smtClean="0"/>
              <a:t>13</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smtClean="0">
                <a:solidFill>
                  <a:schemeClr val="tx1"/>
                </a:solidFill>
                <a:latin typeface="+mn-lt"/>
                <a:ea typeface="+mn-ea"/>
                <a:cs typeface="+mn-cs"/>
              </a:rPr>
              <a:t>When we connect power to the diode the depletion area</a:t>
            </a:r>
            <a:r>
              <a:rPr lang="en-US" sz="1200" b="0" i="0" u="none" kern="1200" baseline="0" dirty="0" smtClean="0">
                <a:solidFill>
                  <a:schemeClr val="tx1"/>
                </a:solidFill>
                <a:latin typeface="+mn-lt"/>
                <a:ea typeface="+mn-ea"/>
                <a:cs typeface="+mn-cs"/>
              </a:rPr>
              <a:t> breaks and current flows through the diode.</a:t>
            </a:r>
          </a:p>
          <a:p>
            <a:endParaRPr lang="en-US" sz="1200" b="0" i="0" u="none" kern="1200" baseline="0" dirty="0" smtClean="0">
              <a:solidFill>
                <a:schemeClr val="tx1"/>
              </a:solidFill>
              <a:latin typeface="+mn-lt"/>
              <a:ea typeface="+mn-ea"/>
              <a:cs typeface="+mn-cs"/>
            </a:endParaRPr>
          </a:p>
          <a:p>
            <a:endParaRPr lang="en-US" sz="1200" b="0" i="0" u="none" kern="1200" dirty="0">
              <a:solidFill>
                <a:schemeClr val="tx1"/>
              </a:solidFill>
              <a:latin typeface="+mn-lt"/>
              <a:ea typeface="+mn-ea"/>
              <a:cs typeface="+mn-cs"/>
            </a:endParaRPr>
          </a:p>
          <a:p>
            <a:endParaRPr lang="en-US" b="0" u="none" dirty="0"/>
          </a:p>
        </p:txBody>
      </p:sp>
      <p:sp>
        <p:nvSpPr>
          <p:cNvPr id="4" name="Slide Number Placeholder 3"/>
          <p:cNvSpPr>
            <a:spLocks noGrp="1"/>
          </p:cNvSpPr>
          <p:nvPr>
            <p:ph type="sldNum" sz="quarter" idx="10"/>
          </p:nvPr>
        </p:nvSpPr>
        <p:spPr/>
        <p:txBody>
          <a:bodyPr/>
          <a:lstStyle/>
          <a:p>
            <a:fld id="{8ABE67D1-80C8-5E48-989A-3CEBA0B2836C}" type="slidenum">
              <a:rPr lang="en-US" smtClean="0"/>
              <a:t>14</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It turns out that whenever a carrier (electron or hole) jumps from one level to another, it is likely that a phenomenon known as "</a:t>
            </a:r>
            <a:r>
              <a:rPr lang="en-US" sz="1200" kern="1200" dirty="0" err="1">
                <a:solidFill>
                  <a:schemeClr val="tx1"/>
                </a:solidFill>
                <a:latin typeface="+mn-lt"/>
                <a:ea typeface="+mn-ea"/>
                <a:cs typeface="+mn-cs"/>
              </a:rPr>
              <a:t>excitonic</a:t>
            </a:r>
            <a:r>
              <a:rPr lang="en-US" sz="1200" kern="1200" dirty="0">
                <a:solidFill>
                  <a:schemeClr val="tx1"/>
                </a:solidFill>
                <a:latin typeface="+mn-lt"/>
                <a:ea typeface="+mn-ea"/>
                <a:cs typeface="+mn-cs"/>
              </a:rPr>
              <a:t> recombination" will happen which has the result of generating a photon.</a:t>
            </a:r>
          </a:p>
          <a:p>
            <a:r>
              <a:rPr lang="en-US" sz="1200" kern="1200" dirty="0">
                <a:solidFill>
                  <a:schemeClr val="tx1"/>
                </a:solidFill>
                <a:latin typeface="+mn-lt"/>
                <a:ea typeface="+mn-ea"/>
                <a:cs typeface="+mn-cs"/>
              </a:rPr>
              <a:t>When enough of those spontaneous effects happening, bulk light comes out of the device, like LEDs do.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When the above </a:t>
            </a:r>
            <a:r>
              <a:rPr lang="en-US" sz="1200" kern="1200" dirty="0" err="1">
                <a:solidFill>
                  <a:schemeClr val="tx1"/>
                </a:solidFill>
                <a:latin typeface="+mn-lt"/>
                <a:ea typeface="+mn-ea"/>
                <a:cs typeface="+mn-cs"/>
              </a:rPr>
              <a:t>excitonic</a:t>
            </a:r>
            <a:r>
              <a:rPr lang="en-US" sz="1200" kern="1200" dirty="0">
                <a:solidFill>
                  <a:schemeClr val="tx1"/>
                </a:solidFill>
                <a:latin typeface="+mn-lt"/>
                <a:ea typeface="+mn-ea"/>
                <a:cs typeface="+mn-cs"/>
              </a:rPr>
              <a:t> recombination happens inside an optical waveguide (something that confines light inside it), the device begins to resonate with itself, and from that point on an 'avalanche' effect where all electrons normally in the lower, comfortable, low energy band, jump into the excited state of the conduction band. This 'population' inversion is the basis on how any laser works.</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15</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Optoelectronic components: </a:t>
            </a:r>
            <a:r>
              <a:rPr lang="en-US" dirty="0"/>
              <a:t>photocells, solar cells, LEDs (light-emitting diodes), and laser diodes.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Time Square,</a:t>
            </a:r>
            <a:r>
              <a:rPr lang="en-US" baseline="0" dirty="0"/>
              <a:t> NYC</a:t>
            </a:r>
            <a:endParaRPr lang="en-US" dirty="0"/>
          </a:p>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16</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17</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layered b-</a:t>
            </a:r>
            <a:r>
              <a:rPr lang="en-US" sz="1200" kern="1200" dirty="0" err="1">
                <a:solidFill>
                  <a:schemeClr val="tx1"/>
                </a:solidFill>
                <a:effectLst/>
                <a:latin typeface="+mn-lt"/>
                <a:ea typeface="+mn-ea"/>
                <a:cs typeface="+mn-cs"/>
              </a:rPr>
              <a:t>AsP</a:t>
            </a:r>
            <a:r>
              <a:rPr lang="en-US" sz="1200" kern="1200" dirty="0">
                <a:solidFill>
                  <a:schemeClr val="tx1"/>
                </a:solidFill>
                <a:effectLst/>
                <a:latin typeface="+mn-lt"/>
                <a:ea typeface="+mn-ea"/>
                <a:cs typeface="+mn-cs"/>
              </a:rPr>
              <a:t> material has a orthorhombic structure with a puckered honeycomb lattice.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an arsenic concentration of 83 percent the b-</a:t>
            </a:r>
            <a:r>
              <a:rPr lang="en-US" sz="1200" kern="1200" dirty="0" err="1">
                <a:solidFill>
                  <a:schemeClr val="tx1"/>
                </a:solidFill>
                <a:effectLst/>
                <a:latin typeface="+mn-lt"/>
                <a:ea typeface="+mn-ea"/>
                <a:cs typeface="+mn-cs"/>
              </a:rPr>
              <a:t>AsP</a:t>
            </a:r>
            <a:r>
              <a:rPr lang="en-US" sz="1200" kern="1200" dirty="0">
                <a:solidFill>
                  <a:schemeClr val="tx1"/>
                </a:solidFill>
                <a:effectLst/>
                <a:latin typeface="+mn-lt"/>
                <a:ea typeface="+mn-ea"/>
                <a:cs typeface="+mn-cs"/>
              </a:rPr>
              <a:t> material can produce a small band gap of 0.15 </a:t>
            </a:r>
            <a:r>
              <a:rPr lang="en-US" sz="1200" kern="1200" dirty="0" err="1">
                <a:solidFill>
                  <a:schemeClr val="tx1"/>
                </a:solidFill>
                <a:effectLst/>
                <a:latin typeface="+mn-lt"/>
                <a:ea typeface="+mn-ea"/>
                <a:cs typeface="+mn-cs"/>
              </a:rPr>
              <a:t>eV</a:t>
            </a:r>
            <a:r>
              <a:rPr lang="en-US" sz="1200" kern="1200" dirty="0">
                <a:solidFill>
                  <a:schemeClr val="tx1"/>
                </a:solidFill>
                <a:effectLst/>
                <a:latin typeface="+mn-lt"/>
                <a:ea typeface="+mn-ea"/>
                <a:cs typeface="+mn-cs"/>
              </a:rPr>
              <a:t> corresponding to 8.27 </a:t>
            </a:r>
            <a:r>
              <a:rPr lang="en-US" sz="1200" i="1" kern="1200" dirty="0" err="1">
                <a:solidFill>
                  <a:schemeClr val="tx1"/>
                </a:solidFill>
                <a:effectLst/>
                <a:latin typeface="+mn-lt"/>
                <a:ea typeface="+mn-ea"/>
                <a:cs typeface="+mn-cs"/>
              </a:rPr>
              <a:t>μ</a:t>
            </a:r>
            <a:r>
              <a:rPr lang="en-US" sz="1200" kern="1200" dirty="0" err="1">
                <a:solidFill>
                  <a:schemeClr val="tx1"/>
                </a:solidFill>
                <a:effectLst/>
                <a:latin typeface="+mn-lt"/>
                <a:ea typeface="+mn-ea"/>
                <a:cs typeface="+mn-cs"/>
              </a:rPr>
              <a:t>m</a:t>
            </a:r>
            <a:r>
              <a:rPr lang="en-US" sz="1200" kern="1200" dirty="0">
                <a:solidFill>
                  <a:schemeClr val="tx1"/>
                </a:solidFill>
                <a:effectLst/>
                <a:latin typeface="+mn-lt"/>
                <a:ea typeface="+mn-ea"/>
                <a:cs typeface="+mn-cs"/>
              </a:rPr>
              <a:t>, allowing sensors to detect long wavelength infrared radiation.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18</a:t>
            </a:fld>
            <a:endParaRPr lang="en-US"/>
          </a:p>
        </p:txBody>
      </p:sp>
    </p:spTree>
    <p:extLst>
      <p:ext uri="{BB962C8B-B14F-4D97-AF65-F5344CB8AC3E}">
        <p14:creationId xmlns:p14="http://schemas.microsoft.com/office/powerpoint/2010/main" val="170827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FET controls the flow of electrons (or electron holes) from the source to drain by affecting the size and shape of a "conductive channel" created and influenced by voltage (or lack of voltage) applied across the gate and source terminals. (For simplicity, this discussion assumes that the body and source are connected.) This conductive channel is the "stream" through which electrons flow from source to drain.</a:t>
            </a:r>
          </a:p>
          <a:p>
            <a:endParaRPr lang="en-US" sz="1200" kern="120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on/off current</a:t>
            </a:r>
          </a:p>
          <a:p>
            <a:r>
              <a:rPr lang="en-US" sz="1200" b="0" i="0" u="none" strike="noStrike" kern="1200" baseline="0" dirty="0" smtClean="0">
                <a:solidFill>
                  <a:schemeClr val="tx1"/>
                </a:solidFill>
                <a:latin typeface="+mn-lt"/>
                <a:ea typeface="+mn-ea"/>
                <a:cs typeface="+mn-cs"/>
              </a:rPr>
              <a:t>ratio of 1900</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19</a:t>
            </a:fld>
            <a:endParaRPr lang="en-US"/>
          </a:p>
        </p:txBody>
      </p:sp>
    </p:spTree>
    <p:extLst>
      <p:ext uri="{BB962C8B-B14F-4D97-AF65-F5344CB8AC3E}">
        <p14:creationId xmlns:p14="http://schemas.microsoft.com/office/powerpoint/2010/main" val="175402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the flakes become thin, increased gate modulation to the channel conductance was observed.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transport measurements reveal the semiconducting nature of b-</a:t>
            </a:r>
            <a:r>
              <a:rPr lang="en-US" sz="1200" b="0" i="0" u="none" strike="noStrike" kern="1200" baseline="0" dirty="0" err="1" smtClean="0">
                <a:solidFill>
                  <a:schemeClr val="tx1"/>
                </a:solidFill>
                <a:latin typeface="+mn-lt"/>
                <a:ea typeface="+mn-ea"/>
                <a:cs typeface="+mn-cs"/>
              </a:rPr>
              <a:t>AsP</a:t>
            </a:r>
            <a:r>
              <a:rPr lang="en-US" sz="1200" b="0" i="0" u="none" strike="noStrike" kern="1200" baseline="0" dirty="0" smtClean="0">
                <a:solidFill>
                  <a:schemeClr val="tx1"/>
                </a:solidFill>
                <a:latin typeface="+mn-lt"/>
                <a:ea typeface="+mn-ea"/>
                <a:cs typeface="+mn-cs"/>
              </a:rPr>
              <a:t> materials.</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20</a:t>
            </a:fld>
            <a:endParaRPr lang="en-US"/>
          </a:p>
        </p:txBody>
      </p:sp>
    </p:spTree>
    <p:extLst>
      <p:ext uri="{BB962C8B-B14F-4D97-AF65-F5344CB8AC3E}">
        <p14:creationId xmlns:p14="http://schemas.microsoft.com/office/powerpoint/2010/main" val="1754026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lphaLcParenR"/>
              <a:tabLst/>
              <a:defRPr/>
            </a:pPr>
            <a:r>
              <a:rPr lang="en-US" dirty="0"/>
              <a:t>Polarization-resolved infrared absorption spectra of b-As</a:t>
            </a:r>
            <a:r>
              <a:rPr lang="en-US" baseline="-25000" dirty="0"/>
              <a:t>0.83</a:t>
            </a:r>
            <a:r>
              <a:rPr lang="en-US" dirty="0"/>
              <a:t>P</a:t>
            </a:r>
            <a:r>
              <a:rPr lang="en-US" baseline="-25000" dirty="0"/>
              <a:t>0.17</a:t>
            </a:r>
            <a:r>
              <a:rPr lang="en-US" dirty="0"/>
              <a:t> materials at different polarization angles. </a:t>
            </a:r>
          </a:p>
          <a:p>
            <a:pPr marL="228600" marR="0" indent="-228600" algn="l" defTabSz="457200" rtl="0" eaLnBrk="1" fontAlgn="auto" latinLnBrk="0" hangingPunct="1">
              <a:lnSpc>
                <a:spcPct val="100000"/>
              </a:lnSpc>
              <a:spcBef>
                <a:spcPts val="0"/>
              </a:spcBef>
              <a:spcAft>
                <a:spcPts val="0"/>
              </a:spcAft>
              <a:buClrTx/>
              <a:buSzTx/>
              <a:buFontTx/>
              <a:buAutoNum type="alphaLcParenR"/>
              <a:tabLst/>
              <a:defRPr/>
            </a:pPr>
            <a:endParaRPr lang="en-US" dirty="0"/>
          </a:p>
          <a:p>
            <a:pPr marL="228600" marR="0" indent="-228600" algn="l" defTabSz="457200" rtl="0" eaLnBrk="1" fontAlgn="auto" latinLnBrk="0" hangingPunct="1">
              <a:lnSpc>
                <a:spcPct val="100000"/>
              </a:lnSpc>
              <a:spcBef>
                <a:spcPts val="0"/>
              </a:spcBef>
              <a:spcAft>
                <a:spcPts val="0"/>
              </a:spcAft>
              <a:buClrTx/>
              <a:buSzTx/>
              <a:buFontTx/>
              <a:buAutoNum type="alphaLcParenR"/>
              <a:tabLst/>
              <a:defRPr/>
            </a:pPr>
            <a:r>
              <a:rPr lang="en-US" sz="1200" kern="1200" dirty="0">
                <a:solidFill>
                  <a:schemeClr val="tx1"/>
                </a:solidFill>
                <a:effectLst/>
                <a:latin typeface="+mn-lt"/>
                <a:ea typeface="+mn-ea"/>
                <a:cs typeface="+mn-cs"/>
              </a:rPr>
              <a:t>Conducting material </a:t>
            </a:r>
            <a:r>
              <a:rPr lang="en-US" sz="1200" kern="1200" dirty="0" smtClean="0">
                <a:solidFill>
                  <a:schemeClr val="tx1"/>
                </a:solidFill>
                <a:effectLst/>
                <a:latin typeface="+mn-lt"/>
                <a:ea typeface="+mn-ea"/>
                <a:cs typeface="+mn-cs"/>
              </a:rPr>
              <a:t>such </a:t>
            </a:r>
            <a:r>
              <a:rPr lang="en-US" sz="1200" kern="1200" dirty="0">
                <a:solidFill>
                  <a:schemeClr val="tx1"/>
                </a:solidFill>
                <a:effectLst/>
                <a:latin typeface="+mn-lt"/>
                <a:ea typeface="+mn-ea"/>
                <a:cs typeface="+mn-cs"/>
              </a:rPr>
              <a:t>as semiconductors have moderately strong molecular vibrations in the IR region. </a:t>
            </a: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results show that this material has an absorption edge of around 1250 cm −1 , corresponding to a band gap of 0.15 </a:t>
            </a:r>
            <a:r>
              <a:rPr lang="en-US" sz="1200" b="0" i="0" u="none" strike="noStrike" kern="1200" baseline="0" dirty="0" err="1" smtClean="0">
                <a:solidFill>
                  <a:schemeClr val="tx1"/>
                </a:solidFill>
                <a:latin typeface="+mn-lt"/>
                <a:ea typeface="+mn-ea"/>
                <a:cs typeface="+mn-cs"/>
              </a:rPr>
              <a:t>eV</a:t>
            </a:r>
            <a:r>
              <a:rPr lang="en-US" sz="1200" b="0" i="0" u="none" strike="noStrike" kern="1200" baseline="0" dirty="0" smtClean="0">
                <a:solidFill>
                  <a:schemeClr val="tx1"/>
                </a:solidFill>
                <a:latin typeface="+mn-lt"/>
                <a:ea typeface="+mn-ea"/>
                <a:cs typeface="+mn-cs"/>
              </a:rPr>
              <a:t>.</a:t>
            </a:r>
            <a:endParaRPr lang="en-US" sz="120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lphaLcParenR"/>
              <a:tabLst/>
              <a:defRPr/>
            </a:pPr>
            <a:endParaRPr lang="en-US" sz="120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lphaLcParenR"/>
              <a:tabLst/>
              <a:defRPr/>
            </a:pPr>
            <a:r>
              <a:rPr lang="en-US" sz="1200" kern="1200" dirty="0">
                <a:solidFill>
                  <a:schemeClr val="tx1"/>
                </a:solidFill>
                <a:latin typeface="+mn-lt"/>
                <a:ea typeface="+mn-ea"/>
                <a:cs typeface="+mn-cs"/>
              </a:rPr>
              <a:t>For instance, light detection and ranging (</a:t>
            </a:r>
            <a:r>
              <a:rPr lang="en-US" sz="1200" kern="1200" dirty="0" err="1">
                <a:solidFill>
                  <a:schemeClr val="tx1"/>
                </a:solidFill>
                <a:latin typeface="+mn-lt"/>
                <a:ea typeface="+mn-ea"/>
                <a:cs typeface="+mn-cs"/>
              </a:rPr>
              <a:t>LiDAR</a:t>
            </a:r>
            <a:r>
              <a:rPr lang="en-US" sz="1200" kern="1200" dirty="0">
                <a:solidFill>
                  <a:schemeClr val="tx1"/>
                </a:solidFill>
                <a:latin typeface="+mn-lt"/>
                <a:ea typeface="+mn-ea"/>
                <a:cs typeface="+mn-cs"/>
              </a:rPr>
              <a:t>) sensors work in this wavelength range. They are utilized as distance sensors in automobiles and in the measurement of trace gases and dust particles in environmental monitoring, amongst other applications.</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21</a:t>
            </a:fld>
            <a:endParaRPr lang="en-US"/>
          </a:p>
        </p:txBody>
      </p:sp>
    </p:spTree>
    <p:extLst>
      <p:ext uri="{BB962C8B-B14F-4D97-AF65-F5344CB8AC3E}">
        <p14:creationId xmlns:p14="http://schemas.microsoft.com/office/powerpoint/2010/main" val="175402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multilayer sample is thinned to a bilayer a small band gap of 0.37 </a:t>
            </a:r>
            <a:r>
              <a:rPr lang="en-US" sz="1200" kern="1200" dirty="0" err="1">
                <a:solidFill>
                  <a:schemeClr val="tx1"/>
                </a:solidFill>
                <a:effectLst/>
                <a:latin typeface="+mn-lt"/>
                <a:ea typeface="+mn-ea"/>
                <a:cs typeface="+mn-cs"/>
              </a:rPr>
              <a:t>eV</a:t>
            </a:r>
            <a:r>
              <a:rPr lang="en-US" sz="1200" kern="1200" dirty="0">
                <a:solidFill>
                  <a:schemeClr val="tx1"/>
                </a:solidFill>
                <a:effectLst/>
                <a:latin typeface="+mn-lt"/>
                <a:ea typeface="+mn-ea"/>
                <a:cs typeface="+mn-cs"/>
              </a:rPr>
              <a:t> is calculated. At this point the valence band top and the conducting band bottom of the As bilayer mainly consist of As 4p states.</a:t>
            </a:r>
            <a:r>
              <a:rPr lang="en-US" dirty="0">
                <a:effectLst/>
              </a:rPr>
              <a:t> </a:t>
            </a:r>
            <a:r>
              <a:rPr lang="en-US" sz="1200" kern="1200" dirty="0">
                <a:solidFill>
                  <a:schemeClr val="tx1"/>
                </a:solidFill>
                <a:effectLst/>
                <a:latin typeface="+mn-lt"/>
                <a:ea typeface="+mn-ea"/>
                <a:cs typeface="+mn-cs"/>
              </a:rPr>
              <a:t>Figure 10 shows that when the thickness is reduced the conducting bands of the monolayer shift towards the vacuum level. In </a:t>
            </a:r>
            <a:r>
              <a:rPr lang="en-US" sz="1200" kern="1200" dirty="0" err="1">
                <a:solidFill>
                  <a:schemeClr val="tx1"/>
                </a:solidFill>
                <a:effectLst/>
                <a:latin typeface="+mn-lt"/>
                <a:ea typeface="+mn-ea"/>
                <a:cs typeface="+mn-cs"/>
              </a:rPr>
              <a:t>arsenene</a:t>
            </a:r>
            <a:r>
              <a:rPr lang="en-US" sz="1200" kern="1200" dirty="0">
                <a:solidFill>
                  <a:schemeClr val="tx1"/>
                </a:solidFill>
                <a:effectLst/>
                <a:latin typeface="+mn-lt"/>
                <a:ea typeface="+mn-ea"/>
                <a:cs typeface="+mn-cs"/>
              </a:rPr>
              <a:t> the conduction-band bottom mainly consists of As 4p states coupled with small amounts of 4s states; six As 4p states split into three bonding and three </a:t>
            </a:r>
            <a:r>
              <a:rPr lang="en-US" sz="1200" kern="1200" dirty="0" err="1">
                <a:solidFill>
                  <a:schemeClr val="tx1"/>
                </a:solidFill>
                <a:effectLst/>
                <a:latin typeface="+mn-lt"/>
                <a:ea typeface="+mn-ea"/>
                <a:cs typeface="+mn-cs"/>
              </a:rPr>
              <a:t>antibonding</a:t>
            </a:r>
            <a:r>
              <a:rPr lang="en-US" sz="1200" kern="1200" dirty="0">
                <a:solidFill>
                  <a:schemeClr val="tx1"/>
                </a:solidFill>
                <a:effectLst/>
                <a:latin typeface="+mn-lt"/>
                <a:ea typeface="+mn-ea"/>
                <a:cs typeface="+mn-cs"/>
              </a:rPr>
              <a:t> states forming a band gap around the Fermi level. </a:t>
            </a:r>
            <a:r>
              <a:rPr lang="en-US" sz="1200" kern="1200" dirty="0" smtClean="0">
                <a:solidFill>
                  <a:schemeClr val="tx1"/>
                </a:solidFill>
                <a:effectLst/>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 semi-metallic in bulk to semiconducting as a single-atom layer. </a:t>
            </a:r>
            <a:endParaRPr lang="en-US" b="1" dirty="0"/>
          </a:p>
        </p:txBody>
      </p:sp>
      <p:sp>
        <p:nvSpPr>
          <p:cNvPr id="4" name="Slide Number Placeholder 3"/>
          <p:cNvSpPr>
            <a:spLocks noGrp="1"/>
          </p:cNvSpPr>
          <p:nvPr>
            <p:ph type="sldNum" sz="quarter" idx="10"/>
          </p:nvPr>
        </p:nvSpPr>
        <p:spPr/>
        <p:txBody>
          <a:bodyPr/>
          <a:lstStyle/>
          <a:p>
            <a:fld id="{8ABE67D1-80C8-5E48-989A-3CEBA0B2836C}" type="slidenum">
              <a:rPr lang="en-US" smtClean="0"/>
              <a:t>23</a:t>
            </a:fld>
            <a:endParaRPr lang="en-US"/>
          </a:p>
        </p:txBody>
      </p:sp>
    </p:spTree>
    <p:extLst>
      <p:ext uri="{BB962C8B-B14F-4D97-AF65-F5344CB8AC3E}">
        <p14:creationId xmlns:p14="http://schemas.microsoft.com/office/powerpoint/2010/main" val="1519619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0–3% tensile strain, the CBM of monolayer </a:t>
            </a:r>
            <a:r>
              <a:rPr lang="en-US" sz="1200" kern="1200" dirty="0" err="1">
                <a:solidFill>
                  <a:schemeClr val="tx1"/>
                </a:solidFill>
                <a:effectLst/>
                <a:latin typeface="+mn-lt"/>
                <a:ea typeface="+mn-ea"/>
                <a:cs typeface="+mn-cs"/>
              </a:rPr>
              <a:t>arsenene</a:t>
            </a:r>
            <a:r>
              <a:rPr lang="en-US" sz="1200" kern="1200" dirty="0">
                <a:solidFill>
                  <a:schemeClr val="tx1"/>
                </a:solidFill>
                <a:effectLst/>
                <a:latin typeface="+mn-lt"/>
                <a:ea typeface="+mn-ea"/>
                <a:cs typeface="+mn-cs"/>
              </a:rPr>
              <a:t> remains in the </a:t>
            </a:r>
            <a:r>
              <a:rPr lang="en-US" sz="1200" kern="1200" dirty="0" err="1">
                <a:solidFill>
                  <a:schemeClr val="tx1"/>
                </a:solidFill>
                <a:effectLst/>
                <a:latin typeface="+mn-lt"/>
                <a:ea typeface="+mn-ea"/>
                <a:cs typeface="+mn-cs"/>
              </a:rPr>
              <a:t>Brillouin</a:t>
            </a:r>
            <a:r>
              <a:rPr lang="en-US" sz="1200" kern="1200" dirty="0">
                <a:solidFill>
                  <a:schemeClr val="tx1"/>
                </a:solidFill>
                <a:effectLst/>
                <a:latin typeface="+mn-lt"/>
                <a:ea typeface="+mn-ea"/>
                <a:cs typeface="+mn-cs"/>
              </a:rPr>
              <a:t> zone halfway between the </a:t>
            </a:r>
            <a:r>
              <a:rPr lang="en-US" sz="1200" kern="1200" dirty="0" err="1">
                <a:solidFill>
                  <a:schemeClr val="tx1"/>
                </a:solidFill>
                <a:effectLst/>
                <a:latin typeface="+mn-lt"/>
                <a:ea typeface="+mn-ea"/>
                <a:cs typeface="+mn-cs"/>
              </a:rPr>
              <a:t>Γ</a:t>
            </a:r>
            <a:r>
              <a:rPr lang="en-US" sz="1200" kern="1200" dirty="0">
                <a:solidFill>
                  <a:schemeClr val="tx1"/>
                </a:solidFill>
                <a:effectLst/>
                <a:latin typeface="+mn-lt"/>
                <a:ea typeface="+mn-ea"/>
                <a:cs typeface="+mn-cs"/>
              </a:rPr>
              <a:t> and M high-symmetry points. Increasing the strain up to 4% shifts the CBM to the </a:t>
            </a:r>
            <a:r>
              <a:rPr lang="en-US" sz="1200" kern="1200" dirty="0" err="1">
                <a:solidFill>
                  <a:schemeClr val="tx1"/>
                </a:solidFill>
                <a:effectLst/>
                <a:latin typeface="+mn-lt"/>
                <a:ea typeface="+mn-ea"/>
                <a:cs typeface="+mn-cs"/>
              </a:rPr>
              <a:t>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highsymmetry</a:t>
            </a:r>
            <a:r>
              <a:rPr lang="en-US" sz="1200" kern="1200" dirty="0">
                <a:solidFill>
                  <a:schemeClr val="tx1"/>
                </a:solidFill>
                <a:effectLst/>
                <a:latin typeface="+mn-lt"/>
                <a:ea typeface="+mn-ea"/>
                <a:cs typeface="+mn-cs"/>
              </a:rPr>
              <a:t> point, which rapidly transforms </a:t>
            </a:r>
            <a:r>
              <a:rPr lang="en-US" sz="1200" kern="1200" dirty="0" err="1">
                <a:solidFill>
                  <a:schemeClr val="tx1"/>
                </a:solidFill>
                <a:effectLst/>
                <a:latin typeface="+mn-lt"/>
                <a:ea typeface="+mn-ea"/>
                <a:cs typeface="+mn-cs"/>
              </a:rPr>
              <a:t>arsenene</a:t>
            </a:r>
            <a:r>
              <a:rPr lang="en-US" sz="1200" kern="1200" dirty="0">
                <a:solidFill>
                  <a:schemeClr val="tx1"/>
                </a:solidFill>
                <a:effectLst/>
                <a:latin typeface="+mn-lt"/>
                <a:ea typeface="+mn-ea"/>
                <a:cs typeface="+mn-cs"/>
              </a:rPr>
              <a:t> into a direct band-gap semiconductor.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 short-wavelength optoelectronic devices such as blue or ultraviolet light-emitting diodes. </a:t>
            </a:r>
            <a:endParaRPr lang="en-US" b="1" dirty="0"/>
          </a:p>
        </p:txBody>
      </p:sp>
      <p:sp>
        <p:nvSpPr>
          <p:cNvPr id="4" name="Slide Number Placeholder 3"/>
          <p:cNvSpPr>
            <a:spLocks noGrp="1"/>
          </p:cNvSpPr>
          <p:nvPr>
            <p:ph type="sldNum" sz="quarter" idx="10"/>
          </p:nvPr>
        </p:nvSpPr>
        <p:spPr/>
        <p:txBody>
          <a:bodyPr/>
          <a:lstStyle/>
          <a:p>
            <a:fld id="{8ABE67D1-80C8-5E48-989A-3CEBA0B2836C}" type="slidenum">
              <a:rPr lang="en-US" smtClean="0"/>
              <a:t>24</a:t>
            </a:fld>
            <a:endParaRPr lang="en-US"/>
          </a:p>
        </p:txBody>
      </p:sp>
    </p:spTree>
    <p:extLst>
      <p:ext uri="{BB962C8B-B14F-4D97-AF65-F5344CB8AC3E}">
        <p14:creationId xmlns:p14="http://schemas.microsoft.com/office/powerpoint/2010/main" val="391212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25</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26</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27</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28</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caused by the ingestion, absorption or inhalation of dangerous levels of </a:t>
            </a:r>
            <a:r>
              <a:rPr lang="en-US" sz="1200" b="1" kern="1200" dirty="0">
                <a:solidFill>
                  <a:schemeClr val="tx1"/>
                </a:solidFill>
                <a:latin typeface="+mn-lt"/>
                <a:ea typeface="+mn-ea"/>
                <a:cs typeface="+mn-cs"/>
              </a:rPr>
              <a:t>arsenic</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29</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30</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pt-BR" sz="1600" b="1" dirty="0"/>
              <a:t>Hardness: </a:t>
            </a:r>
            <a:r>
              <a:rPr lang="pt-BR" sz="1600" dirty="0"/>
              <a:t>3.5 </a:t>
            </a:r>
          </a:p>
          <a:p>
            <a:pPr marL="628650" lvl="1" indent="-171450">
              <a:buFont typeface="Arial"/>
              <a:buChar char="•"/>
            </a:pPr>
            <a:r>
              <a:rPr lang="pt-BR" sz="1600" dirty="0"/>
              <a:t>Similar </a:t>
            </a:r>
            <a:r>
              <a:rPr lang="pt-BR" sz="1600" dirty="0" err="1"/>
              <a:t>to</a:t>
            </a:r>
            <a:r>
              <a:rPr lang="pt-BR" sz="1600" dirty="0"/>
              <a:t> </a:t>
            </a:r>
            <a:r>
              <a:rPr lang="pt-BR" sz="1600" dirty="0" err="1"/>
              <a:t>clacite</a:t>
            </a:r>
            <a:r>
              <a:rPr lang="pt-BR" sz="1600" dirty="0"/>
              <a:t> </a:t>
            </a:r>
            <a:r>
              <a:rPr lang="pt-BR" sz="1600" dirty="0" err="1"/>
              <a:t>or</a:t>
            </a:r>
            <a:r>
              <a:rPr lang="pt-BR" sz="1600" dirty="0"/>
              <a:t> </a:t>
            </a:r>
            <a:r>
              <a:rPr lang="pt-BR" sz="1600" dirty="0" err="1"/>
              <a:t>flourite</a:t>
            </a:r>
            <a:endParaRPr lang="pt-BR" sz="1600" dirty="0"/>
          </a:p>
          <a:p>
            <a:pPr marL="628650" lvl="1" indent="-171450">
              <a:buFont typeface="Arial"/>
              <a:buChar char="•"/>
            </a:pPr>
            <a:r>
              <a:rPr lang="pt-BR" sz="1600" dirty="0" err="1"/>
              <a:t>Talc</a:t>
            </a:r>
            <a:r>
              <a:rPr lang="pt-BR" sz="1600" dirty="0"/>
              <a:t> </a:t>
            </a:r>
            <a:r>
              <a:rPr lang="pt-BR" sz="1600" dirty="0" err="1"/>
              <a:t>is</a:t>
            </a:r>
            <a:r>
              <a:rPr lang="pt-BR" sz="1600" dirty="0"/>
              <a:t> 1 </a:t>
            </a:r>
            <a:r>
              <a:rPr lang="pt-BR" sz="1600" dirty="0" err="1"/>
              <a:t>and</a:t>
            </a:r>
            <a:r>
              <a:rPr lang="pt-BR" sz="1600" dirty="0"/>
              <a:t> </a:t>
            </a:r>
            <a:r>
              <a:rPr lang="pt-BR" sz="1600" dirty="0" err="1"/>
              <a:t>diamond</a:t>
            </a:r>
            <a:r>
              <a:rPr lang="pt-BR" sz="1600" dirty="0"/>
              <a:t> </a:t>
            </a:r>
            <a:r>
              <a:rPr lang="pt-BR" sz="1600" dirty="0" err="1"/>
              <a:t>is</a:t>
            </a:r>
            <a:r>
              <a:rPr lang="pt-BR" sz="1600" dirty="0"/>
              <a:t> 10</a:t>
            </a:r>
          </a:p>
          <a:p>
            <a:pPr marL="457200" lvl="1" indent="0">
              <a:buFont typeface="Arial"/>
              <a:buNone/>
            </a:pPr>
            <a:endParaRPr lang="pt-BR" sz="1600" dirty="0"/>
          </a:p>
          <a:p>
            <a:r>
              <a:rPr lang="en-US" sz="1200" kern="1200" dirty="0">
                <a:solidFill>
                  <a:schemeClr val="tx1"/>
                </a:solidFill>
                <a:latin typeface="+mn-lt"/>
                <a:ea typeface="+mn-ea"/>
                <a:cs typeface="+mn-cs"/>
              </a:rPr>
              <a:t>The most stable and most common form of arsenic at room temperature is a brittle, steel-gray solid ( </a:t>
            </a:r>
            <a:r>
              <a:rPr lang="en-US" sz="1200" i="1" kern="1200" dirty="0">
                <a:solidFill>
                  <a:schemeClr val="tx1"/>
                </a:solidFill>
                <a:latin typeface="+mn-lt"/>
                <a:ea typeface="+mn-ea"/>
                <a:cs typeface="+mn-cs"/>
              </a:rPr>
              <a:t>α </a:t>
            </a:r>
            <a:r>
              <a:rPr lang="en-US" sz="1200" i="0" kern="1200" dirty="0">
                <a:solidFill>
                  <a:schemeClr val="tx1"/>
                </a:solidFill>
                <a:latin typeface="+mn-lt"/>
                <a:ea typeface="+mn-ea"/>
                <a:cs typeface="+mn-cs"/>
              </a:rPr>
              <a:t>-As) with a structure analogous to that of </a:t>
            </a:r>
            <a:r>
              <a:rPr lang="en-US" sz="1200" i="0" kern="1200" dirty="0" err="1">
                <a:solidFill>
                  <a:schemeClr val="tx1"/>
                </a:solidFill>
                <a:latin typeface="+mn-lt"/>
                <a:ea typeface="+mn-ea"/>
                <a:cs typeface="+mn-cs"/>
              </a:rPr>
              <a:t>rhombohedral</a:t>
            </a:r>
            <a:r>
              <a:rPr lang="en-US" sz="1200" i="0" kern="1200" dirty="0">
                <a:solidFill>
                  <a:schemeClr val="tx1"/>
                </a:solidFill>
                <a:latin typeface="+mn-lt"/>
                <a:ea typeface="+mn-ea"/>
                <a:cs typeface="+mn-cs"/>
              </a:rPr>
              <a:t> black phosphorus. Arsenic vapor contains tetrahedral As 4 molecules, which are thought to be present in the yellow unstable arsenic formed by condensation of the vapor. Arsenic occurs naturally as </a:t>
            </a:r>
            <a:r>
              <a:rPr lang="en-US" sz="1200" i="1" kern="1200" dirty="0">
                <a:solidFill>
                  <a:schemeClr val="tx1"/>
                </a:solidFill>
                <a:latin typeface="+mn-lt"/>
                <a:ea typeface="+mn-ea"/>
                <a:cs typeface="+mn-cs"/>
              </a:rPr>
              <a:t>α </a:t>
            </a:r>
            <a:r>
              <a:rPr lang="en-US" sz="1200" i="0" kern="1200" dirty="0">
                <a:solidFill>
                  <a:schemeClr val="tx1"/>
                </a:solidFill>
                <a:latin typeface="+mn-lt"/>
                <a:ea typeface="+mn-ea"/>
                <a:cs typeface="+mn-cs"/>
              </a:rPr>
              <a:t>-As and also as the mineral </a:t>
            </a:r>
            <a:r>
              <a:rPr lang="en-US" sz="1200" i="0" kern="1200" dirty="0" err="1">
                <a:solidFill>
                  <a:schemeClr val="tx1"/>
                </a:solidFill>
                <a:latin typeface="+mn-lt"/>
                <a:ea typeface="+mn-ea"/>
                <a:cs typeface="+mn-cs"/>
              </a:rPr>
              <a:t>arsenolamprite</a:t>
            </a:r>
            <a:r>
              <a:rPr lang="en-US" sz="1200" i="0" kern="1200" dirty="0">
                <a:solidFill>
                  <a:schemeClr val="tx1"/>
                </a:solidFill>
                <a:latin typeface="+mn-lt"/>
                <a:ea typeface="+mn-ea"/>
                <a:cs typeface="+mn-cs"/>
              </a:rPr>
              <a:t>, which may have the same structure as orthorhombic black phosphorus.</a:t>
            </a:r>
          </a:p>
          <a:p>
            <a:endParaRPr lang="en-US" sz="1200" i="0" kern="1200" dirty="0">
              <a:solidFill>
                <a:schemeClr val="tx1"/>
              </a:solidFill>
              <a:latin typeface="+mn-lt"/>
              <a:ea typeface="+mn-ea"/>
              <a:cs typeface="+mn-cs"/>
            </a:endParaRPr>
          </a:p>
          <a:p>
            <a:r>
              <a:rPr lang="en-US" sz="1200" i="0" kern="1200" dirty="0">
                <a:solidFill>
                  <a:schemeClr val="tx1"/>
                </a:solidFill>
                <a:latin typeface="+mn-lt"/>
                <a:ea typeface="+mn-ea"/>
                <a:cs typeface="+mn-cs"/>
              </a:rPr>
              <a:t>Read more: </a:t>
            </a:r>
            <a:r>
              <a:rPr lang="en-US" sz="1200" i="0" kern="1200" dirty="0">
                <a:solidFill>
                  <a:schemeClr val="tx1"/>
                </a:solidFill>
                <a:latin typeface="+mn-lt"/>
                <a:ea typeface="+mn-ea"/>
                <a:cs typeface="+mn-cs"/>
                <a:hlinkClick r:id="rId3"/>
              </a:rPr>
              <a:t>http://www.chemistryexplained.com/A-Ar/Allotropes.html#ixzz4QKMOvgcr</a:t>
            </a:r>
            <a:endParaRPr lang="pt-BR" sz="1600" dirty="0"/>
          </a:p>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31</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32</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33</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34</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sometype</a:t>
            </a:r>
            <a:r>
              <a:rPr lang="en-US" dirty="0"/>
              <a:t> of figure looks weak</a:t>
            </a:r>
          </a:p>
        </p:txBody>
      </p:sp>
      <p:sp>
        <p:nvSpPr>
          <p:cNvPr id="4" name="Slide Number Placeholder 3"/>
          <p:cNvSpPr>
            <a:spLocks noGrp="1"/>
          </p:cNvSpPr>
          <p:nvPr>
            <p:ph type="sldNum" sz="quarter" idx="10"/>
          </p:nvPr>
        </p:nvSpPr>
        <p:spPr/>
        <p:txBody>
          <a:bodyPr/>
          <a:lstStyle/>
          <a:p>
            <a:fld id="{8ABE67D1-80C8-5E48-989A-3CEBA0B2836C}" type="slidenum">
              <a:rPr lang="en-US" smtClean="0"/>
              <a:t>35</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36</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PR" dirty="0"/>
              <a:t>Microfluidics: </a:t>
            </a:r>
            <a:r>
              <a:rPr lang="en-US" dirty="0"/>
              <a:t>tactical application in which low volumes of fluids are processed to achieve multiplexing, automation and high throughput screening.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reaction occurs with modified gold nanoparticles and the design makes it specific for As (III) and has LOD of concentrations of 1 micrograms per liter. The modified </a:t>
            </a:r>
            <a:r>
              <a:rPr lang="en-US" sz="1200" kern="1200" dirty="0" err="1">
                <a:solidFill>
                  <a:schemeClr val="tx1"/>
                </a:solidFill>
                <a:effectLst/>
                <a:latin typeface="+mn-lt"/>
                <a:ea typeface="+mn-ea"/>
                <a:cs typeface="+mn-cs"/>
              </a:rPr>
              <a:t>nanosensor</a:t>
            </a:r>
            <a:r>
              <a:rPr lang="en-US" sz="1200" kern="1200" dirty="0">
                <a:solidFill>
                  <a:schemeClr val="tx1"/>
                </a:solidFill>
                <a:effectLst/>
                <a:latin typeface="+mn-lt"/>
                <a:ea typeface="+mn-ea"/>
                <a:cs typeface="+mn-cs"/>
              </a:rPr>
              <a:t> binds to As (III) to produce a black blue precipitate that can be quantified. </a:t>
            </a:r>
          </a:p>
          <a:p>
            <a:pPr marL="0" marR="0" indent="0" algn="l" defTabSz="457200" rtl="0" eaLnBrk="1" fontAlgn="auto" latinLnBrk="0" hangingPunct="1">
              <a:lnSpc>
                <a:spcPct val="100000"/>
              </a:lnSpc>
              <a:spcBef>
                <a:spcPts val="0"/>
              </a:spcBef>
              <a:spcAft>
                <a:spcPts val="0"/>
              </a:spcAft>
              <a:buClrTx/>
              <a:buSzTx/>
              <a:buFontTx/>
              <a:buNone/>
              <a:tabLst/>
              <a:defRPr/>
            </a:pPr>
            <a:endParaRPr lang="es-PR" dirty="0"/>
          </a:p>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37</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method consists of a stimulation of a permittivity material that has a positive and a negative interface. This stimulation is the resonant oscillation of conduction electrons through the material. </a:t>
            </a:r>
            <a:r>
              <a:rPr lang="en-US" sz="1200" kern="1200" dirty="0">
                <a:solidFill>
                  <a:schemeClr val="tx1"/>
                </a:solidFill>
                <a:effectLst/>
                <a:latin typeface="+mn-lt"/>
                <a:ea typeface="+mn-ea"/>
                <a:cs typeface="+mn-cs"/>
              </a:rPr>
              <a:t>For arsenic, the permittivity material is a gold nanoparticles film of approximately 50 nm thick. The film is divided in two areas: the sensing area that is coated with a material able to sense arsenic (glutathione (GSH) or </a:t>
            </a:r>
            <a:r>
              <a:rPr lang="en-US" sz="1200" kern="1200" dirty="0" err="1">
                <a:solidFill>
                  <a:schemeClr val="tx1"/>
                </a:solidFill>
                <a:effectLst/>
                <a:latin typeface="+mn-lt"/>
                <a:ea typeface="+mn-ea"/>
                <a:cs typeface="+mn-cs"/>
              </a:rPr>
              <a:t>dithiothreitol</a:t>
            </a:r>
            <a:r>
              <a:rPr lang="en-US" sz="1200" kern="1200" dirty="0">
                <a:solidFill>
                  <a:schemeClr val="tx1"/>
                </a:solidFill>
                <a:effectLst/>
                <a:latin typeface="+mn-lt"/>
                <a:ea typeface="+mn-ea"/>
                <a:cs typeface="+mn-cs"/>
              </a:rPr>
              <a:t> (DTT)) and a reference area that does not interact with the arsenic. The reason for using these reactants is because arsenic is strongly bound by </a:t>
            </a:r>
            <a:r>
              <a:rPr lang="en-US" sz="1200" kern="1200" dirty="0" err="1">
                <a:solidFill>
                  <a:schemeClr val="tx1"/>
                </a:solidFill>
                <a:effectLst/>
                <a:latin typeface="+mn-lt"/>
                <a:ea typeface="+mn-ea"/>
                <a:cs typeface="+mn-cs"/>
              </a:rPr>
              <a:t>sulphur</a:t>
            </a:r>
            <a:r>
              <a:rPr lang="en-US" sz="1200" kern="1200" dirty="0">
                <a:solidFill>
                  <a:schemeClr val="tx1"/>
                </a:solidFill>
                <a:effectLst/>
                <a:latin typeface="+mn-lt"/>
                <a:ea typeface="+mn-ea"/>
                <a:cs typeface="+mn-cs"/>
              </a:rPr>
              <a:t> groups. Arsenic can chelate up to three </a:t>
            </a:r>
            <a:r>
              <a:rPr lang="en-US" sz="1200" kern="1200" dirty="0" err="1">
                <a:solidFill>
                  <a:schemeClr val="tx1"/>
                </a:solidFill>
                <a:effectLst/>
                <a:latin typeface="+mn-lt"/>
                <a:ea typeface="+mn-ea"/>
                <a:cs typeface="+mn-cs"/>
              </a:rPr>
              <a:t>sulphurs</a:t>
            </a:r>
            <a:r>
              <a:rPr lang="en-US" sz="1200" kern="1200" dirty="0">
                <a:solidFill>
                  <a:schemeClr val="tx1"/>
                </a:solidFill>
                <a:effectLst/>
                <a:latin typeface="+mn-lt"/>
                <a:ea typeface="+mn-ea"/>
                <a:cs typeface="+mn-cs"/>
              </a:rPr>
              <a:t> at a time. </a:t>
            </a:r>
            <a:endParaRPr lang="es-PR" dirty="0"/>
          </a:p>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38</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39</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40</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kern="1200" dirty="0">
                <a:solidFill>
                  <a:schemeClr val="tx1"/>
                </a:solidFill>
                <a:latin typeface="+mn-lt"/>
                <a:ea typeface="+mn-ea"/>
                <a:cs typeface="+mn-cs"/>
              </a:rPr>
              <a:t>20</a:t>
            </a:r>
            <a:r>
              <a:rPr lang="x-none" sz="1200" kern="1200" baseline="30000" dirty="0">
                <a:solidFill>
                  <a:schemeClr val="tx1"/>
                </a:solidFill>
                <a:latin typeface="+mn-lt"/>
                <a:ea typeface="+mn-ea"/>
                <a:cs typeface="+mn-cs"/>
              </a:rPr>
              <a:t>th</a:t>
            </a:r>
            <a:r>
              <a:rPr lang="x-none" sz="1200" kern="1200" dirty="0">
                <a:solidFill>
                  <a:schemeClr val="tx1"/>
                </a:solidFill>
                <a:latin typeface="+mn-lt"/>
                <a:ea typeface="+mn-ea"/>
                <a:cs typeface="+mn-cs"/>
              </a:rPr>
              <a:t> most abundant element in the earths crust.</a:t>
            </a:r>
          </a:p>
          <a:p>
            <a:r>
              <a:rPr lang="x-none" sz="1200" kern="1200" dirty="0">
                <a:solidFill>
                  <a:schemeClr val="tx1"/>
                </a:solidFill>
                <a:latin typeface="+mn-lt"/>
                <a:ea typeface="+mn-ea"/>
                <a:cs typeface="+mn-cs"/>
              </a:rPr>
              <a:t>There are</a:t>
            </a:r>
            <a:r>
              <a:rPr lang="x-none" sz="1200" kern="1200" baseline="0" dirty="0">
                <a:solidFill>
                  <a:schemeClr val="tx1"/>
                </a:solidFill>
                <a:latin typeface="+mn-lt"/>
                <a:ea typeface="+mn-ea"/>
                <a:cs typeface="+mn-cs"/>
              </a:rPr>
              <a:t> reports of </a:t>
            </a:r>
            <a:r>
              <a:rPr lang="x-none" sz="1200" kern="1200" dirty="0">
                <a:solidFill>
                  <a:schemeClr val="tx1"/>
                </a:solidFill>
                <a:latin typeface="+mn-lt"/>
                <a:ea typeface="+mn-ea"/>
                <a:cs typeface="+mn-cs"/>
              </a:rPr>
              <a:t>levels of arsenic found in rice. </a:t>
            </a:r>
          </a:p>
          <a:p>
            <a:endParaRPr lang="x-none" dirty="0"/>
          </a:p>
        </p:txBody>
      </p:sp>
      <p:sp>
        <p:nvSpPr>
          <p:cNvPr id="4" name="Slide Number Placeholder 3"/>
          <p:cNvSpPr>
            <a:spLocks noGrp="1"/>
          </p:cNvSpPr>
          <p:nvPr>
            <p:ph type="sldNum" sz="quarter" idx="10"/>
          </p:nvPr>
        </p:nvSpPr>
        <p:spPr/>
        <p:txBody>
          <a:bodyPr/>
          <a:lstStyle/>
          <a:p>
            <a:fld id="{8ABE67D1-80C8-5E48-989A-3CEBA0B2836C}" type="slidenum">
              <a:rPr lang="en-US" smtClean="0"/>
              <a:t>4</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41</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42</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43</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44</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45</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a:t>
            </a:r>
          </a:p>
        </p:txBody>
      </p:sp>
      <p:sp>
        <p:nvSpPr>
          <p:cNvPr id="4" name="Slide Number Placeholder 3"/>
          <p:cNvSpPr>
            <a:spLocks noGrp="1"/>
          </p:cNvSpPr>
          <p:nvPr>
            <p:ph type="sldNum" sz="quarter" idx="10"/>
          </p:nvPr>
        </p:nvSpPr>
        <p:spPr/>
        <p:txBody>
          <a:bodyPr/>
          <a:lstStyle/>
          <a:p>
            <a:fld id="{8ABE67D1-80C8-5E48-989A-3CEBA0B2836C}" type="slidenum">
              <a:rPr lang="en-US" smtClean="0"/>
              <a:t>5</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kern="1200" dirty="0">
                <a:solidFill>
                  <a:schemeClr val="tx1"/>
                </a:solidFill>
                <a:latin typeface="+mn-lt"/>
                <a:ea typeface="+mn-ea"/>
                <a:cs typeface="+mn-cs"/>
              </a:rPr>
              <a:t>Seafood contains arsenic, but mostly the organic form. Rice and rice-based products may contain high levels of the inorganic (more toxic) form.</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6</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8ABE67D1-80C8-5E48-989A-3CEBA0B2836C}" type="slidenum">
              <a:rPr lang="en-US" smtClean="0"/>
              <a:t>7</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8</a:t>
            </a:fld>
            <a:endParaRPr lang="en-US"/>
          </a:p>
        </p:txBody>
      </p:sp>
    </p:spTree>
    <p:extLst>
      <p:ext uri="{BB962C8B-B14F-4D97-AF65-F5344CB8AC3E}">
        <p14:creationId xmlns:p14="http://schemas.microsoft.com/office/powerpoint/2010/main" val="178704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Anadir</a:t>
            </a:r>
            <a:r>
              <a:rPr lang="en-US" baseline="0" dirty="0"/>
              <a:t> lo de </a:t>
            </a:r>
            <a:r>
              <a:rPr lang="en-US" baseline="0" dirty="0" err="1"/>
              <a:t>medicina</a:t>
            </a:r>
            <a:r>
              <a:rPr lang="en-US" baseline="0" dirty="0"/>
              <a:t> </a:t>
            </a:r>
            <a:r>
              <a:rPr lang="en-US" baseline="0" dirty="0" err="1"/>
              <a:t>wenndy</a:t>
            </a:r>
            <a:endParaRPr lang="en-US" dirty="0"/>
          </a:p>
        </p:txBody>
      </p:sp>
      <p:sp>
        <p:nvSpPr>
          <p:cNvPr id="4" name="Slide Number Placeholder 3"/>
          <p:cNvSpPr>
            <a:spLocks noGrp="1"/>
          </p:cNvSpPr>
          <p:nvPr>
            <p:ph type="sldNum" sz="quarter" idx="10"/>
          </p:nvPr>
        </p:nvSpPr>
        <p:spPr/>
        <p:txBody>
          <a:bodyPr/>
          <a:lstStyle/>
          <a:p>
            <a:fld id="{8ABE67D1-80C8-5E48-989A-3CEBA0B2836C}" type="slidenum">
              <a:rPr lang="en-US" smtClean="0"/>
              <a:t>9</a:t>
            </a:fld>
            <a:endParaRPr lang="en-US"/>
          </a:p>
        </p:txBody>
      </p:sp>
    </p:spTree>
    <p:extLst>
      <p:ext uri="{BB962C8B-B14F-4D97-AF65-F5344CB8AC3E}">
        <p14:creationId xmlns:p14="http://schemas.microsoft.com/office/powerpoint/2010/main" val="178704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652EC7C-BFA3-E64A-95A8-2BFB6723462C}"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7587799-D698-0B4A-9FE6-4B9FE6C70713}" type="datetime1">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4E7CA69-DE7C-1848-AFBB-02A6B95286E1}"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5E24B34-DFB6-CC4F-9DE7-56AB492A3117}"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99566A8A-6880-4A44-BC52-5ECCB4C987C9}"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B5F5D72-BE95-224A-8A04-41CC1D380ED5}"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E78266B-F963-2843-8CA1-1AC67628A62C}"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53EBCBC-8599-324F-B471-E80859E9CC12}"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938A327-0099-384F-BDA3-E50FA56B87C4}"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06CFA4-05A9-B747-8C36-2DA78EDC2DBC}" type="datetime1">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99A9EFDA-36F8-DE43-ADD2-A82208B708B6}" type="datetime1">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B96760EF-08EC-5C4D-8A2D-8E3483B5BE49}" type="datetime1">
              <a:rPr lang="en-US" smtClean="0"/>
              <a:t>11/29/16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8D99588-F855-A141-955C-3EAF726DC55D}"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A315BF-D3AC-3349-AB3B-24792576A02A}" type="datetime1">
              <a:rPr lang="en-US" smtClean="0"/>
              <a:t>11/29/16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7D8B4-E508-F547-A22F-6C026350B785}" type="datetime1">
              <a:rPr lang="en-US" smtClean="0"/>
              <a:t>11/29/16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BFC9256-8695-BF49-9328-031AD70242BF}" type="datetime1">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9588-F855-A141-955C-3EAF726DC5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3A09B6A-971F-F740-AFF7-36729880F072}" type="datetime1">
              <a:rPr lang="en-US" smtClean="0"/>
              <a:t>11/29/16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8D99588-F855-A141-955C-3EAF726DC55D}"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chem.libretexts.org/Core/Inorganic_Chemistry/Descriptive_Chemistry/Elements_Organized_by_Block/2_pBlock_Elements/Group_15:_The_Nitrogen_Family/Chemistry_of_Arsenic"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backreaction.blogspot.com/2007/12/band-structure-of-gallium-arsenide.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lenntech.com/library/diseases/arsenicosis/arsenicosis.htm" TargetMode="External"/><Relationship Id="rId4" Type="http://schemas.openxmlformats.org/officeDocument/2006/relationships/hyperlink" Target="http://www.lenntech.com/applications/drinking/standards/who-s-drinking-water-standards.htm"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12.emf"/><Relationship Id="rId6" Type="http://schemas.openxmlformats.org/officeDocument/2006/relationships/oleObject" Target="../embeddings/oleObject2.bin"/><Relationship Id="rId7" Type="http://schemas.openxmlformats.org/officeDocument/2006/relationships/image" Target="../media/image13.emf"/><Relationship Id="rId8" Type="http://schemas.openxmlformats.org/officeDocument/2006/relationships/oleObject" Target="../embeddings/oleObject3.bin"/><Relationship Id="rId9"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8D99588-F855-A141-955C-3EAF726DC55D}" type="slidenum">
              <a:rPr lang="en-US" smtClean="0"/>
              <a:t>1</a:t>
            </a:fld>
            <a:endParaRPr lang="en-US"/>
          </a:p>
        </p:txBody>
      </p:sp>
      <p:sp>
        <p:nvSpPr>
          <p:cNvPr id="5" name="Rectangle 4"/>
          <p:cNvSpPr/>
          <p:nvPr/>
        </p:nvSpPr>
        <p:spPr>
          <a:xfrm>
            <a:off x="2935977" y="4872044"/>
            <a:ext cx="3315343" cy="1754327"/>
          </a:xfrm>
          <a:prstGeom prst="rect">
            <a:avLst/>
          </a:prstGeom>
        </p:spPr>
        <p:txBody>
          <a:bodyPr wrap="square">
            <a:spAutoFit/>
          </a:bodyPr>
          <a:lstStyle/>
          <a:p>
            <a:pPr algn="ctr"/>
            <a:r>
              <a:rPr lang="es-CR" dirty="0"/>
              <a:t>November 29, 2016</a:t>
            </a:r>
          </a:p>
          <a:p>
            <a:pPr algn="ctr"/>
            <a:endParaRPr lang="es-CR" dirty="0"/>
          </a:p>
          <a:p>
            <a:pPr algn="ctr"/>
            <a:r>
              <a:rPr lang="es-CR" dirty="0"/>
              <a:t>Christian Alicea</a:t>
            </a:r>
          </a:p>
          <a:p>
            <a:pPr algn="ctr"/>
            <a:r>
              <a:rPr lang="es-CR" dirty="0"/>
              <a:t>Israel Rodríguez</a:t>
            </a:r>
          </a:p>
          <a:p>
            <a:pPr algn="ctr"/>
            <a:r>
              <a:rPr lang="es-CR" dirty="0"/>
              <a:t>Wenndy Pantoja</a:t>
            </a:r>
          </a:p>
          <a:p>
            <a:pPr algn="ctr"/>
            <a:endParaRPr lang="es-CR" dirty="0"/>
          </a:p>
        </p:txBody>
      </p:sp>
      <p:pic>
        <p:nvPicPr>
          <p:cNvPr id="10" name="Picture 9" descr="2000px-Electron_shell_033_Arsenic_-_no_label.svg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350" y="314818"/>
            <a:ext cx="4861228" cy="4408975"/>
          </a:xfrm>
          <a:prstGeom prst="rect">
            <a:avLst/>
          </a:prstGeom>
        </p:spPr>
      </p:pic>
      <p:sp>
        <p:nvSpPr>
          <p:cNvPr id="2" name="Rectangle 1"/>
          <p:cNvSpPr/>
          <p:nvPr/>
        </p:nvSpPr>
        <p:spPr>
          <a:xfrm>
            <a:off x="0" y="6445964"/>
            <a:ext cx="4572000" cy="246221"/>
          </a:xfrm>
          <a:prstGeom prst="rect">
            <a:avLst/>
          </a:prstGeom>
        </p:spPr>
        <p:txBody>
          <a:bodyPr>
            <a:spAutoFit/>
          </a:bodyPr>
          <a:lstStyle/>
          <a:p>
            <a:r>
              <a:rPr lang="en-US" sz="1000" dirty="0"/>
              <a:t>http://</a:t>
            </a:r>
            <a:r>
              <a:rPr lang="en-US" sz="1000" dirty="0" err="1"/>
              <a:t>colloidalfrere.blogspot.com</a:t>
            </a:r>
            <a:r>
              <a:rPr lang="en-US" sz="1000" dirty="0"/>
              <a:t>/2015/03/</a:t>
            </a:r>
            <a:r>
              <a:rPr lang="en-US" sz="1000" dirty="0" err="1"/>
              <a:t>arsenic.html</a:t>
            </a:r>
            <a:endParaRPr lang="en-US" sz="1000" dirty="0"/>
          </a:p>
        </p:txBody>
      </p:sp>
    </p:spTree>
    <p:extLst>
      <p:ext uri="{BB962C8B-B14F-4D97-AF65-F5344CB8AC3E}">
        <p14:creationId xmlns:p14="http://schemas.microsoft.com/office/powerpoint/2010/main" val="681191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s-CR" dirty="0"/>
              <a:t>Wood </a:t>
            </a:r>
            <a:r>
              <a:rPr lang="en-US" dirty="0"/>
              <a:t>Preservative</a:t>
            </a:r>
          </a:p>
        </p:txBody>
      </p:sp>
      <p:sp>
        <p:nvSpPr>
          <p:cNvPr id="9" name="Slide Number Placeholder 8"/>
          <p:cNvSpPr>
            <a:spLocks noGrp="1"/>
          </p:cNvSpPr>
          <p:nvPr>
            <p:ph type="sldNum" sz="quarter" idx="12"/>
          </p:nvPr>
        </p:nvSpPr>
        <p:spPr/>
        <p:txBody>
          <a:bodyPr/>
          <a:lstStyle/>
          <a:p>
            <a:fld id="{48D99588-F855-A141-955C-3EAF726DC55D}" type="slidenum">
              <a:rPr lang="en-US" smtClean="0"/>
              <a:t>10</a:t>
            </a:fld>
            <a:endParaRPr lang="en-US"/>
          </a:p>
        </p:txBody>
      </p:sp>
      <p:sp>
        <p:nvSpPr>
          <p:cNvPr id="3" name="Rectangle 2"/>
          <p:cNvSpPr/>
          <p:nvPr/>
        </p:nvSpPr>
        <p:spPr>
          <a:xfrm>
            <a:off x="463372" y="1892541"/>
            <a:ext cx="4098185" cy="3416320"/>
          </a:xfrm>
          <a:prstGeom prst="rect">
            <a:avLst/>
          </a:prstGeom>
        </p:spPr>
        <p:txBody>
          <a:bodyPr wrap="square">
            <a:spAutoFit/>
          </a:bodyPr>
          <a:lstStyle/>
          <a:p>
            <a:pPr algn="just">
              <a:buClrTx/>
              <a:buFont typeface="Arial"/>
              <a:buChar char="•"/>
            </a:pPr>
            <a:r>
              <a:rPr lang="es-CR" b="1" dirty="0"/>
              <a:t>Chromated copper arsenate </a:t>
            </a:r>
            <a:r>
              <a:rPr lang="es-CR" dirty="0"/>
              <a:t>(CCA)</a:t>
            </a:r>
          </a:p>
          <a:p>
            <a:pPr algn="just">
              <a:buClrTx/>
            </a:pPr>
            <a:endParaRPr lang="es-CR" dirty="0"/>
          </a:p>
          <a:p>
            <a:pPr algn="just">
              <a:buClrTx/>
              <a:buFont typeface="Arial"/>
              <a:buChar char="•"/>
            </a:pPr>
            <a:r>
              <a:rPr lang="en-US" dirty="0"/>
              <a:t>CCA solutions contain chromium, arsenic and copper in the form of oxides or salts.</a:t>
            </a:r>
          </a:p>
          <a:p>
            <a:pPr algn="just">
              <a:buClrTx/>
            </a:pPr>
            <a:endParaRPr lang="en-US" dirty="0"/>
          </a:p>
          <a:p>
            <a:pPr algn="just">
              <a:buClrTx/>
              <a:buFont typeface="Arial"/>
              <a:buChar char="•"/>
            </a:pPr>
            <a:r>
              <a:rPr lang="en-US" dirty="0"/>
              <a:t>The chromium acts as a chemical fixing agent in CCA.</a:t>
            </a:r>
          </a:p>
          <a:p>
            <a:pPr algn="just">
              <a:buClrTx/>
            </a:pPr>
            <a:endParaRPr lang="en-US" dirty="0"/>
          </a:p>
          <a:p>
            <a:pPr algn="just">
              <a:buClrTx/>
              <a:buFont typeface="Arial"/>
              <a:buChar char="•"/>
            </a:pPr>
            <a:r>
              <a:rPr lang="en-US" dirty="0"/>
              <a:t>Arsenic is the main insecticidal component of CCA. </a:t>
            </a:r>
          </a:p>
        </p:txBody>
      </p:sp>
      <p:sp>
        <p:nvSpPr>
          <p:cNvPr id="14" name="4 CuadroTexto"/>
          <p:cNvSpPr txBox="1"/>
          <p:nvPr/>
        </p:nvSpPr>
        <p:spPr>
          <a:xfrm>
            <a:off x="241281" y="6345456"/>
            <a:ext cx="4794091" cy="246221"/>
          </a:xfrm>
          <a:prstGeom prst="rect">
            <a:avLst/>
          </a:prstGeom>
          <a:noFill/>
        </p:spPr>
        <p:txBody>
          <a:bodyPr wrap="square" rtlCol="0">
            <a:spAutoFit/>
          </a:bodyPr>
          <a:lstStyle/>
          <a:p>
            <a:r>
              <a:rPr lang="es-CR" sz="1000" dirty="0"/>
              <a:t>http://dir.indiamart.com/impcat/wood-preservative-treatment.html</a:t>
            </a:r>
          </a:p>
        </p:txBody>
      </p:sp>
      <p:pic>
        <p:nvPicPr>
          <p:cNvPr id="5" name="Picture 4" descr="9895463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282" y="2055520"/>
            <a:ext cx="3737796" cy="3632671"/>
          </a:xfrm>
          <a:prstGeom prst="rect">
            <a:avLst/>
          </a:prstGeom>
        </p:spPr>
      </p:pic>
    </p:spTree>
    <p:extLst>
      <p:ext uri="{BB962C8B-B14F-4D97-AF65-F5344CB8AC3E}">
        <p14:creationId xmlns:p14="http://schemas.microsoft.com/office/powerpoint/2010/main" val="1830563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smtClean="0">
                <a:latin typeface="+mn-lt"/>
              </a:rPr>
              <a:t>Semiconductors</a:t>
            </a:r>
            <a:endParaRPr lang="en-US" dirty="0">
              <a:latin typeface="+mn-lt"/>
            </a:endParaRPr>
          </a:p>
        </p:txBody>
      </p:sp>
      <p:sp>
        <p:nvSpPr>
          <p:cNvPr id="9" name="Slide Number Placeholder 8"/>
          <p:cNvSpPr>
            <a:spLocks noGrp="1"/>
          </p:cNvSpPr>
          <p:nvPr>
            <p:ph type="sldNum" sz="quarter" idx="12"/>
          </p:nvPr>
        </p:nvSpPr>
        <p:spPr/>
        <p:txBody>
          <a:bodyPr/>
          <a:lstStyle/>
          <a:p>
            <a:fld id="{48D99588-F855-A141-955C-3EAF726DC55D}" type="slidenum">
              <a:rPr lang="en-US" smtClean="0"/>
              <a:t>11</a:t>
            </a:fld>
            <a:endParaRPr lang="en-US"/>
          </a:p>
        </p:txBody>
      </p:sp>
      <p:sp>
        <p:nvSpPr>
          <p:cNvPr id="6" name="TextBox 5"/>
          <p:cNvSpPr txBox="1"/>
          <p:nvPr/>
        </p:nvSpPr>
        <p:spPr>
          <a:xfrm>
            <a:off x="417726" y="1612935"/>
            <a:ext cx="5530678" cy="2308324"/>
          </a:xfrm>
          <a:prstGeom prst="rect">
            <a:avLst/>
          </a:prstGeom>
          <a:noFill/>
        </p:spPr>
        <p:txBody>
          <a:bodyPr wrap="square" rtlCol="0">
            <a:spAutoFit/>
          </a:bodyPr>
          <a:lstStyle/>
          <a:p>
            <a:pPr marL="285750" indent="-285750">
              <a:buFont typeface="Arial"/>
              <a:buChar char="•"/>
            </a:pPr>
            <a:r>
              <a:rPr lang="en-US" dirty="0"/>
              <a:t>A </a:t>
            </a:r>
            <a:r>
              <a:rPr lang="en-US" b="1" dirty="0"/>
              <a:t>semiconductor</a:t>
            </a:r>
            <a:r>
              <a:rPr lang="en-US" dirty="0"/>
              <a:t> is </a:t>
            </a:r>
            <a:r>
              <a:rPr lang="en-US" dirty="0" smtClean="0"/>
              <a:t>a </a:t>
            </a:r>
            <a:r>
              <a:rPr lang="en-US" dirty="0" smtClean="0"/>
              <a:t>solid </a:t>
            </a:r>
            <a:r>
              <a:rPr lang="en-US" dirty="0"/>
              <a:t>element or compound, that can conduct electricity </a:t>
            </a:r>
            <a:r>
              <a:rPr lang="en-US" dirty="0" smtClean="0"/>
              <a:t>based on the environmental conditions. </a:t>
            </a:r>
          </a:p>
          <a:p>
            <a:endParaRPr lang="en-US" dirty="0" smtClean="0"/>
          </a:p>
          <a:p>
            <a:pPr marL="285750" indent="-285750">
              <a:buFont typeface="Arial"/>
              <a:buChar char="•"/>
            </a:pPr>
            <a:r>
              <a:rPr lang="en-US" dirty="0" smtClean="0"/>
              <a:t>Semiconductors have a</a:t>
            </a:r>
            <a:r>
              <a:rPr lang="en-US" dirty="0" smtClean="0"/>
              <a:t> </a:t>
            </a:r>
            <a:r>
              <a:rPr lang="en-US" b="1" dirty="0" smtClean="0"/>
              <a:t>current </a:t>
            </a:r>
            <a:r>
              <a:rPr lang="en-US" b="1" dirty="0" smtClean="0"/>
              <a:t>carrying </a:t>
            </a:r>
            <a:r>
              <a:rPr lang="en-US" b="1" dirty="0" smtClean="0"/>
              <a:t>capacity</a:t>
            </a:r>
            <a:r>
              <a:rPr lang="en-US" dirty="0" smtClean="0"/>
              <a:t> that </a:t>
            </a:r>
            <a:r>
              <a:rPr lang="en-US" dirty="0" smtClean="0"/>
              <a:t>is between </a:t>
            </a:r>
            <a:r>
              <a:rPr lang="en-US" b="1" dirty="0" smtClean="0"/>
              <a:t>conductors </a:t>
            </a:r>
            <a:r>
              <a:rPr lang="en-US" dirty="0" smtClean="0"/>
              <a:t>and</a:t>
            </a:r>
            <a:r>
              <a:rPr lang="en-US" b="1" dirty="0" smtClean="0"/>
              <a:t> </a:t>
            </a:r>
            <a:r>
              <a:rPr lang="en-US" b="1" dirty="0" smtClean="0"/>
              <a:t>isolators</a:t>
            </a:r>
            <a:r>
              <a:rPr lang="en-US" dirty="0" smtClean="0"/>
              <a:t>.  </a:t>
            </a:r>
          </a:p>
          <a:p>
            <a:endParaRPr lang="en-US" dirty="0"/>
          </a:p>
        </p:txBody>
      </p:sp>
      <p:sp>
        <p:nvSpPr>
          <p:cNvPr id="10" name="Rectangle 9"/>
          <p:cNvSpPr/>
          <p:nvPr/>
        </p:nvSpPr>
        <p:spPr>
          <a:xfrm>
            <a:off x="180665" y="6314099"/>
            <a:ext cx="8733147" cy="261610"/>
          </a:xfrm>
          <a:prstGeom prst="rect">
            <a:avLst/>
          </a:prstGeom>
        </p:spPr>
        <p:txBody>
          <a:bodyPr wrap="square">
            <a:spAutoFit/>
          </a:bodyPr>
          <a:lstStyle/>
          <a:p>
            <a:r>
              <a:rPr lang="en-US" sz="1100" dirty="0"/>
              <a:t>http://</a:t>
            </a:r>
            <a:r>
              <a:rPr lang="en-US" sz="1100" dirty="0" err="1"/>
              <a:t>www.highsnobiety.com</a:t>
            </a:r>
            <a:r>
              <a:rPr lang="en-US" sz="1100" dirty="0"/>
              <a:t>/2012/10/24/the-evolution-of-the-imac-from-1998-to-today/</a:t>
            </a:r>
          </a:p>
        </p:txBody>
      </p:sp>
      <p:pic>
        <p:nvPicPr>
          <p:cNvPr id="11" name="Picture 10" descr="the-evolution-of-the-imac-from-1998-to-today-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15" y="4111039"/>
            <a:ext cx="7853230" cy="2203059"/>
          </a:xfrm>
          <a:prstGeom prst="rect">
            <a:avLst/>
          </a:prstGeom>
        </p:spPr>
      </p:pic>
      <p:pic>
        <p:nvPicPr>
          <p:cNvPr id="12" name="Picture 11" descr="2161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404" y="1772874"/>
            <a:ext cx="2457892" cy="1179788"/>
          </a:xfrm>
          <a:prstGeom prst="rect">
            <a:avLst/>
          </a:prstGeom>
        </p:spPr>
      </p:pic>
      <p:sp>
        <p:nvSpPr>
          <p:cNvPr id="13" name="TextBox 12"/>
          <p:cNvSpPr txBox="1"/>
          <p:nvPr/>
        </p:nvSpPr>
        <p:spPr>
          <a:xfrm>
            <a:off x="5664351" y="3069643"/>
            <a:ext cx="3125543" cy="646331"/>
          </a:xfrm>
          <a:prstGeom prst="rect">
            <a:avLst/>
          </a:prstGeom>
          <a:noFill/>
        </p:spPr>
        <p:txBody>
          <a:bodyPr wrap="square" rtlCol="0">
            <a:spAutoFit/>
          </a:bodyPr>
          <a:lstStyle/>
          <a:p>
            <a:pPr algn="ctr"/>
            <a:r>
              <a:rPr lang="en-US" dirty="0" smtClean="0"/>
              <a:t>Silicon Wafer</a:t>
            </a:r>
          </a:p>
          <a:p>
            <a:pPr algn="ctr"/>
            <a:endParaRPr lang="en-US" dirty="0"/>
          </a:p>
        </p:txBody>
      </p:sp>
    </p:spTree>
    <p:extLst>
      <p:ext uri="{BB962C8B-B14F-4D97-AF65-F5344CB8AC3E}">
        <p14:creationId xmlns:p14="http://schemas.microsoft.com/office/powerpoint/2010/main" val="2231342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smtClean="0">
                <a:latin typeface="+mn-lt"/>
              </a:rPr>
              <a:t>N-type Semiconductor</a:t>
            </a:r>
            <a:endParaRPr lang="en-US" dirty="0">
              <a:latin typeface="+mn-lt"/>
            </a:endParaRPr>
          </a:p>
        </p:txBody>
      </p:sp>
      <p:sp>
        <p:nvSpPr>
          <p:cNvPr id="9" name="Slide Number Placeholder 8"/>
          <p:cNvSpPr>
            <a:spLocks noGrp="1"/>
          </p:cNvSpPr>
          <p:nvPr>
            <p:ph type="sldNum" sz="quarter" idx="12"/>
          </p:nvPr>
        </p:nvSpPr>
        <p:spPr/>
        <p:txBody>
          <a:bodyPr/>
          <a:lstStyle/>
          <a:p>
            <a:fld id="{48D99588-F855-A141-955C-3EAF726DC55D}" type="slidenum">
              <a:rPr lang="en-US" smtClean="0"/>
              <a:t>12</a:t>
            </a:fld>
            <a:endParaRPr lang="en-US"/>
          </a:p>
        </p:txBody>
      </p:sp>
      <p:pic>
        <p:nvPicPr>
          <p:cNvPr id="7" name="Picture 6"/>
          <p:cNvPicPr>
            <a:picLocks noChangeAspect="1"/>
          </p:cNvPicPr>
          <p:nvPr/>
        </p:nvPicPr>
        <p:blipFill rotWithShape="1">
          <a:blip r:embed="rId3"/>
          <a:srcRect t="12384" b="9600"/>
          <a:stretch/>
        </p:blipFill>
        <p:spPr>
          <a:xfrm>
            <a:off x="474214" y="1567071"/>
            <a:ext cx="4772412" cy="2844777"/>
          </a:xfrm>
          <a:prstGeom prst="rect">
            <a:avLst/>
          </a:prstGeom>
        </p:spPr>
      </p:pic>
      <p:sp>
        <p:nvSpPr>
          <p:cNvPr id="8" name="Rectangle 7"/>
          <p:cNvSpPr/>
          <p:nvPr/>
        </p:nvSpPr>
        <p:spPr>
          <a:xfrm>
            <a:off x="278860" y="6445964"/>
            <a:ext cx="7407460" cy="246221"/>
          </a:xfrm>
          <a:prstGeom prst="rect">
            <a:avLst/>
          </a:prstGeom>
        </p:spPr>
        <p:txBody>
          <a:bodyPr wrap="square">
            <a:spAutoFit/>
          </a:bodyPr>
          <a:lstStyle/>
          <a:p>
            <a:r>
              <a:rPr lang="en-US" sz="1000" dirty="0"/>
              <a:t>http://</a:t>
            </a:r>
            <a:r>
              <a:rPr lang="en-US" sz="1000" dirty="0" err="1"/>
              <a:t>www.physics.udel.edu</a:t>
            </a:r>
            <a:r>
              <a:rPr lang="en-US" sz="1000" dirty="0"/>
              <a:t>/~</a:t>
            </a:r>
            <a:r>
              <a:rPr lang="en-US" sz="1000" dirty="0" err="1"/>
              <a:t>watson</a:t>
            </a:r>
            <a:r>
              <a:rPr lang="en-US" sz="1000" dirty="0"/>
              <a:t>/ALLSTEL99/sld019.htm</a:t>
            </a:r>
          </a:p>
        </p:txBody>
      </p:sp>
      <p:sp>
        <p:nvSpPr>
          <p:cNvPr id="3" name="Rectangle 2"/>
          <p:cNvSpPr/>
          <p:nvPr/>
        </p:nvSpPr>
        <p:spPr>
          <a:xfrm>
            <a:off x="1008902" y="4610583"/>
            <a:ext cx="3711370" cy="646331"/>
          </a:xfrm>
          <a:prstGeom prst="rect">
            <a:avLst/>
          </a:prstGeom>
        </p:spPr>
        <p:txBody>
          <a:bodyPr wrap="square">
            <a:spAutoFit/>
          </a:bodyPr>
          <a:lstStyle/>
          <a:p>
            <a:r>
              <a:rPr lang="hr-HR" b="1" dirty="0"/>
              <a:t>Silicon: [Ne] 3s2 3p2</a:t>
            </a:r>
          </a:p>
          <a:p>
            <a:r>
              <a:rPr lang="hr-HR" b="1" dirty="0"/>
              <a:t>Arsenic: </a:t>
            </a:r>
            <a:r>
              <a:rPr lang="pt-BR" b="1" dirty="0"/>
              <a:t>[Ar] 3d10 4s2 4p3</a:t>
            </a:r>
            <a:endParaRPr lang="en-US" b="1" dirty="0"/>
          </a:p>
        </p:txBody>
      </p:sp>
      <p:pic>
        <p:nvPicPr>
          <p:cNvPr id="4" name="Picture 3" descr="electronic2_f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626" y="1955251"/>
            <a:ext cx="3500097" cy="3624829"/>
          </a:xfrm>
          <a:prstGeom prst="rect">
            <a:avLst/>
          </a:prstGeom>
        </p:spPr>
      </p:pic>
      <p:sp>
        <p:nvSpPr>
          <p:cNvPr id="5" name="TextBox 4"/>
          <p:cNvSpPr txBox="1"/>
          <p:nvPr/>
        </p:nvSpPr>
        <p:spPr>
          <a:xfrm>
            <a:off x="6599404" y="2831347"/>
            <a:ext cx="1856070" cy="307777"/>
          </a:xfrm>
          <a:prstGeom prst="rect">
            <a:avLst/>
          </a:prstGeom>
          <a:noFill/>
        </p:spPr>
        <p:txBody>
          <a:bodyPr wrap="square" rtlCol="0">
            <a:spAutoFit/>
          </a:bodyPr>
          <a:lstStyle/>
          <a:p>
            <a:r>
              <a:rPr lang="en-US" sz="1400" b="1" dirty="0" smtClean="0">
                <a:solidFill>
                  <a:srgbClr val="FF0000"/>
                </a:solidFill>
              </a:rPr>
              <a:t>Conduction Band </a:t>
            </a:r>
            <a:endParaRPr lang="en-US" sz="1400" b="1" dirty="0">
              <a:solidFill>
                <a:srgbClr val="FF0000"/>
              </a:solidFill>
            </a:endParaRPr>
          </a:p>
        </p:txBody>
      </p:sp>
      <p:sp>
        <p:nvSpPr>
          <p:cNvPr id="6" name="TextBox 5"/>
          <p:cNvSpPr txBox="1"/>
          <p:nvPr/>
        </p:nvSpPr>
        <p:spPr>
          <a:xfrm>
            <a:off x="6758285" y="4021039"/>
            <a:ext cx="1629993" cy="307777"/>
          </a:xfrm>
          <a:prstGeom prst="rect">
            <a:avLst/>
          </a:prstGeom>
          <a:noFill/>
        </p:spPr>
        <p:txBody>
          <a:bodyPr wrap="square" rtlCol="0">
            <a:spAutoFit/>
          </a:bodyPr>
          <a:lstStyle/>
          <a:p>
            <a:r>
              <a:rPr lang="en-US" sz="1400" b="1" dirty="0" smtClean="0">
                <a:solidFill>
                  <a:srgbClr val="FF0000"/>
                </a:solidFill>
              </a:rPr>
              <a:t>Valence Band </a:t>
            </a:r>
            <a:endParaRPr lang="en-US" sz="1400" b="1" dirty="0">
              <a:solidFill>
                <a:srgbClr val="FF0000"/>
              </a:solidFill>
            </a:endParaRPr>
          </a:p>
        </p:txBody>
      </p:sp>
    </p:spTree>
    <p:extLst>
      <p:ext uri="{BB962C8B-B14F-4D97-AF65-F5344CB8AC3E}">
        <p14:creationId xmlns:p14="http://schemas.microsoft.com/office/powerpoint/2010/main" val="14984618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smtClean="0"/>
              <a:t>Gallium Arsenide</a:t>
            </a:r>
            <a:endParaRPr lang="en-US" dirty="0"/>
          </a:p>
        </p:txBody>
      </p:sp>
      <p:sp>
        <p:nvSpPr>
          <p:cNvPr id="9" name="Slide Number Placeholder 8"/>
          <p:cNvSpPr>
            <a:spLocks noGrp="1"/>
          </p:cNvSpPr>
          <p:nvPr>
            <p:ph type="sldNum" sz="quarter" idx="12"/>
          </p:nvPr>
        </p:nvSpPr>
        <p:spPr/>
        <p:txBody>
          <a:bodyPr/>
          <a:lstStyle/>
          <a:p>
            <a:fld id="{48D99588-F855-A141-955C-3EAF726DC55D}" type="slidenum">
              <a:rPr lang="en-US" smtClean="0"/>
              <a:t>13</a:t>
            </a:fld>
            <a:endParaRPr lang="en-US"/>
          </a:p>
        </p:txBody>
      </p:sp>
      <p:sp>
        <p:nvSpPr>
          <p:cNvPr id="6" name="Rectangle 5"/>
          <p:cNvSpPr/>
          <p:nvPr/>
        </p:nvSpPr>
        <p:spPr>
          <a:xfrm>
            <a:off x="634942" y="3918584"/>
            <a:ext cx="7471895" cy="2185214"/>
          </a:xfrm>
          <a:prstGeom prst="rect">
            <a:avLst/>
          </a:prstGeom>
        </p:spPr>
        <p:txBody>
          <a:bodyPr wrap="square" anchor="t">
            <a:spAutoFit/>
          </a:bodyPr>
          <a:lstStyle/>
          <a:p>
            <a:pPr marL="285750" indent="-285750">
              <a:buFont typeface="Arial"/>
              <a:buChar char="•"/>
            </a:pPr>
            <a:r>
              <a:rPr lang="en-US" sz="1700" dirty="0" smtClean="0"/>
              <a:t>Band structures help determine the electron properties in a crystal. </a:t>
            </a:r>
          </a:p>
          <a:p>
            <a:pPr marL="742950" lvl="1" indent="-285750">
              <a:buFont typeface="Arial"/>
              <a:buChar char="•"/>
            </a:pPr>
            <a:r>
              <a:rPr lang="en-US" sz="1700" dirty="0"/>
              <a:t>D</a:t>
            </a:r>
            <a:r>
              <a:rPr lang="x-none" sz="1700" dirty="0"/>
              <a:t>irect band gap </a:t>
            </a:r>
            <a:r>
              <a:rPr lang="en-US" sz="1700" dirty="0" smtClean="0"/>
              <a:t>of 1.43 </a:t>
            </a:r>
            <a:r>
              <a:rPr lang="en-US" sz="1700" dirty="0" err="1" smtClean="0"/>
              <a:t>eV</a:t>
            </a:r>
            <a:endParaRPr lang="x-none" sz="1700" dirty="0"/>
          </a:p>
          <a:p>
            <a:endParaRPr lang="en-US" sz="1700" dirty="0"/>
          </a:p>
          <a:p>
            <a:pPr marL="285750" indent="-285750">
              <a:buFont typeface="Arial"/>
              <a:buChar char="•"/>
            </a:pPr>
            <a:r>
              <a:rPr lang="x-none" sz="1700" dirty="0"/>
              <a:t>Crystal Structure is zinc blende lattice</a:t>
            </a:r>
            <a:r>
              <a:rPr lang="x-none" sz="1700" dirty="0" smtClean="0"/>
              <a:t>.</a:t>
            </a:r>
            <a:endParaRPr lang="en-US" sz="1700" dirty="0" smtClean="0"/>
          </a:p>
          <a:p>
            <a:pPr marL="742950" lvl="1" indent="-285750">
              <a:buFont typeface="Arial"/>
              <a:buChar char="•"/>
            </a:pPr>
            <a:r>
              <a:rPr lang="en-US" sz="1700" dirty="0"/>
              <a:t>face-</a:t>
            </a:r>
            <a:r>
              <a:rPr lang="en-US" sz="1700" dirty="0" smtClean="0"/>
              <a:t>centered </a:t>
            </a:r>
            <a:r>
              <a:rPr lang="en-US" sz="1700" dirty="0"/>
              <a:t>cubic</a:t>
            </a:r>
            <a:r>
              <a:rPr lang="x-none" sz="1700" dirty="0"/>
              <a:t> </a:t>
            </a:r>
            <a:endParaRPr lang="en-US" sz="1700" dirty="0"/>
          </a:p>
          <a:p>
            <a:pPr marL="285750" indent="-285750">
              <a:buFont typeface="Arial"/>
              <a:buChar char="•"/>
            </a:pPr>
            <a:endParaRPr lang="en-US" sz="1700" dirty="0"/>
          </a:p>
          <a:p>
            <a:pPr marL="285750" indent="-285750">
              <a:buFont typeface="Arial"/>
              <a:buChar char="•"/>
            </a:pPr>
            <a:r>
              <a:rPr lang="x-none" sz="1700" dirty="0"/>
              <a:t>Finds application in semiconductor devices as </a:t>
            </a:r>
            <a:r>
              <a:rPr lang="x-none" sz="1700" dirty="0" smtClean="0"/>
              <a:t>diodes</a:t>
            </a:r>
            <a:r>
              <a:rPr lang="en-US" sz="1700" dirty="0" smtClean="0"/>
              <a:t> and </a:t>
            </a:r>
            <a:r>
              <a:rPr lang="x-none" sz="1700" dirty="0" smtClean="0"/>
              <a:t> transistors</a:t>
            </a:r>
            <a:r>
              <a:rPr lang="en-US" sz="1700" dirty="0" smtClean="0"/>
              <a:t>. </a:t>
            </a:r>
            <a:endParaRPr lang="en-US" sz="1700" dirty="0"/>
          </a:p>
        </p:txBody>
      </p:sp>
      <p:pic>
        <p:nvPicPr>
          <p:cNvPr id="7" name="Picture 6" descr="Screen Shot 2016-11-18 at 1.28.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515" y="4311578"/>
            <a:ext cx="1537227" cy="1253366"/>
          </a:xfrm>
          <a:prstGeom prst="rect">
            <a:avLst/>
          </a:prstGeom>
        </p:spPr>
      </p:pic>
      <p:pic>
        <p:nvPicPr>
          <p:cNvPr id="8" name="Picture 7" descr="uPb2Wg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42" y="1470217"/>
            <a:ext cx="4016437" cy="2371127"/>
          </a:xfrm>
          <a:prstGeom prst="rect">
            <a:avLst/>
          </a:prstGeom>
        </p:spPr>
      </p:pic>
      <p:sp>
        <p:nvSpPr>
          <p:cNvPr id="10" name="Rectangle 9"/>
          <p:cNvSpPr/>
          <p:nvPr/>
        </p:nvSpPr>
        <p:spPr>
          <a:xfrm>
            <a:off x="0" y="6457890"/>
            <a:ext cx="9144000" cy="246221"/>
          </a:xfrm>
          <a:prstGeom prst="rect">
            <a:avLst/>
          </a:prstGeom>
        </p:spPr>
        <p:txBody>
          <a:bodyPr wrap="square">
            <a:spAutoFit/>
          </a:bodyPr>
          <a:lstStyle/>
          <a:p>
            <a:r>
              <a:rPr lang="en-US" sz="1000" dirty="0"/>
              <a:t>http://</a:t>
            </a:r>
            <a:r>
              <a:rPr lang="en-US" sz="1000" dirty="0" err="1"/>
              <a:t>chemistry.stackexchange.com</a:t>
            </a:r>
            <a:r>
              <a:rPr lang="en-US" sz="1000" dirty="0"/>
              <a:t>/questions/9317/how-many-ga-atoms-are-connected-to-one-as-atom-in-solid-state-gallium-arsenide</a:t>
            </a:r>
          </a:p>
        </p:txBody>
      </p:sp>
      <p:pic>
        <p:nvPicPr>
          <p:cNvPr id="11" name="Picture 10"/>
          <p:cNvPicPr>
            <a:picLocks noChangeAspect="1"/>
          </p:cNvPicPr>
          <p:nvPr/>
        </p:nvPicPr>
        <p:blipFill>
          <a:blip r:embed="rId5"/>
          <a:stretch>
            <a:fillRect/>
          </a:stretch>
        </p:blipFill>
        <p:spPr>
          <a:xfrm>
            <a:off x="4904220" y="1381422"/>
            <a:ext cx="2870000" cy="2618175"/>
          </a:xfrm>
          <a:prstGeom prst="rect">
            <a:avLst/>
          </a:prstGeom>
        </p:spPr>
      </p:pic>
    </p:spTree>
    <p:extLst>
      <p:ext uri="{BB962C8B-B14F-4D97-AF65-F5344CB8AC3E}">
        <p14:creationId xmlns:p14="http://schemas.microsoft.com/office/powerpoint/2010/main" val="3674039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Diodes and Transistors </a:t>
            </a:r>
          </a:p>
        </p:txBody>
      </p:sp>
      <p:sp>
        <p:nvSpPr>
          <p:cNvPr id="9" name="Slide Number Placeholder 8"/>
          <p:cNvSpPr>
            <a:spLocks noGrp="1"/>
          </p:cNvSpPr>
          <p:nvPr>
            <p:ph type="sldNum" sz="quarter" idx="12"/>
          </p:nvPr>
        </p:nvSpPr>
        <p:spPr/>
        <p:txBody>
          <a:bodyPr/>
          <a:lstStyle/>
          <a:p>
            <a:fld id="{48D99588-F855-A141-955C-3EAF726DC55D}" type="slidenum">
              <a:rPr lang="en-US" smtClean="0"/>
              <a:t>14</a:t>
            </a:fld>
            <a:endParaRPr lang="en-US"/>
          </a:p>
        </p:txBody>
      </p:sp>
      <p:sp>
        <p:nvSpPr>
          <p:cNvPr id="3" name="Rectangle 2"/>
          <p:cNvSpPr/>
          <p:nvPr/>
        </p:nvSpPr>
        <p:spPr>
          <a:xfrm>
            <a:off x="280919" y="1712934"/>
            <a:ext cx="4832035" cy="4247317"/>
          </a:xfrm>
          <a:prstGeom prst="rect">
            <a:avLst/>
          </a:prstGeom>
        </p:spPr>
        <p:txBody>
          <a:bodyPr wrap="square">
            <a:spAutoFit/>
          </a:bodyPr>
          <a:lstStyle/>
          <a:p>
            <a:pPr marL="285750" indent="-285750">
              <a:buFont typeface="Arial"/>
              <a:buChar char="•"/>
            </a:pPr>
            <a:r>
              <a:rPr lang="en-US" dirty="0"/>
              <a:t>A</a:t>
            </a:r>
            <a:r>
              <a:rPr lang="en-US" b="1" dirty="0"/>
              <a:t> diode </a:t>
            </a:r>
            <a:r>
              <a:rPr lang="en-US" dirty="0"/>
              <a:t>is </a:t>
            </a:r>
            <a:r>
              <a:rPr lang="en-US" dirty="0" smtClean="0"/>
              <a:t>an electronic </a:t>
            </a:r>
            <a:r>
              <a:rPr lang="en-US" dirty="0" smtClean="0"/>
              <a:t>component in which current can flow in only one direction. </a:t>
            </a:r>
          </a:p>
          <a:p>
            <a:pPr marL="742950" lvl="1" indent="-285750">
              <a:buFont typeface="Arial"/>
              <a:buChar char="•"/>
            </a:pPr>
            <a:r>
              <a:rPr lang="en-US" b="1" dirty="0" smtClean="0"/>
              <a:t>P-N Junction</a:t>
            </a:r>
          </a:p>
          <a:p>
            <a:endParaRPr lang="en-US" dirty="0"/>
          </a:p>
          <a:p>
            <a:pPr lvl="1"/>
            <a:endParaRPr lang="en-US" dirty="0"/>
          </a:p>
          <a:p>
            <a:pPr marL="285750" indent="-285750">
              <a:buFont typeface="Arial"/>
              <a:buChar char="•"/>
            </a:pPr>
            <a:r>
              <a:rPr lang="en-US" dirty="0"/>
              <a:t>A </a:t>
            </a:r>
            <a:r>
              <a:rPr lang="en-US" b="1" dirty="0"/>
              <a:t>transistor </a:t>
            </a:r>
            <a:r>
              <a:rPr lang="en-US" dirty="0"/>
              <a:t>is a electronic component that can work either as an amplifier or a switch. </a:t>
            </a:r>
            <a:endParaRPr lang="en-US" dirty="0" smtClean="0"/>
          </a:p>
          <a:p>
            <a:pPr marL="742950" lvl="1" indent="-285750">
              <a:buFont typeface="Arial"/>
              <a:buChar char="•"/>
            </a:pPr>
            <a:r>
              <a:rPr lang="en-US" dirty="0" smtClean="0"/>
              <a:t>Two diodes sandwiched back to back. </a:t>
            </a:r>
            <a:endParaRPr lang="en-US" dirty="0"/>
          </a:p>
          <a:p>
            <a:pPr marL="1200150" lvl="2" indent="-285750">
              <a:buFont typeface="Arial"/>
              <a:buChar char="•"/>
            </a:pPr>
            <a:r>
              <a:rPr lang="en-US" b="1" dirty="0"/>
              <a:t>Amplifier</a:t>
            </a:r>
            <a:r>
              <a:rPr lang="en-US" dirty="0"/>
              <a:t>- Current booster.</a:t>
            </a:r>
          </a:p>
          <a:p>
            <a:pPr marL="1200150" lvl="2" indent="-285750">
              <a:buFont typeface="Arial"/>
              <a:buChar char="•"/>
            </a:pPr>
            <a:r>
              <a:rPr lang="en-US" b="1" dirty="0"/>
              <a:t>Switches</a:t>
            </a:r>
            <a:r>
              <a:rPr lang="en-US" dirty="0" smtClean="0"/>
              <a:t>- Depending on the applied voltage the transistor can be on or off.</a:t>
            </a:r>
            <a:endParaRPr lang="en-US" dirty="0"/>
          </a:p>
        </p:txBody>
      </p:sp>
      <p:pic>
        <p:nvPicPr>
          <p:cNvPr id="4" name="Picture 3" descr="dio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258" y="1712934"/>
            <a:ext cx="2458852" cy="1733491"/>
          </a:xfrm>
          <a:prstGeom prst="rect">
            <a:avLst/>
          </a:prstGeom>
        </p:spPr>
      </p:pic>
      <p:pic>
        <p:nvPicPr>
          <p:cNvPr id="5" name="Picture 4" descr="Field-Effect-Transistor-P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954" y="4037924"/>
            <a:ext cx="3676939" cy="2011655"/>
          </a:xfrm>
          <a:prstGeom prst="rect">
            <a:avLst/>
          </a:prstGeom>
        </p:spPr>
      </p:pic>
    </p:spTree>
    <p:extLst>
      <p:ext uri="{BB962C8B-B14F-4D97-AF65-F5344CB8AC3E}">
        <p14:creationId xmlns:p14="http://schemas.microsoft.com/office/powerpoint/2010/main" val="21238053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fontScale="90000"/>
          </a:bodyPr>
          <a:lstStyle/>
          <a:p>
            <a:r>
              <a:rPr lang="en-US" dirty="0"/>
              <a:t>Photon Emission in Semiconducting Material</a:t>
            </a:r>
          </a:p>
        </p:txBody>
      </p:sp>
      <p:pic>
        <p:nvPicPr>
          <p:cNvPr id="4" name="Content Placeholder 3" descr="Screen Shot 2016-11-14 at 11.05.3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r="-1494"/>
          <a:stretch/>
        </p:blipFill>
        <p:spPr>
          <a:xfrm>
            <a:off x="3979333" y="1806222"/>
            <a:ext cx="4600223" cy="4332111"/>
          </a:xfrm>
        </p:spPr>
      </p:pic>
      <p:sp>
        <p:nvSpPr>
          <p:cNvPr id="9" name="Slide Number Placeholder 8"/>
          <p:cNvSpPr>
            <a:spLocks noGrp="1"/>
          </p:cNvSpPr>
          <p:nvPr>
            <p:ph type="sldNum" sz="quarter" idx="12"/>
          </p:nvPr>
        </p:nvSpPr>
        <p:spPr/>
        <p:txBody>
          <a:bodyPr/>
          <a:lstStyle/>
          <a:p>
            <a:fld id="{48D99588-F855-A141-955C-3EAF726DC55D}" type="slidenum">
              <a:rPr lang="en-US" smtClean="0"/>
              <a:t>15</a:t>
            </a:fld>
            <a:endParaRPr lang="en-US"/>
          </a:p>
        </p:txBody>
      </p:sp>
      <p:sp>
        <p:nvSpPr>
          <p:cNvPr id="6" name="TextBox 5"/>
          <p:cNvSpPr txBox="1"/>
          <p:nvPr/>
        </p:nvSpPr>
        <p:spPr>
          <a:xfrm>
            <a:off x="550333" y="2188026"/>
            <a:ext cx="3429000" cy="2862323"/>
          </a:xfrm>
          <a:prstGeom prst="rect">
            <a:avLst/>
          </a:prstGeom>
          <a:noFill/>
        </p:spPr>
        <p:txBody>
          <a:bodyPr wrap="square" rtlCol="0">
            <a:spAutoFit/>
          </a:bodyPr>
          <a:lstStyle/>
          <a:p>
            <a:pPr marL="285750" indent="-285750">
              <a:buFont typeface="Arial"/>
              <a:buChar char="•"/>
            </a:pPr>
            <a:r>
              <a:rPr lang="en-US" dirty="0"/>
              <a:t>When an electron meets a hole, it  falls into a lower energy level, and releases energy in the form of a photon. </a:t>
            </a:r>
          </a:p>
          <a:p>
            <a:pPr marL="285750" indent="-285750">
              <a:buFont typeface="Arial"/>
              <a:buChar char="•"/>
            </a:pPr>
            <a:endParaRPr lang="en-US" dirty="0"/>
          </a:p>
          <a:p>
            <a:pPr marL="285750" indent="-285750">
              <a:buFont typeface="Arial"/>
              <a:buChar char="•"/>
            </a:pPr>
            <a:r>
              <a:rPr lang="en-US" dirty="0"/>
              <a:t>The </a:t>
            </a:r>
            <a:r>
              <a:rPr lang="en-US" dirty="0" smtClean="0"/>
              <a:t>wavelength </a:t>
            </a:r>
            <a:r>
              <a:rPr lang="en-US" dirty="0"/>
              <a:t>of the </a:t>
            </a:r>
            <a:r>
              <a:rPr lang="en-US" dirty="0" smtClean="0"/>
              <a:t>emitted photon </a:t>
            </a:r>
            <a:r>
              <a:rPr lang="en-US" dirty="0"/>
              <a:t>depends on the band gap of the semiconductor material.  </a:t>
            </a:r>
          </a:p>
        </p:txBody>
      </p:sp>
    </p:spTree>
    <p:extLst>
      <p:ext uri="{BB962C8B-B14F-4D97-AF65-F5344CB8AC3E}">
        <p14:creationId xmlns:p14="http://schemas.microsoft.com/office/powerpoint/2010/main" val="3027910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solidFill>
                  <a:schemeClr val="accent1">
                    <a:lumMod val="60000"/>
                    <a:lumOff val="40000"/>
                  </a:schemeClr>
                </a:solidFill>
              </a:rPr>
              <a:t>O</a:t>
            </a:r>
            <a:r>
              <a:rPr lang="en-US" dirty="0">
                <a:solidFill>
                  <a:schemeClr val="accent4">
                    <a:lumMod val="50000"/>
                  </a:schemeClr>
                </a:solidFill>
              </a:rPr>
              <a:t>P</a:t>
            </a:r>
            <a:r>
              <a:rPr lang="en-US" dirty="0">
                <a:solidFill>
                  <a:srgbClr val="008000"/>
                </a:solidFill>
              </a:rPr>
              <a:t>T</a:t>
            </a:r>
            <a:r>
              <a:rPr lang="en-US" dirty="0">
                <a:solidFill>
                  <a:schemeClr val="accent1">
                    <a:lumMod val="50000"/>
                  </a:schemeClr>
                </a:solidFill>
              </a:rPr>
              <a:t>O</a:t>
            </a:r>
            <a:r>
              <a:rPr lang="en-US" dirty="0">
                <a:solidFill>
                  <a:srgbClr val="660066"/>
                </a:solidFill>
              </a:rPr>
              <a:t>E</a:t>
            </a:r>
            <a:r>
              <a:rPr lang="en-US" dirty="0">
                <a:solidFill>
                  <a:schemeClr val="accent4">
                    <a:lumMod val="75000"/>
                  </a:schemeClr>
                </a:solidFill>
              </a:rPr>
              <a:t>L</a:t>
            </a:r>
            <a:r>
              <a:rPr lang="en-US" dirty="0">
                <a:solidFill>
                  <a:schemeClr val="accent1">
                    <a:lumMod val="40000"/>
                    <a:lumOff val="60000"/>
                  </a:schemeClr>
                </a:solidFill>
              </a:rPr>
              <a:t>E</a:t>
            </a:r>
            <a:r>
              <a:rPr lang="en-US" dirty="0">
                <a:solidFill>
                  <a:schemeClr val="accent5">
                    <a:lumMod val="20000"/>
                    <a:lumOff val="80000"/>
                  </a:schemeClr>
                </a:solidFill>
              </a:rPr>
              <a:t>C</a:t>
            </a:r>
            <a:r>
              <a:rPr lang="en-US" dirty="0">
                <a:solidFill>
                  <a:srgbClr val="FF0000"/>
                </a:solidFill>
              </a:rPr>
              <a:t>T</a:t>
            </a:r>
            <a:r>
              <a:rPr lang="en-US" dirty="0">
                <a:solidFill>
                  <a:schemeClr val="accent6">
                    <a:lumMod val="60000"/>
                    <a:lumOff val="40000"/>
                  </a:schemeClr>
                </a:solidFill>
              </a:rPr>
              <a:t>R</a:t>
            </a:r>
            <a:r>
              <a:rPr lang="en-US" dirty="0">
                <a:solidFill>
                  <a:srgbClr val="FF6600"/>
                </a:solidFill>
              </a:rPr>
              <a:t>O</a:t>
            </a:r>
            <a:r>
              <a:rPr lang="en-US" dirty="0">
                <a:solidFill>
                  <a:srgbClr val="000090"/>
                </a:solidFill>
              </a:rPr>
              <a:t>N</a:t>
            </a:r>
            <a:r>
              <a:rPr lang="en-US" dirty="0">
                <a:solidFill>
                  <a:srgbClr val="FF29FC"/>
                </a:solidFill>
              </a:rPr>
              <a:t>I</a:t>
            </a:r>
            <a:r>
              <a:rPr lang="en-US" dirty="0">
                <a:solidFill>
                  <a:schemeClr val="accent1">
                    <a:lumMod val="20000"/>
                    <a:lumOff val="80000"/>
                  </a:schemeClr>
                </a:solidFill>
              </a:rPr>
              <a:t>C</a:t>
            </a:r>
            <a:r>
              <a:rPr lang="en-US" dirty="0">
                <a:solidFill>
                  <a:schemeClr val="accent3">
                    <a:lumMod val="60000"/>
                    <a:lumOff val="40000"/>
                  </a:schemeClr>
                </a:solidFill>
              </a:rPr>
              <a:t>S</a:t>
            </a:r>
          </a:p>
        </p:txBody>
      </p:sp>
      <p:sp>
        <p:nvSpPr>
          <p:cNvPr id="9" name="Slide Number Placeholder 8"/>
          <p:cNvSpPr>
            <a:spLocks noGrp="1"/>
          </p:cNvSpPr>
          <p:nvPr>
            <p:ph type="sldNum" sz="quarter" idx="12"/>
          </p:nvPr>
        </p:nvSpPr>
        <p:spPr/>
        <p:txBody>
          <a:bodyPr/>
          <a:lstStyle/>
          <a:p>
            <a:fld id="{48D99588-F855-A141-955C-3EAF726DC55D}" type="slidenum">
              <a:rPr lang="en-US" smtClean="0"/>
              <a:t>16</a:t>
            </a:fld>
            <a:endParaRPr lang="en-US"/>
          </a:p>
        </p:txBody>
      </p:sp>
      <p:pic>
        <p:nvPicPr>
          <p:cNvPr id="8" name="Picture 7" descr="34439e80-8fc2-4e16-a3b2-3c44c40f333e_1.5ae77c11f14b41c28fe9d4d00840c5ce.jpeg"/>
          <p:cNvPicPr>
            <a:picLocks noChangeAspect="1"/>
          </p:cNvPicPr>
          <p:nvPr/>
        </p:nvPicPr>
        <p:blipFill rotWithShape="1">
          <a:blip r:embed="rId3">
            <a:extLst>
              <a:ext uri="{28A0092B-C50C-407E-A947-70E740481C1C}">
                <a14:useLocalDpi xmlns:a14="http://schemas.microsoft.com/office/drawing/2010/main" val="0"/>
              </a:ext>
            </a:extLst>
          </a:blip>
          <a:srcRect t="16676" b="18017"/>
          <a:stretch/>
        </p:blipFill>
        <p:spPr>
          <a:xfrm>
            <a:off x="220518" y="1687866"/>
            <a:ext cx="8693295" cy="4478695"/>
          </a:xfrm>
          <a:prstGeom prst="rect">
            <a:avLst/>
          </a:prstGeom>
        </p:spPr>
      </p:pic>
      <p:pic>
        <p:nvPicPr>
          <p:cNvPr id="5" name="Picture 4" descr="led-display-signs-in-time-square-NY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13" y="1971962"/>
            <a:ext cx="8204118" cy="3783076"/>
          </a:xfrm>
          <a:prstGeom prst="rect">
            <a:avLst/>
          </a:prstGeom>
        </p:spPr>
      </p:pic>
      <p:sp>
        <p:nvSpPr>
          <p:cNvPr id="10" name="Rectangle 9"/>
          <p:cNvSpPr/>
          <p:nvPr/>
        </p:nvSpPr>
        <p:spPr>
          <a:xfrm>
            <a:off x="468813" y="6307465"/>
            <a:ext cx="6665930" cy="261610"/>
          </a:xfrm>
          <a:prstGeom prst="rect">
            <a:avLst/>
          </a:prstGeom>
        </p:spPr>
        <p:txBody>
          <a:bodyPr wrap="square">
            <a:spAutoFit/>
          </a:bodyPr>
          <a:lstStyle/>
          <a:p>
            <a:r>
              <a:rPr lang="en-US" sz="1100" dirty="0"/>
              <a:t>http://</a:t>
            </a:r>
            <a:r>
              <a:rPr lang="en-US" sz="1100" dirty="0" err="1"/>
              <a:t>advisionledsigns.com</a:t>
            </a:r>
            <a:r>
              <a:rPr lang="en-US" sz="1100" dirty="0"/>
              <a:t>/make-your-led-sign-stand-out-with-color-contrast/</a:t>
            </a:r>
          </a:p>
        </p:txBody>
      </p:sp>
    </p:spTree>
    <p:extLst>
      <p:ext uri="{BB962C8B-B14F-4D97-AF65-F5344CB8AC3E}">
        <p14:creationId xmlns:p14="http://schemas.microsoft.com/office/powerpoint/2010/main" val="16525249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fontScale="90000"/>
          </a:bodyPr>
          <a:lstStyle/>
          <a:p>
            <a:r>
              <a:rPr lang="en-US" dirty="0"/>
              <a:t>Layered Semiconducting Material</a:t>
            </a:r>
          </a:p>
        </p:txBody>
      </p:sp>
      <p:pic>
        <p:nvPicPr>
          <p:cNvPr id="5" name="Content Placeholder 4" descr="Screen Shot 2016-11-09 at 3.07.30 AM.png"/>
          <p:cNvPicPr>
            <a:picLocks noGrp="1" noChangeAspect="1"/>
          </p:cNvPicPr>
          <p:nvPr>
            <p:ph idx="1"/>
          </p:nvPr>
        </p:nvPicPr>
        <p:blipFill>
          <a:blip r:embed="rId3">
            <a:extLst>
              <a:ext uri="{28A0092B-C50C-407E-A947-70E740481C1C}">
                <a14:useLocalDpi xmlns:a14="http://schemas.microsoft.com/office/drawing/2010/main" val="0"/>
              </a:ext>
            </a:extLst>
          </a:blip>
          <a:srcRect t="-12212" b="-12212"/>
          <a:stretch>
            <a:fillRect/>
          </a:stretch>
        </p:blipFill>
        <p:spPr>
          <a:xfrm>
            <a:off x="469365" y="1560049"/>
            <a:ext cx="8210089" cy="4361138"/>
          </a:xfrm>
        </p:spPr>
      </p:pic>
      <p:sp>
        <p:nvSpPr>
          <p:cNvPr id="9" name="Slide Number Placeholder 8"/>
          <p:cNvSpPr>
            <a:spLocks noGrp="1"/>
          </p:cNvSpPr>
          <p:nvPr>
            <p:ph type="sldNum" sz="quarter" idx="12"/>
          </p:nvPr>
        </p:nvSpPr>
        <p:spPr/>
        <p:txBody>
          <a:bodyPr/>
          <a:lstStyle/>
          <a:p>
            <a:fld id="{48D99588-F855-A141-955C-3EAF726DC55D}" type="slidenum">
              <a:rPr lang="en-US" smtClean="0"/>
              <a:t>17</a:t>
            </a:fld>
            <a:endParaRPr lang="en-US"/>
          </a:p>
        </p:txBody>
      </p:sp>
      <p:sp>
        <p:nvSpPr>
          <p:cNvPr id="10" name="TextBox 9"/>
          <p:cNvSpPr txBox="1"/>
          <p:nvPr/>
        </p:nvSpPr>
        <p:spPr>
          <a:xfrm>
            <a:off x="193268" y="6257092"/>
            <a:ext cx="6405459" cy="677108"/>
          </a:xfrm>
          <a:prstGeom prst="rect">
            <a:avLst/>
          </a:prstGeom>
          <a:noFill/>
        </p:spPr>
        <p:txBody>
          <a:bodyPr wrap="square" rtlCol="0">
            <a:spAutoFit/>
          </a:bodyPr>
          <a:lstStyle/>
          <a:p>
            <a:pPr lvl="0"/>
            <a:r>
              <a:rPr lang="es-PR" sz="1000" dirty="0"/>
              <a:t>Liu B, Köpf M, Abbas A a., et al, </a:t>
            </a:r>
            <a:r>
              <a:rPr lang="es-PR" sz="1000" i="1" dirty="0"/>
              <a:t>Black Arsenic-Phosphorus: Layered Anisotropic Infrared Semiconductors with Highly Tunable Compositions and Properties</a:t>
            </a:r>
            <a:r>
              <a:rPr lang="es-PR" sz="1000" dirty="0"/>
              <a:t>, 11, 2015. </a:t>
            </a:r>
            <a:endParaRPr lang="en-US" sz="1000" dirty="0"/>
          </a:p>
          <a:p>
            <a:endParaRPr lang="en-US" dirty="0"/>
          </a:p>
        </p:txBody>
      </p:sp>
    </p:spTree>
    <p:extLst>
      <p:ext uri="{BB962C8B-B14F-4D97-AF65-F5344CB8AC3E}">
        <p14:creationId xmlns:p14="http://schemas.microsoft.com/office/powerpoint/2010/main" val="1606829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lstStyle/>
          <a:p>
            <a:r>
              <a:rPr lang="en-US" dirty="0"/>
              <a:t>Black- Arsenic Phosphorus (b-</a:t>
            </a:r>
            <a:r>
              <a:rPr lang="en-US" dirty="0" err="1"/>
              <a:t>AsP</a:t>
            </a:r>
            <a:r>
              <a:rPr lang="en-US" dirty="0"/>
              <a:t>)</a:t>
            </a:r>
          </a:p>
        </p:txBody>
      </p:sp>
      <p:pic>
        <p:nvPicPr>
          <p:cNvPr id="4" name="Content Placeholder 3"/>
          <p:cNvPicPr>
            <a:picLocks noGrp="1"/>
          </p:cNvPicPr>
          <p:nvPr>
            <p:ph idx="1"/>
          </p:nvPr>
        </p:nvPicPr>
        <p:blipFill rotWithShape="1">
          <a:blip r:embed="rId3">
            <a:alphaModFix/>
            <a:extLst>
              <a:ext uri="{28A0092B-C50C-407E-A947-70E740481C1C}">
                <a14:useLocalDpi xmlns:a14="http://schemas.microsoft.com/office/drawing/2010/main" val="0"/>
              </a:ext>
            </a:extLst>
          </a:blip>
          <a:srcRect r="-4954"/>
          <a:stretch/>
        </p:blipFill>
        <p:spPr>
          <a:xfrm>
            <a:off x="2283550" y="1837770"/>
            <a:ext cx="4743001" cy="2953688"/>
          </a:xfrm>
          <a:prstGeom prst="rect">
            <a:avLst/>
          </a:prstGeom>
        </p:spPr>
      </p:pic>
      <p:sp>
        <p:nvSpPr>
          <p:cNvPr id="9" name="Slide Number Placeholder 8"/>
          <p:cNvSpPr>
            <a:spLocks noGrp="1"/>
          </p:cNvSpPr>
          <p:nvPr>
            <p:ph type="sldNum" sz="quarter" idx="12"/>
          </p:nvPr>
        </p:nvSpPr>
        <p:spPr/>
        <p:txBody>
          <a:bodyPr/>
          <a:lstStyle/>
          <a:p>
            <a:fld id="{48D99588-F855-A141-955C-3EAF726DC55D}" type="slidenum">
              <a:rPr lang="en-US" smtClean="0"/>
              <a:t>18</a:t>
            </a:fld>
            <a:endParaRPr lang="en-US"/>
          </a:p>
        </p:txBody>
      </p:sp>
      <p:sp>
        <p:nvSpPr>
          <p:cNvPr id="6" name="Rectangle 5"/>
          <p:cNvSpPr/>
          <p:nvPr/>
        </p:nvSpPr>
        <p:spPr>
          <a:xfrm>
            <a:off x="768614" y="1468438"/>
            <a:ext cx="7219946" cy="369332"/>
          </a:xfrm>
          <a:prstGeom prst="rect">
            <a:avLst/>
          </a:prstGeom>
        </p:spPr>
        <p:txBody>
          <a:bodyPr wrap="square">
            <a:spAutoFit/>
          </a:bodyPr>
          <a:lstStyle/>
          <a:p>
            <a:pPr marL="285750" indent="-285750">
              <a:buFont typeface="Arial"/>
              <a:buChar char="•"/>
            </a:pPr>
            <a:r>
              <a:rPr lang="en-US" dirty="0"/>
              <a:t>Structure of layered b-</a:t>
            </a:r>
            <a:r>
              <a:rPr lang="en-US" dirty="0" err="1"/>
              <a:t>AsP</a:t>
            </a:r>
            <a:r>
              <a:rPr lang="en-US" dirty="0"/>
              <a:t>. a) Side view b) top view of b-</a:t>
            </a:r>
            <a:r>
              <a:rPr lang="en-US" dirty="0" err="1"/>
              <a:t>AsP</a:t>
            </a:r>
            <a:endParaRPr lang="en-US" dirty="0"/>
          </a:p>
        </p:txBody>
      </p:sp>
      <p:sp>
        <p:nvSpPr>
          <p:cNvPr id="10" name="TextBox 9"/>
          <p:cNvSpPr txBox="1"/>
          <p:nvPr/>
        </p:nvSpPr>
        <p:spPr>
          <a:xfrm>
            <a:off x="193268" y="6257092"/>
            <a:ext cx="6405459" cy="677108"/>
          </a:xfrm>
          <a:prstGeom prst="rect">
            <a:avLst/>
          </a:prstGeom>
          <a:noFill/>
        </p:spPr>
        <p:txBody>
          <a:bodyPr wrap="square" rtlCol="0">
            <a:spAutoFit/>
          </a:bodyPr>
          <a:lstStyle/>
          <a:p>
            <a:pPr lvl="0"/>
            <a:r>
              <a:rPr lang="es-PR" sz="1000" dirty="0"/>
              <a:t>Liu B, Köpf M, Abbas A a., et al, </a:t>
            </a:r>
            <a:r>
              <a:rPr lang="es-PR" sz="1000" i="1" dirty="0"/>
              <a:t>Black Arsenic-Phosphorus: Layered Anisotropic Infrared Semiconductors with Highly Tunable Compositions and Properties</a:t>
            </a:r>
            <a:r>
              <a:rPr lang="es-PR" sz="1000" dirty="0"/>
              <a:t>, 11, 2015. </a:t>
            </a:r>
            <a:endParaRPr lang="en-US" sz="1000" dirty="0"/>
          </a:p>
          <a:p>
            <a:endParaRPr lang="en-US" dirty="0"/>
          </a:p>
        </p:txBody>
      </p:sp>
      <p:sp>
        <p:nvSpPr>
          <p:cNvPr id="3" name="TextBox 2"/>
          <p:cNvSpPr txBox="1"/>
          <p:nvPr/>
        </p:nvSpPr>
        <p:spPr>
          <a:xfrm>
            <a:off x="768614" y="4902875"/>
            <a:ext cx="7368669" cy="1508105"/>
          </a:xfrm>
          <a:prstGeom prst="rect">
            <a:avLst/>
          </a:prstGeom>
          <a:noFill/>
        </p:spPr>
        <p:txBody>
          <a:bodyPr wrap="square" rtlCol="0" anchor="t">
            <a:spAutoFit/>
          </a:bodyPr>
          <a:lstStyle/>
          <a:p>
            <a:pPr marL="285750" indent="-285750">
              <a:buFont typeface="Arial"/>
              <a:buChar char="•"/>
            </a:pPr>
            <a:r>
              <a:rPr lang="x-none" dirty="0"/>
              <a:t>Characterization methods:</a:t>
            </a:r>
          </a:p>
          <a:p>
            <a:pPr marL="742950" lvl="1" indent="-285750">
              <a:buFont typeface="Arial"/>
              <a:buChar char="•"/>
            </a:pPr>
            <a:r>
              <a:rPr lang="x-none" dirty="0" smtClean="0"/>
              <a:t>Field </a:t>
            </a:r>
            <a:r>
              <a:rPr lang="x-none" dirty="0"/>
              <a:t>Effect Transistors- Charge transport properties</a:t>
            </a:r>
          </a:p>
          <a:p>
            <a:pPr marL="742950" lvl="1" indent="-285750">
              <a:buFont typeface="Arial"/>
              <a:buChar char="•"/>
            </a:pPr>
            <a:r>
              <a:rPr lang="en-US" dirty="0"/>
              <a:t>Polarized Vibrational Infrared Absorption</a:t>
            </a:r>
          </a:p>
          <a:p>
            <a:endParaRPr lang="en-US" dirty="0"/>
          </a:p>
          <a:p>
            <a:endParaRPr lang="en-US" dirty="0"/>
          </a:p>
        </p:txBody>
      </p:sp>
    </p:spTree>
    <p:extLst>
      <p:ext uri="{BB962C8B-B14F-4D97-AF65-F5344CB8AC3E}">
        <p14:creationId xmlns:p14="http://schemas.microsoft.com/office/powerpoint/2010/main" val="1001436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lstStyle/>
          <a:p>
            <a:r>
              <a:rPr lang="en-US" dirty="0"/>
              <a:t>Field Effect Transistors (FETs)</a:t>
            </a:r>
          </a:p>
        </p:txBody>
      </p:sp>
      <p:sp>
        <p:nvSpPr>
          <p:cNvPr id="9" name="Slide Number Placeholder 8"/>
          <p:cNvSpPr>
            <a:spLocks noGrp="1"/>
          </p:cNvSpPr>
          <p:nvPr>
            <p:ph type="sldNum" sz="quarter" idx="12"/>
          </p:nvPr>
        </p:nvSpPr>
        <p:spPr/>
        <p:txBody>
          <a:bodyPr/>
          <a:lstStyle/>
          <a:p>
            <a:fld id="{48D99588-F855-A141-955C-3EAF726DC55D}" type="slidenum">
              <a:rPr lang="en-US" smtClean="0"/>
              <a:t>19</a:t>
            </a:fld>
            <a:endParaRPr lang="en-US"/>
          </a:p>
        </p:txBody>
      </p:sp>
      <p:sp>
        <p:nvSpPr>
          <p:cNvPr id="7" name="Rectangle 6"/>
          <p:cNvSpPr/>
          <p:nvPr/>
        </p:nvSpPr>
        <p:spPr>
          <a:xfrm>
            <a:off x="4638436" y="2678313"/>
            <a:ext cx="441756" cy="469395"/>
          </a:xfrm>
          <a:prstGeom prst="rect">
            <a:avLst/>
          </a:prstGeom>
          <a:solidFill>
            <a:srgbClr val="FFFFFF"/>
          </a:solidFill>
          <a:ln>
            <a:solidFill>
              <a:srgbClr val="FFFF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n w="18415" cmpd="sng">
                <a:solidFill>
                  <a:srgbClr val="FFFFFF"/>
                </a:solidFill>
                <a:prstDash val="solid"/>
              </a:ln>
              <a:solidFill>
                <a:srgbClr val="FFFFFF"/>
              </a:solidFill>
            </a:endParaRPr>
          </a:p>
        </p:txBody>
      </p:sp>
      <p:sp>
        <p:nvSpPr>
          <p:cNvPr id="14" name="Rectangle 13"/>
          <p:cNvSpPr/>
          <p:nvPr/>
        </p:nvSpPr>
        <p:spPr>
          <a:xfrm>
            <a:off x="538389" y="2678313"/>
            <a:ext cx="345121" cy="469395"/>
          </a:xfrm>
          <a:prstGeom prst="rect">
            <a:avLst/>
          </a:prstGeom>
          <a:solidFill>
            <a:srgbClr val="FFFFFF"/>
          </a:solidFill>
          <a:ln>
            <a:solidFill>
              <a:srgbClr val="FFFF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 name="Picture 2" descr="junction_field_effect_transistors_circu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79" y="1595534"/>
            <a:ext cx="8579633" cy="4721430"/>
          </a:xfrm>
          <a:prstGeom prst="rect">
            <a:avLst/>
          </a:prstGeom>
        </p:spPr>
      </p:pic>
      <p:sp>
        <p:nvSpPr>
          <p:cNvPr id="4" name="Rectangle 3"/>
          <p:cNvSpPr/>
          <p:nvPr/>
        </p:nvSpPr>
        <p:spPr>
          <a:xfrm>
            <a:off x="334179" y="6438270"/>
            <a:ext cx="8455715" cy="261610"/>
          </a:xfrm>
          <a:prstGeom prst="rect">
            <a:avLst/>
          </a:prstGeom>
        </p:spPr>
        <p:txBody>
          <a:bodyPr wrap="square">
            <a:spAutoFit/>
          </a:bodyPr>
          <a:lstStyle/>
          <a:p>
            <a:r>
              <a:rPr lang="en-US" sz="1100" dirty="0"/>
              <a:t>http://</a:t>
            </a:r>
            <a:r>
              <a:rPr lang="en-US" sz="1100" dirty="0" err="1"/>
              <a:t>www.electrotechservices.com</a:t>
            </a:r>
            <a:r>
              <a:rPr lang="en-US" sz="1100" dirty="0"/>
              <a:t>/electronics/</a:t>
            </a:r>
            <a:r>
              <a:rPr lang="en-US" sz="1100" dirty="0" err="1"/>
              <a:t>junction_field_effect_transistors.html</a:t>
            </a:r>
            <a:endParaRPr lang="en-US" sz="1100" dirty="0"/>
          </a:p>
        </p:txBody>
      </p:sp>
      <p:sp>
        <p:nvSpPr>
          <p:cNvPr id="5" name="TextBox 4"/>
          <p:cNvSpPr txBox="1"/>
          <p:nvPr/>
        </p:nvSpPr>
        <p:spPr>
          <a:xfrm>
            <a:off x="538389" y="2064224"/>
            <a:ext cx="3354808" cy="646331"/>
          </a:xfrm>
          <a:prstGeom prst="rect">
            <a:avLst/>
          </a:prstGeom>
          <a:noFill/>
        </p:spPr>
        <p:txBody>
          <a:bodyPr wrap="square" rtlCol="0">
            <a:spAutoFit/>
          </a:bodyPr>
          <a:lstStyle/>
          <a:p>
            <a:pPr marL="285750" indent="-285750">
              <a:buFont typeface="Arial"/>
              <a:buChar char="•"/>
            </a:pPr>
            <a:r>
              <a:rPr lang="en-US" dirty="0" smtClean="0"/>
              <a:t>Increase V</a:t>
            </a:r>
            <a:r>
              <a:rPr lang="en-US" baseline="-25000" dirty="0" smtClean="0"/>
              <a:t>G </a:t>
            </a:r>
          </a:p>
          <a:p>
            <a:pPr marL="285750" indent="-285750">
              <a:buFont typeface="Arial"/>
              <a:buChar char="•"/>
            </a:pPr>
            <a:r>
              <a:rPr lang="en-US" dirty="0" smtClean="0"/>
              <a:t>Increase depletion region </a:t>
            </a:r>
            <a:endParaRPr lang="en-US" dirty="0"/>
          </a:p>
        </p:txBody>
      </p:sp>
    </p:spTree>
    <p:extLst>
      <p:ext uri="{BB962C8B-B14F-4D97-AF65-F5344CB8AC3E}">
        <p14:creationId xmlns:p14="http://schemas.microsoft.com/office/powerpoint/2010/main" val="494526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Arsenic: The King of Poisons</a:t>
            </a:r>
          </a:p>
        </p:txBody>
      </p:sp>
      <p:sp>
        <p:nvSpPr>
          <p:cNvPr id="9" name="Slide Number Placeholder 8"/>
          <p:cNvSpPr>
            <a:spLocks noGrp="1"/>
          </p:cNvSpPr>
          <p:nvPr>
            <p:ph type="sldNum" sz="quarter" idx="12"/>
          </p:nvPr>
        </p:nvSpPr>
        <p:spPr/>
        <p:txBody>
          <a:bodyPr/>
          <a:lstStyle/>
          <a:p>
            <a:fld id="{48D99588-F855-A141-955C-3EAF726DC55D}" type="slidenum">
              <a:rPr lang="en-US" smtClean="0"/>
              <a:t>2</a:t>
            </a:fld>
            <a:endParaRPr lang="en-US"/>
          </a:p>
        </p:txBody>
      </p:sp>
      <p:sp>
        <p:nvSpPr>
          <p:cNvPr id="5" name="Rectangle 4"/>
          <p:cNvSpPr/>
          <p:nvPr/>
        </p:nvSpPr>
        <p:spPr>
          <a:xfrm>
            <a:off x="4373554" y="1578887"/>
            <a:ext cx="4078852" cy="4801315"/>
          </a:xfrm>
          <a:prstGeom prst="rect">
            <a:avLst/>
          </a:prstGeom>
        </p:spPr>
        <p:txBody>
          <a:bodyPr wrap="square">
            <a:spAutoFit/>
          </a:bodyPr>
          <a:lstStyle/>
          <a:p>
            <a:pPr marL="285750" indent="-285750">
              <a:buFont typeface="Arial"/>
              <a:buChar char="•"/>
            </a:pPr>
            <a:r>
              <a:rPr lang="en-US" dirty="0"/>
              <a:t>Albertus Magnus- is noted as the first to have discovered arsenic, around 1250 AD.</a:t>
            </a:r>
          </a:p>
          <a:p>
            <a:endParaRPr lang="en-US" dirty="0"/>
          </a:p>
          <a:p>
            <a:pPr marL="285750" indent="-285750">
              <a:buFont typeface="Arial"/>
              <a:buChar char="•"/>
            </a:pPr>
            <a:r>
              <a:rPr lang="en-US" dirty="0"/>
              <a:t>Used as a poison from the time of the Roman Empire through the Middle Ages and the Renaissance.</a:t>
            </a:r>
          </a:p>
          <a:p>
            <a:endParaRPr lang="en-US" dirty="0"/>
          </a:p>
          <a:p>
            <a:pPr marL="285750" indent="-285750">
              <a:buFont typeface="Arial"/>
              <a:buChar char="•"/>
            </a:pPr>
            <a:r>
              <a:rPr lang="en-US" dirty="0"/>
              <a:t>Arsenic trioxide (As</a:t>
            </a:r>
            <a:r>
              <a:rPr lang="en-US" baseline="-25000" dirty="0"/>
              <a:t>2</a:t>
            </a:r>
            <a:r>
              <a:rPr lang="en-US" dirty="0"/>
              <a:t>O</a:t>
            </a:r>
            <a:r>
              <a:rPr lang="en-US" baseline="-25000" dirty="0"/>
              <a:t>3</a:t>
            </a:r>
            <a:r>
              <a:rPr lang="en-US" dirty="0"/>
              <a:t>)</a:t>
            </a:r>
          </a:p>
          <a:p>
            <a:endParaRPr lang="en-US" dirty="0"/>
          </a:p>
          <a:p>
            <a:pPr marL="285750" indent="-285750">
              <a:buFont typeface="Arial"/>
              <a:buChar char="•"/>
            </a:pPr>
            <a:r>
              <a:rPr lang="en-US" dirty="0"/>
              <a:t>Lacks color, odor, and taste when mixed in food or drink.</a:t>
            </a:r>
          </a:p>
          <a:p>
            <a:endParaRPr lang="en-US" dirty="0"/>
          </a:p>
          <a:p>
            <a:pPr marL="285750" indent="-285750">
              <a:buFont typeface="Arial"/>
              <a:buChar char="•"/>
            </a:pPr>
            <a:r>
              <a:rPr lang="en-US" dirty="0"/>
              <a:t>Fatal dose is the size of a pea.</a:t>
            </a:r>
          </a:p>
          <a:p>
            <a:pPr lvl="1"/>
            <a:endParaRPr lang="en-US" dirty="0"/>
          </a:p>
          <a:p>
            <a:endParaRPr lang="en-US" dirty="0"/>
          </a:p>
        </p:txBody>
      </p:sp>
      <p:pic>
        <p:nvPicPr>
          <p:cNvPr id="8" name="Picture 2" descr="Resultado de imagen para albertus mag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32" y="1706239"/>
            <a:ext cx="3634973" cy="43086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1386" y="6399475"/>
            <a:ext cx="4554664" cy="246221"/>
          </a:xfrm>
          <a:prstGeom prst="rect">
            <a:avLst/>
          </a:prstGeom>
        </p:spPr>
        <p:txBody>
          <a:bodyPr wrap="square">
            <a:spAutoFit/>
          </a:bodyPr>
          <a:lstStyle/>
          <a:p>
            <a:r>
              <a:rPr lang="en-US" sz="1000" dirty="0"/>
              <a:t>http://</a:t>
            </a:r>
            <a:r>
              <a:rPr lang="en-US" sz="1000" dirty="0" err="1"/>
              <a:t>www.dartmouth.edu</a:t>
            </a:r>
            <a:r>
              <a:rPr lang="en-US" sz="1000" dirty="0"/>
              <a:t>/~</a:t>
            </a:r>
            <a:r>
              <a:rPr lang="en-US" sz="1000" dirty="0" err="1"/>
              <a:t>toxmetal</a:t>
            </a:r>
            <a:r>
              <a:rPr lang="en-US" sz="1000" dirty="0"/>
              <a:t>/arsenic/</a:t>
            </a:r>
            <a:r>
              <a:rPr lang="en-US" sz="1000" dirty="0" err="1"/>
              <a:t>history.html</a:t>
            </a:r>
            <a:endParaRPr lang="en-US" sz="1000" dirty="0"/>
          </a:p>
        </p:txBody>
      </p:sp>
      <p:pic>
        <p:nvPicPr>
          <p:cNvPr id="11" name="Picture 10"/>
          <p:cNvPicPr>
            <a:picLocks noChangeAspect="1"/>
          </p:cNvPicPr>
          <p:nvPr/>
        </p:nvPicPr>
        <p:blipFill>
          <a:blip r:embed="rId4"/>
          <a:stretch>
            <a:fillRect/>
          </a:stretch>
        </p:blipFill>
        <p:spPr>
          <a:xfrm>
            <a:off x="5921377" y="5844416"/>
            <a:ext cx="736544" cy="753133"/>
          </a:xfrm>
          <a:prstGeom prst="rect">
            <a:avLst/>
          </a:prstGeom>
        </p:spPr>
      </p:pic>
      <p:pic>
        <p:nvPicPr>
          <p:cNvPr id="13" name="Picture 12"/>
          <p:cNvPicPr>
            <a:picLocks noChangeAspect="1"/>
          </p:cNvPicPr>
          <p:nvPr/>
        </p:nvPicPr>
        <p:blipFill>
          <a:blip r:embed="rId5"/>
          <a:stretch>
            <a:fillRect/>
          </a:stretch>
        </p:blipFill>
        <p:spPr>
          <a:xfrm>
            <a:off x="7595289" y="3327531"/>
            <a:ext cx="727126" cy="1207029"/>
          </a:xfrm>
          <a:prstGeom prst="rect">
            <a:avLst/>
          </a:prstGeom>
        </p:spPr>
      </p:pic>
    </p:spTree>
    <p:extLst>
      <p:ext uri="{BB962C8B-B14F-4D97-AF65-F5344CB8AC3E}">
        <p14:creationId xmlns:p14="http://schemas.microsoft.com/office/powerpoint/2010/main" val="3138895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lstStyle/>
          <a:p>
            <a:r>
              <a:rPr lang="en-US" dirty="0"/>
              <a:t>Field Effect Transistors (FETs)</a:t>
            </a:r>
          </a:p>
        </p:txBody>
      </p:sp>
      <p:sp>
        <p:nvSpPr>
          <p:cNvPr id="9" name="Slide Number Placeholder 8"/>
          <p:cNvSpPr>
            <a:spLocks noGrp="1"/>
          </p:cNvSpPr>
          <p:nvPr>
            <p:ph type="sldNum" sz="quarter" idx="12"/>
          </p:nvPr>
        </p:nvSpPr>
        <p:spPr/>
        <p:txBody>
          <a:bodyPr/>
          <a:lstStyle/>
          <a:p>
            <a:fld id="{48D99588-F855-A141-955C-3EAF726DC55D}" type="slidenum">
              <a:rPr lang="en-US" smtClean="0"/>
              <a:t>20</a:t>
            </a:fld>
            <a:endParaRPr lang="en-US"/>
          </a:p>
        </p:txBody>
      </p:sp>
      <p:sp>
        <p:nvSpPr>
          <p:cNvPr id="10" name="TextBox 9"/>
          <p:cNvSpPr txBox="1"/>
          <p:nvPr/>
        </p:nvSpPr>
        <p:spPr>
          <a:xfrm>
            <a:off x="193268" y="6257092"/>
            <a:ext cx="6405459" cy="677108"/>
          </a:xfrm>
          <a:prstGeom prst="rect">
            <a:avLst/>
          </a:prstGeom>
          <a:noFill/>
        </p:spPr>
        <p:txBody>
          <a:bodyPr wrap="square" rtlCol="0">
            <a:spAutoFit/>
          </a:bodyPr>
          <a:lstStyle/>
          <a:p>
            <a:pPr lvl="0"/>
            <a:r>
              <a:rPr lang="es-PR" sz="1000" dirty="0"/>
              <a:t>Liu B, Köpf M, Abbas A a., et al, </a:t>
            </a:r>
            <a:r>
              <a:rPr lang="es-PR" sz="1000" i="1" dirty="0"/>
              <a:t>Black Arsenic-Phosphorus: Layered Anisotropic Infrared Semiconductors with Highly Tunable Compositions and Properties</a:t>
            </a:r>
            <a:r>
              <a:rPr lang="es-PR" sz="1000" dirty="0"/>
              <a:t>, 11, 2015. </a:t>
            </a:r>
            <a:endParaRPr lang="en-US" sz="1000" dirty="0"/>
          </a:p>
          <a:p>
            <a:endParaRPr lang="en-US" dirty="0"/>
          </a:p>
        </p:txBody>
      </p:sp>
      <p:sp>
        <p:nvSpPr>
          <p:cNvPr id="3" name="Rectangle 2"/>
          <p:cNvSpPr/>
          <p:nvPr/>
        </p:nvSpPr>
        <p:spPr>
          <a:xfrm>
            <a:off x="455561" y="1626283"/>
            <a:ext cx="8334333" cy="369332"/>
          </a:xfrm>
          <a:prstGeom prst="rect">
            <a:avLst/>
          </a:prstGeom>
        </p:spPr>
        <p:txBody>
          <a:bodyPr wrap="square">
            <a:spAutoFit/>
          </a:bodyPr>
          <a:lstStyle/>
          <a:p>
            <a:pPr marL="285750" indent="-285750">
              <a:buFont typeface="Arial"/>
              <a:buChar char="•"/>
            </a:pPr>
            <a:r>
              <a:rPr lang="en-US" dirty="0" smtClean="0"/>
              <a:t>Transfer </a:t>
            </a:r>
            <a:r>
              <a:rPr lang="en-US" dirty="0"/>
              <a:t>curve of a 5nm thick b-As</a:t>
            </a:r>
            <a:r>
              <a:rPr lang="en-US" baseline="-25000" dirty="0"/>
              <a:t>0.83</a:t>
            </a:r>
            <a:r>
              <a:rPr lang="en-US" dirty="0"/>
              <a:t>P</a:t>
            </a:r>
            <a:r>
              <a:rPr lang="en-US" baseline="-25000" dirty="0"/>
              <a:t>0.17</a:t>
            </a:r>
            <a:r>
              <a:rPr lang="en-US" dirty="0"/>
              <a:t> samples.</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971663" y="1995615"/>
            <a:ext cx="5263334" cy="3452348"/>
          </a:xfrm>
          <a:prstGeom prst="rect">
            <a:avLst/>
          </a:prstGeom>
        </p:spPr>
      </p:pic>
      <p:sp>
        <p:nvSpPr>
          <p:cNvPr id="14" name="Rectangle 13"/>
          <p:cNvSpPr/>
          <p:nvPr/>
        </p:nvSpPr>
        <p:spPr>
          <a:xfrm>
            <a:off x="538389" y="2678313"/>
            <a:ext cx="345121" cy="469395"/>
          </a:xfrm>
          <a:prstGeom prst="rect">
            <a:avLst/>
          </a:prstGeom>
          <a:solidFill>
            <a:srgbClr val="FFFFFF"/>
          </a:solidFill>
          <a:ln>
            <a:solidFill>
              <a:srgbClr val="FFFF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1971663" y="2076541"/>
            <a:ext cx="751904" cy="601772"/>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a:off x="530231" y="5379928"/>
            <a:ext cx="8216409" cy="646331"/>
          </a:xfrm>
          <a:prstGeom prst="rect">
            <a:avLst/>
          </a:prstGeom>
        </p:spPr>
        <p:txBody>
          <a:bodyPr wrap="square">
            <a:spAutoFit/>
          </a:bodyPr>
          <a:lstStyle/>
          <a:p>
            <a:pPr marL="285750" indent="-285750">
              <a:buFont typeface="Arial"/>
              <a:buChar char="•"/>
            </a:pPr>
            <a:r>
              <a:rPr lang="en-US" dirty="0" smtClean="0"/>
              <a:t>This device </a:t>
            </a:r>
            <a:r>
              <a:rPr lang="en-US" dirty="0"/>
              <a:t>shows </a:t>
            </a:r>
            <a:r>
              <a:rPr lang="en-US" dirty="0" err="1"/>
              <a:t>ambipolar</a:t>
            </a:r>
            <a:r>
              <a:rPr lang="en-US" dirty="0"/>
              <a:t> transport behavior and an on/off current</a:t>
            </a:r>
          </a:p>
          <a:p>
            <a:r>
              <a:rPr lang="en-US" dirty="0"/>
              <a:t>ratio of </a:t>
            </a:r>
            <a:r>
              <a:rPr lang="en-US" dirty="0" smtClean="0"/>
              <a:t>1.9x10</a:t>
            </a:r>
            <a:r>
              <a:rPr lang="en-US" baseline="30000" dirty="0" smtClean="0"/>
              <a:t>3</a:t>
            </a:r>
            <a:r>
              <a:rPr lang="en-US" dirty="0" smtClean="0"/>
              <a:t>. </a:t>
            </a:r>
            <a:endParaRPr lang="en-US" dirty="0"/>
          </a:p>
        </p:txBody>
      </p:sp>
    </p:spTree>
    <p:extLst>
      <p:ext uri="{BB962C8B-B14F-4D97-AF65-F5344CB8AC3E}">
        <p14:creationId xmlns:p14="http://schemas.microsoft.com/office/powerpoint/2010/main" val="36375942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lstStyle/>
          <a:p>
            <a:r>
              <a:rPr lang="en-US" dirty="0"/>
              <a:t>B-</a:t>
            </a:r>
            <a:r>
              <a:rPr lang="en-US" dirty="0" err="1"/>
              <a:t>AsP</a:t>
            </a:r>
            <a:r>
              <a:rPr lang="en-US" dirty="0"/>
              <a:t>: Infrared Adsorption</a:t>
            </a:r>
          </a:p>
        </p:txBody>
      </p:sp>
      <p:sp>
        <p:nvSpPr>
          <p:cNvPr id="9" name="Slide Number Placeholder 8"/>
          <p:cNvSpPr>
            <a:spLocks noGrp="1"/>
          </p:cNvSpPr>
          <p:nvPr>
            <p:ph type="sldNum" sz="quarter" idx="12"/>
          </p:nvPr>
        </p:nvSpPr>
        <p:spPr/>
        <p:txBody>
          <a:bodyPr/>
          <a:lstStyle/>
          <a:p>
            <a:fld id="{48D99588-F855-A141-955C-3EAF726DC55D}" type="slidenum">
              <a:rPr lang="en-US" smtClean="0"/>
              <a:t>21</a:t>
            </a:fld>
            <a:endParaRPr lang="en-US"/>
          </a:p>
        </p:txBody>
      </p:sp>
      <p:sp>
        <p:nvSpPr>
          <p:cNvPr id="6" name="Rectangle 5"/>
          <p:cNvSpPr/>
          <p:nvPr/>
        </p:nvSpPr>
        <p:spPr>
          <a:xfrm>
            <a:off x="536966" y="5162050"/>
            <a:ext cx="7999710" cy="707886"/>
          </a:xfrm>
          <a:prstGeom prst="rect">
            <a:avLst/>
          </a:prstGeom>
        </p:spPr>
        <p:txBody>
          <a:bodyPr wrap="square">
            <a:spAutoFit/>
          </a:bodyPr>
          <a:lstStyle/>
          <a:p>
            <a:pPr marL="342900" indent="-342900">
              <a:buFont typeface="Arial"/>
              <a:buChar char="•"/>
            </a:pPr>
            <a:r>
              <a:rPr lang="en-US" sz="2000" dirty="0"/>
              <a:t>Polarization-resolved infrared absorption spectra of b-As</a:t>
            </a:r>
            <a:r>
              <a:rPr lang="en-US" sz="2000" baseline="-25000" dirty="0"/>
              <a:t>0.83</a:t>
            </a:r>
            <a:r>
              <a:rPr lang="en-US" sz="2000" dirty="0"/>
              <a:t>P</a:t>
            </a:r>
            <a:r>
              <a:rPr lang="en-US" sz="2000" baseline="-25000" dirty="0"/>
              <a:t>0.17</a:t>
            </a:r>
            <a:r>
              <a:rPr lang="en-US" sz="2000" dirty="0"/>
              <a:t> materials at different polarization angles. </a:t>
            </a:r>
          </a:p>
        </p:txBody>
      </p:sp>
      <p:sp>
        <p:nvSpPr>
          <p:cNvPr id="10" name="TextBox 9"/>
          <p:cNvSpPr txBox="1"/>
          <p:nvPr/>
        </p:nvSpPr>
        <p:spPr>
          <a:xfrm>
            <a:off x="193268" y="6257092"/>
            <a:ext cx="6405459" cy="677108"/>
          </a:xfrm>
          <a:prstGeom prst="rect">
            <a:avLst/>
          </a:prstGeom>
          <a:noFill/>
        </p:spPr>
        <p:txBody>
          <a:bodyPr wrap="square" rtlCol="0">
            <a:spAutoFit/>
          </a:bodyPr>
          <a:lstStyle/>
          <a:p>
            <a:pPr lvl="0"/>
            <a:r>
              <a:rPr lang="es-PR" sz="1000" dirty="0"/>
              <a:t>Liu B, Köpf M, Abbas A a., et al, </a:t>
            </a:r>
            <a:r>
              <a:rPr lang="es-PR" sz="1000" i="1" dirty="0"/>
              <a:t>Black Arsenic-Phosphorus: Layered Anisotropic Infrared Semiconductors with Highly Tunable Compositions and Properties</a:t>
            </a:r>
            <a:r>
              <a:rPr lang="es-PR" sz="1000" dirty="0"/>
              <a:t>, 11, 2015. </a:t>
            </a:r>
            <a:endParaRPr lang="en-US" sz="1000" dirty="0"/>
          </a:p>
          <a:p>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348424" y="1537628"/>
            <a:ext cx="5683348" cy="3297786"/>
          </a:xfrm>
          <a:prstGeom prst="rect">
            <a:avLst/>
          </a:prstGeom>
        </p:spPr>
      </p:pic>
      <p:sp>
        <p:nvSpPr>
          <p:cNvPr id="5" name="Donut 4"/>
          <p:cNvSpPr/>
          <p:nvPr/>
        </p:nvSpPr>
        <p:spPr>
          <a:xfrm>
            <a:off x="3066911" y="3620169"/>
            <a:ext cx="855901" cy="842151"/>
          </a:xfrm>
          <a:prstGeom prst="donut">
            <a:avLst>
              <a:gd name="adj" fmla="val 1014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86434" y="3901968"/>
            <a:ext cx="1761990" cy="923330"/>
          </a:xfrm>
          <a:prstGeom prst="rect">
            <a:avLst/>
          </a:prstGeom>
          <a:noFill/>
        </p:spPr>
        <p:txBody>
          <a:bodyPr wrap="square" rtlCol="0">
            <a:spAutoFit/>
          </a:bodyPr>
          <a:lstStyle/>
          <a:p>
            <a:r>
              <a:rPr lang="is-IS" b="1" dirty="0">
                <a:solidFill>
                  <a:srgbClr val="FF0000"/>
                </a:solidFill>
              </a:rPr>
              <a:t>ṽ = 1250 cm</a:t>
            </a:r>
            <a:r>
              <a:rPr lang="is-IS" b="1" baseline="30000" dirty="0">
                <a:solidFill>
                  <a:srgbClr val="FF0000"/>
                </a:solidFill>
              </a:rPr>
              <a:t>-1</a:t>
            </a:r>
            <a:endParaRPr lang="en-US" b="1" dirty="0">
              <a:solidFill>
                <a:srgbClr val="FF0000"/>
              </a:solidFill>
            </a:endParaRPr>
          </a:p>
          <a:p>
            <a:r>
              <a:rPr lang="en-US" b="1" dirty="0">
                <a:solidFill>
                  <a:srgbClr val="FF0000"/>
                </a:solidFill>
              </a:rPr>
              <a:t>E = 0.15eV</a:t>
            </a:r>
          </a:p>
          <a:p>
            <a:r>
              <a:rPr lang="el-GR" b="1" dirty="0">
                <a:solidFill>
                  <a:srgbClr val="FF0000"/>
                </a:solidFill>
              </a:rPr>
              <a:t>λ</a:t>
            </a:r>
            <a:r>
              <a:rPr lang="en-US" b="1" dirty="0">
                <a:solidFill>
                  <a:srgbClr val="FF0000"/>
                </a:solidFill>
              </a:rPr>
              <a:t> = 8265 nm</a:t>
            </a:r>
          </a:p>
        </p:txBody>
      </p:sp>
      <p:sp>
        <p:nvSpPr>
          <p:cNvPr id="3" name="Oval 2"/>
          <p:cNvSpPr/>
          <p:nvPr/>
        </p:nvSpPr>
        <p:spPr>
          <a:xfrm>
            <a:off x="1402011" y="1537628"/>
            <a:ext cx="709253" cy="342858"/>
          </a:xfrm>
          <a:prstGeom prst="ellipse">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536966" y="2538750"/>
            <a:ext cx="1730090" cy="923330"/>
          </a:xfrm>
          <a:prstGeom prst="rect">
            <a:avLst/>
          </a:prstGeom>
        </p:spPr>
        <p:txBody>
          <a:bodyPr wrap="square">
            <a:spAutoFit/>
          </a:bodyPr>
          <a:lstStyle/>
          <a:p>
            <a:r>
              <a:rPr lang="el-GR" dirty="0"/>
              <a:t>E = hc/λ		</a:t>
            </a:r>
          </a:p>
          <a:p>
            <a:r>
              <a:rPr lang="is-IS" dirty="0"/>
              <a:t>ṽ = 1/λ	</a:t>
            </a:r>
          </a:p>
        </p:txBody>
      </p:sp>
      <p:sp>
        <p:nvSpPr>
          <p:cNvPr id="11" name="Rectangle 10"/>
          <p:cNvSpPr/>
          <p:nvPr/>
        </p:nvSpPr>
        <p:spPr>
          <a:xfrm>
            <a:off x="2267056" y="1537628"/>
            <a:ext cx="657019" cy="342858"/>
          </a:xfrm>
          <a:prstGeom prst="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ight Arrow 11"/>
          <p:cNvSpPr/>
          <p:nvPr/>
        </p:nvSpPr>
        <p:spPr>
          <a:xfrm rot="20613141">
            <a:off x="2068978" y="4191916"/>
            <a:ext cx="1002431" cy="15381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4979282" y="2538751"/>
            <a:ext cx="2506350" cy="1595492"/>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5714478" y="2339616"/>
            <a:ext cx="618233" cy="199135"/>
          </a:xfrm>
          <a:prstGeom prst="rect">
            <a:avLst/>
          </a:prstGeom>
          <a:solidFill>
            <a:srgbClr val="FFFFFF"/>
          </a:solidFill>
          <a:ln>
            <a:solidFill>
              <a:srgbClr val="FFFFFF"/>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526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152"/>
            <a:ext cx="8913813" cy="914400"/>
          </a:xfrm>
        </p:spPr>
        <p:txBody>
          <a:bodyPr/>
          <a:lstStyle/>
          <a:p>
            <a:r>
              <a:rPr lang="en-US" dirty="0" err="1"/>
              <a:t>Arsenene</a:t>
            </a:r>
            <a:endParaRPr lang="en-US" dirty="0"/>
          </a:p>
        </p:txBody>
      </p:sp>
      <p:pic>
        <p:nvPicPr>
          <p:cNvPr id="4" name="Content Placeholder 3" descr="Macintosh HD:Users:isra:Dropbox:Arsenic:Arsenene:nfig001.gif"/>
          <p:cNvPicPr>
            <a:picLocks noGrp="1"/>
          </p:cNvPicPr>
          <p:nvPr>
            <p:ph idx="1"/>
          </p:nvPr>
        </p:nvPicPr>
        <p:blipFill>
          <a:blip r:embed="rId2">
            <a:extLst>
              <a:ext uri="{28A0092B-C50C-407E-A947-70E740481C1C}">
                <a14:useLocalDpi xmlns:a14="http://schemas.microsoft.com/office/drawing/2010/main" val="0"/>
              </a:ext>
            </a:extLst>
          </a:blip>
          <a:srcRect t="-14017" b="-14017"/>
          <a:stretch>
            <a:fillRect/>
          </a:stretch>
        </p:blipFill>
        <p:spPr bwMode="auto">
          <a:xfrm>
            <a:off x="4023444" y="1520751"/>
            <a:ext cx="4766450" cy="3812890"/>
          </a:xfrm>
          <a:prstGeom prst="rect">
            <a:avLst/>
          </a:prstGeom>
          <a:noFill/>
          <a:ln>
            <a:noFill/>
          </a:ln>
        </p:spPr>
      </p:pic>
      <p:sp>
        <p:nvSpPr>
          <p:cNvPr id="8" name="Slide Number Placeholder 7"/>
          <p:cNvSpPr>
            <a:spLocks noGrp="1"/>
          </p:cNvSpPr>
          <p:nvPr>
            <p:ph type="sldNum" sz="quarter" idx="12"/>
          </p:nvPr>
        </p:nvSpPr>
        <p:spPr/>
        <p:txBody>
          <a:bodyPr/>
          <a:lstStyle/>
          <a:p>
            <a:fld id="{48D99588-F855-A141-955C-3EAF726DC55D}" type="slidenum">
              <a:rPr lang="en-US" smtClean="0"/>
              <a:t>22</a:t>
            </a:fld>
            <a:endParaRPr lang="en-US"/>
          </a:p>
        </p:txBody>
      </p:sp>
      <p:sp>
        <p:nvSpPr>
          <p:cNvPr id="6" name="Rectangle 5"/>
          <p:cNvSpPr/>
          <p:nvPr/>
        </p:nvSpPr>
        <p:spPr>
          <a:xfrm>
            <a:off x="435817" y="2084330"/>
            <a:ext cx="3587627" cy="2246769"/>
          </a:xfrm>
          <a:prstGeom prst="rect">
            <a:avLst/>
          </a:prstGeom>
        </p:spPr>
        <p:txBody>
          <a:bodyPr wrap="square">
            <a:spAutoFit/>
          </a:bodyPr>
          <a:lstStyle/>
          <a:p>
            <a:pPr marL="342900" indent="-342900">
              <a:buFont typeface="Arial"/>
              <a:buChar char="•"/>
            </a:pPr>
            <a:r>
              <a:rPr lang="en-US" sz="2000" dirty="0"/>
              <a:t>Structural models of As in the bulk form and of its monolayer form.</a:t>
            </a:r>
          </a:p>
          <a:p>
            <a:pPr marL="800100" lvl="1" indent="-342900" algn="just">
              <a:buFont typeface="+mj-lt"/>
              <a:buAutoNum type="alphaLcParenR"/>
            </a:pPr>
            <a:r>
              <a:rPr lang="en-US" sz="2000" dirty="0"/>
              <a:t>Side view bulk form</a:t>
            </a:r>
          </a:p>
          <a:p>
            <a:pPr marL="800100" lvl="1" indent="-342900" algn="just">
              <a:buFont typeface="+mj-lt"/>
              <a:buAutoNum type="alphaLcParenR"/>
            </a:pPr>
            <a:r>
              <a:rPr lang="en-US" sz="2000" dirty="0"/>
              <a:t>Top view bulk form</a:t>
            </a:r>
          </a:p>
          <a:p>
            <a:pPr marL="800100" lvl="1" indent="-342900" algn="just">
              <a:buFont typeface="+mj-lt"/>
              <a:buAutoNum type="alphaLcParenR"/>
            </a:pPr>
            <a:r>
              <a:rPr lang="en-US" sz="2000" dirty="0"/>
              <a:t>Top view monolayer </a:t>
            </a:r>
          </a:p>
          <a:p>
            <a:pPr marL="800100" lvl="1" indent="-342900" algn="just">
              <a:buFont typeface="+mj-lt"/>
              <a:buAutoNum type="alphaLcParenR"/>
            </a:pPr>
            <a:r>
              <a:rPr lang="en-US" sz="2000" dirty="0"/>
              <a:t>Side view monolayer </a:t>
            </a:r>
          </a:p>
        </p:txBody>
      </p:sp>
      <p:sp>
        <p:nvSpPr>
          <p:cNvPr id="7" name="Rectangle 6"/>
          <p:cNvSpPr/>
          <p:nvPr/>
        </p:nvSpPr>
        <p:spPr>
          <a:xfrm>
            <a:off x="96634" y="6202641"/>
            <a:ext cx="7882580" cy="400110"/>
          </a:xfrm>
          <a:prstGeom prst="rect">
            <a:avLst/>
          </a:prstGeom>
        </p:spPr>
        <p:txBody>
          <a:bodyPr wrap="square">
            <a:spAutoFit/>
          </a:bodyPr>
          <a:lstStyle/>
          <a:p>
            <a:r>
              <a:rPr lang="pt-BR" sz="1000" dirty="0"/>
              <a:t>Zhang </a:t>
            </a:r>
            <a:r>
              <a:rPr lang="pt-BR" sz="1000" dirty="0" err="1"/>
              <a:t>S</a:t>
            </a:r>
            <a:r>
              <a:rPr lang="pt-BR" sz="1000" dirty="0"/>
              <a:t>, Yan </a:t>
            </a:r>
            <a:r>
              <a:rPr lang="pt-BR" sz="1000" dirty="0" err="1"/>
              <a:t>Z</a:t>
            </a:r>
            <a:r>
              <a:rPr lang="pt-BR" sz="1000" dirty="0"/>
              <a:t>, Li </a:t>
            </a:r>
            <a:r>
              <a:rPr lang="pt-BR" sz="1000" dirty="0" err="1"/>
              <a:t>Y</a:t>
            </a:r>
            <a:r>
              <a:rPr lang="pt-BR" sz="1000" dirty="0"/>
              <a:t>, Chen </a:t>
            </a:r>
            <a:r>
              <a:rPr lang="pt-BR" sz="1000" dirty="0" err="1"/>
              <a:t>Z</a:t>
            </a:r>
            <a:r>
              <a:rPr lang="pt-BR" sz="1000" dirty="0"/>
              <a:t>, </a:t>
            </a:r>
            <a:r>
              <a:rPr lang="pt-BR" sz="1000" dirty="0" err="1"/>
              <a:t>Zeng</a:t>
            </a:r>
            <a:r>
              <a:rPr lang="pt-BR" sz="1000" dirty="0"/>
              <a:t> H., </a:t>
            </a:r>
            <a:r>
              <a:rPr lang="pt-BR" sz="1000" i="1" dirty="0" err="1"/>
              <a:t>Atomically</a:t>
            </a:r>
            <a:r>
              <a:rPr lang="pt-BR" sz="1000" i="1" dirty="0"/>
              <a:t> </a:t>
            </a:r>
            <a:r>
              <a:rPr lang="pt-BR" sz="1000" i="1" dirty="0" err="1"/>
              <a:t>Thin</a:t>
            </a:r>
            <a:r>
              <a:rPr lang="pt-BR" sz="1000" i="1" dirty="0"/>
              <a:t> </a:t>
            </a:r>
            <a:r>
              <a:rPr lang="pt-BR" sz="1000" i="1" dirty="0" err="1"/>
              <a:t>Arsenene</a:t>
            </a:r>
            <a:r>
              <a:rPr lang="pt-BR" sz="1000" i="1" dirty="0"/>
              <a:t> </a:t>
            </a:r>
            <a:r>
              <a:rPr lang="pt-BR" sz="1000" i="1" dirty="0" err="1"/>
              <a:t>and</a:t>
            </a:r>
            <a:r>
              <a:rPr lang="pt-BR" sz="1000" i="1" dirty="0"/>
              <a:t> </a:t>
            </a:r>
            <a:r>
              <a:rPr lang="pt-BR" sz="1000" i="1" dirty="0" err="1"/>
              <a:t>Antimonene</a:t>
            </a:r>
            <a:r>
              <a:rPr lang="pt-BR" sz="1000" i="1" dirty="0"/>
              <a:t> : </a:t>
            </a:r>
            <a:r>
              <a:rPr lang="pt-BR" sz="1000" i="1" dirty="0" err="1"/>
              <a:t>Semimetal</a:t>
            </a:r>
            <a:r>
              <a:rPr lang="pt-BR" sz="1000" i="1" dirty="0"/>
              <a:t> – </a:t>
            </a:r>
            <a:r>
              <a:rPr lang="pt-BR" sz="1000" i="1" dirty="0" err="1"/>
              <a:t>Semiconductor</a:t>
            </a:r>
            <a:r>
              <a:rPr lang="pt-BR" sz="1000" i="1" dirty="0"/>
              <a:t> </a:t>
            </a:r>
            <a:r>
              <a:rPr lang="pt-BR" sz="1000" i="1" dirty="0" err="1"/>
              <a:t>and</a:t>
            </a:r>
            <a:r>
              <a:rPr lang="pt-BR" sz="1000" i="1" dirty="0"/>
              <a:t> </a:t>
            </a:r>
            <a:r>
              <a:rPr lang="pt-BR" sz="1000" i="1" dirty="0" err="1"/>
              <a:t>Indirect</a:t>
            </a:r>
            <a:r>
              <a:rPr lang="pt-BR" sz="1000" i="1" dirty="0"/>
              <a:t> – </a:t>
            </a:r>
            <a:r>
              <a:rPr lang="pt-BR" sz="1000" i="1" dirty="0" err="1"/>
              <a:t>Direct</a:t>
            </a:r>
            <a:r>
              <a:rPr lang="pt-BR" sz="1000" i="1" dirty="0"/>
              <a:t> Band-Gap </a:t>
            </a:r>
            <a:r>
              <a:rPr lang="pt-BR" sz="1000" i="1" dirty="0" err="1"/>
              <a:t>Transitions</a:t>
            </a:r>
            <a:r>
              <a:rPr lang="pt-BR" sz="1000" dirty="0"/>
              <a:t>, 3155-3158, 2015.</a:t>
            </a:r>
            <a:endParaRPr lang="en-US" sz="1000" dirty="0"/>
          </a:p>
        </p:txBody>
      </p:sp>
      <p:sp>
        <p:nvSpPr>
          <p:cNvPr id="3" name="TextBox 2"/>
          <p:cNvSpPr txBox="1"/>
          <p:nvPr/>
        </p:nvSpPr>
        <p:spPr>
          <a:xfrm>
            <a:off x="435816" y="4964309"/>
            <a:ext cx="8169319" cy="1200329"/>
          </a:xfrm>
          <a:prstGeom prst="rect">
            <a:avLst/>
          </a:prstGeom>
          <a:noFill/>
        </p:spPr>
        <p:txBody>
          <a:bodyPr wrap="square" rtlCol="0">
            <a:spAutoFit/>
          </a:bodyPr>
          <a:lstStyle/>
          <a:p>
            <a:pPr marL="285750" indent="-285750">
              <a:buFont typeface="Arial"/>
              <a:buChar char="•"/>
            </a:pPr>
            <a:r>
              <a:rPr lang="en-US" b="1" dirty="0"/>
              <a:t>Density functional theory</a:t>
            </a:r>
            <a:r>
              <a:rPr lang="en-US" dirty="0"/>
              <a:t> (</a:t>
            </a:r>
            <a:r>
              <a:rPr lang="en-US" b="1" dirty="0"/>
              <a:t>DFT</a:t>
            </a:r>
            <a:r>
              <a:rPr lang="en-US" dirty="0"/>
              <a:t>)</a:t>
            </a:r>
          </a:p>
          <a:p>
            <a:pPr marL="742950" lvl="1" indent="-285750">
              <a:buFont typeface="Arial"/>
              <a:buChar char="•"/>
            </a:pPr>
            <a:r>
              <a:rPr lang="en-US" dirty="0"/>
              <a:t>C</a:t>
            </a:r>
            <a:r>
              <a:rPr lang="en-US" dirty="0" smtClean="0"/>
              <a:t>omputational codes </a:t>
            </a:r>
            <a:r>
              <a:rPr lang="en-US" dirty="0"/>
              <a:t>used to investigate the structural, magnetic and electronic properties of molecules.</a:t>
            </a:r>
          </a:p>
          <a:p>
            <a:r>
              <a:rPr lang="en-US" dirty="0"/>
              <a:t>	 </a:t>
            </a:r>
          </a:p>
        </p:txBody>
      </p:sp>
    </p:spTree>
    <p:extLst>
      <p:ext uri="{BB962C8B-B14F-4D97-AF65-F5344CB8AC3E}">
        <p14:creationId xmlns:p14="http://schemas.microsoft.com/office/powerpoint/2010/main" val="12827780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152"/>
            <a:ext cx="8913813" cy="914400"/>
          </a:xfrm>
        </p:spPr>
        <p:txBody>
          <a:bodyPr/>
          <a:lstStyle/>
          <a:p>
            <a:r>
              <a:rPr lang="en-US" dirty="0" err="1"/>
              <a:t>Arsenene</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t="-9186" b="-9186"/>
          <a:stretch>
            <a:fillRect/>
          </a:stretch>
        </p:blipFill>
        <p:spPr>
          <a:xfrm>
            <a:off x="609053" y="2126432"/>
            <a:ext cx="7610476" cy="3670767"/>
          </a:xfrm>
          <a:prstGeom prst="rect">
            <a:avLst/>
          </a:prstGeom>
        </p:spPr>
      </p:pic>
      <p:sp>
        <p:nvSpPr>
          <p:cNvPr id="3" name="Slide Number Placeholder 2"/>
          <p:cNvSpPr>
            <a:spLocks noGrp="1"/>
          </p:cNvSpPr>
          <p:nvPr>
            <p:ph type="sldNum" sz="quarter" idx="12"/>
          </p:nvPr>
        </p:nvSpPr>
        <p:spPr/>
        <p:txBody>
          <a:bodyPr/>
          <a:lstStyle/>
          <a:p>
            <a:fld id="{48D99588-F855-A141-955C-3EAF726DC55D}" type="slidenum">
              <a:rPr lang="en-US" smtClean="0"/>
              <a:t>23</a:t>
            </a:fld>
            <a:endParaRPr lang="en-US"/>
          </a:p>
        </p:txBody>
      </p:sp>
      <p:sp>
        <p:nvSpPr>
          <p:cNvPr id="6" name="Rectangle 5"/>
          <p:cNvSpPr/>
          <p:nvPr/>
        </p:nvSpPr>
        <p:spPr>
          <a:xfrm>
            <a:off x="424294" y="1572857"/>
            <a:ext cx="8180841" cy="923330"/>
          </a:xfrm>
          <a:prstGeom prst="rect">
            <a:avLst/>
          </a:prstGeom>
        </p:spPr>
        <p:txBody>
          <a:bodyPr wrap="square">
            <a:spAutoFit/>
          </a:bodyPr>
          <a:lstStyle/>
          <a:p>
            <a:pPr marL="342900" indent="-342900">
              <a:buFont typeface="Arial"/>
              <a:buChar char="•"/>
            </a:pPr>
            <a:r>
              <a:rPr lang="en-US" dirty="0" smtClean="0"/>
              <a:t>Band structures of </a:t>
            </a:r>
            <a:r>
              <a:rPr lang="en-US" dirty="0"/>
              <a:t>a solid describes the range of energies that an electron within the solid may have </a:t>
            </a:r>
            <a:r>
              <a:rPr lang="en-US" dirty="0" smtClean="0"/>
              <a:t>and </a:t>
            </a:r>
            <a:r>
              <a:rPr lang="en-US" dirty="0"/>
              <a:t>ranges of energy that it may not </a:t>
            </a:r>
            <a:r>
              <a:rPr lang="en-US" dirty="0" smtClean="0"/>
              <a:t>have. </a:t>
            </a:r>
          </a:p>
        </p:txBody>
      </p:sp>
      <p:sp>
        <p:nvSpPr>
          <p:cNvPr id="7" name="Rectangle 6"/>
          <p:cNvSpPr/>
          <p:nvPr/>
        </p:nvSpPr>
        <p:spPr>
          <a:xfrm>
            <a:off x="96634" y="6202641"/>
            <a:ext cx="7882580" cy="400110"/>
          </a:xfrm>
          <a:prstGeom prst="rect">
            <a:avLst/>
          </a:prstGeom>
        </p:spPr>
        <p:txBody>
          <a:bodyPr wrap="square">
            <a:spAutoFit/>
          </a:bodyPr>
          <a:lstStyle/>
          <a:p>
            <a:r>
              <a:rPr lang="pt-BR" sz="1000" dirty="0"/>
              <a:t>Zhang </a:t>
            </a:r>
            <a:r>
              <a:rPr lang="pt-BR" sz="1000" dirty="0" err="1"/>
              <a:t>S</a:t>
            </a:r>
            <a:r>
              <a:rPr lang="pt-BR" sz="1000" dirty="0"/>
              <a:t>, Yan </a:t>
            </a:r>
            <a:r>
              <a:rPr lang="pt-BR" sz="1000" dirty="0" err="1"/>
              <a:t>Z</a:t>
            </a:r>
            <a:r>
              <a:rPr lang="pt-BR" sz="1000" dirty="0"/>
              <a:t>, Li </a:t>
            </a:r>
            <a:r>
              <a:rPr lang="pt-BR" sz="1000" dirty="0" err="1"/>
              <a:t>Y</a:t>
            </a:r>
            <a:r>
              <a:rPr lang="pt-BR" sz="1000" dirty="0"/>
              <a:t>, Chen </a:t>
            </a:r>
            <a:r>
              <a:rPr lang="pt-BR" sz="1000" dirty="0" err="1"/>
              <a:t>Z</a:t>
            </a:r>
            <a:r>
              <a:rPr lang="pt-BR" sz="1000" dirty="0"/>
              <a:t>, </a:t>
            </a:r>
            <a:r>
              <a:rPr lang="pt-BR" sz="1000" dirty="0" err="1"/>
              <a:t>Zeng</a:t>
            </a:r>
            <a:r>
              <a:rPr lang="pt-BR" sz="1000" dirty="0"/>
              <a:t> H., </a:t>
            </a:r>
            <a:r>
              <a:rPr lang="pt-BR" sz="1000" i="1" dirty="0" err="1"/>
              <a:t>Atomically</a:t>
            </a:r>
            <a:r>
              <a:rPr lang="pt-BR" sz="1000" i="1" dirty="0"/>
              <a:t> </a:t>
            </a:r>
            <a:r>
              <a:rPr lang="pt-BR" sz="1000" i="1" dirty="0" err="1"/>
              <a:t>Thin</a:t>
            </a:r>
            <a:r>
              <a:rPr lang="pt-BR" sz="1000" i="1" dirty="0"/>
              <a:t> </a:t>
            </a:r>
            <a:r>
              <a:rPr lang="pt-BR" sz="1000" i="1" dirty="0" err="1"/>
              <a:t>Arsenene</a:t>
            </a:r>
            <a:r>
              <a:rPr lang="pt-BR" sz="1000" i="1" dirty="0"/>
              <a:t> </a:t>
            </a:r>
            <a:r>
              <a:rPr lang="pt-BR" sz="1000" i="1" dirty="0" err="1"/>
              <a:t>and</a:t>
            </a:r>
            <a:r>
              <a:rPr lang="pt-BR" sz="1000" i="1" dirty="0"/>
              <a:t> </a:t>
            </a:r>
            <a:r>
              <a:rPr lang="pt-BR" sz="1000" i="1" dirty="0" err="1"/>
              <a:t>Antimonene</a:t>
            </a:r>
            <a:r>
              <a:rPr lang="pt-BR" sz="1000" i="1" dirty="0"/>
              <a:t> : </a:t>
            </a:r>
            <a:r>
              <a:rPr lang="pt-BR" sz="1000" i="1" dirty="0" err="1"/>
              <a:t>Semimetal</a:t>
            </a:r>
            <a:r>
              <a:rPr lang="pt-BR" sz="1000" i="1" dirty="0"/>
              <a:t> – </a:t>
            </a:r>
            <a:r>
              <a:rPr lang="pt-BR" sz="1000" i="1" dirty="0" err="1"/>
              <a:t>Semiconductor</a:t>
            </a:r>
            <a:r>
              <a:rPr lang="pt-BR" sz="1000" i="1" dirty="0"/>
              <a:t> </a:t>
            </a:r>
            <a:r>
              <a:rPr lang="pt-BR" sz="1000" i="1" dirty="0" err="1"/>
              <a:t>and</a:t>
            </a:r>
            <a:r>
              <a:rPr lang="pt-BR" sz="1000" i="1" dirty="0"/>
              <a:t> </a:t>
            </a:r>
            <a:r>
              <a:rPr lang="pt-BR" sz="1000" i="1" dirty="0" err="1"/>
              <a:t>Indirect</a:t>
            </a:r>
            <a:r>
              <a:rPr lang="pt-BR" sz="1000" i="1" dirty="0"/>
              <a:t> – </a:t>
            </a:r>
            <a:r>
              <a:rPr lang="pt-BR" sz="1000" i="1" dirty="0" err="1"/>
              <a:t>Direct</a:t>
            </a:r>
            <a:r>
              <a:rPr lang="pt-BR" sz="1000" i="1" dirty="0"/>
              <a:t> Band-Gap </a:t>
            </a:r>
            <a:r>
              <a:rPr lang="pt-BR" sz="1000" i="1" dirty="0" err="1"/>
              <a:t>Transitions</a:t>
            </a:r>
            <a:r>
              <a:rPr lang="pt-BR" sz="1000" dirty="0"/>
              <a:t>, 3155-3158, 2015.</a:t>
            </a:r>
            <a:endParaRPr lang="en-US" sz="1000" dirty="0"/>
          </a:p>
        </p:txBody>
      </p:sp>
      <p:sp>
        <p:nvSpPr>
          <p:cNvPr id="9" name="Donut 8"/>
          <p:cNvSpPr/>
          <p:nvPr/>
        </p:nvSpPr>
        <p:spPr>
          <a:xfrm>
            <a:off x="6184581" y="3271960"/>
            <a:ext cx="1642780" cy="1173487"/>
          </a:xfrm>
          <a:prstGeom prst="donut">
            <a:avLst>
              <a:gd name="adj" fmla="val 3334"/>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307667" y="4446956"/>
            <a:ext cx="1409254" cy="523220"/>
          </a:xfrm>
          <a:prstGeom prst="rect">
            <a:avLst/>
          </a:prstGeom>
          <a:noFill/>
        </p:spPr>
        <p:txBody>
          <a:bodyPr wrap="square" rtlCol="0">
            <a:spAutoFit/>
          </a:bodyPr>
          <a:lstStyle/>
          <a:p>
            <a:r>
              <a:rPr lang="en-US" sz="2800" b="1" dirty="0">
                <a:solidFill>
                  <a:srgbClr val="FF0000"/>
                </a:solidFill>
              </a:rPr>
              <a:t>620nm</a:t>
            </a:r>
          </a:p>
        </p:txBody>
      </p:sp>
      <p:sp>
        <p:nvSpPr>
          <p:cNvPr id="4" name="Rectangle 3"/>
          <p:cNvSpPr/>
          <p:nvPr/>
        </p:nvSpPr>
        <p:spPr>
          <a:xfrm>
            <a:off x="793812" y="5474033"/>
            <a:ext cx="7996082" cy="646331"/>
          </a:xfrm>
          <a:prstGeom prst="rect">
            <a:avLst/>
          </a:prstGeom>
        </p:spPr>
        <p:txBody>
          <a:bodyPr wrap="square">
            <a:spAutoFit/>
          </a:bodyPr>
          <a:lstStyle/>
          <a:p>
            <a:pPr marL="342900" indent="-342900">
              <a:buFont typeface="Arial"/>
              <a:buChar char="•"/>
            </a:pPr>
            <a:r>
              <a:rPr lang="en-US" dirty="0"/>
              <a:t>Electronic band structures of arsenic </a:t>
            </a:r>
            <a:r>
              <a:rPr lang="en-US" dirty="0" err="1"/>
              <a:t>trilayers</a:t>
            </a:r>
            <a:r>
              <a:rPr lang="en-US" dirty="0"/>
              <a:t>, bilayers, and monolayers Fermi levels.  </a:t>
            </a:r>
          </a:p>
        </p:txBody>
      </p:sp>
    </p:spTree>
    <p:extLst>
      <p:ext uri="{BB962C8B-B14F-4D97-AF65-F5344CB8AC3E}">
        <p14:creationId xmlns:p14="http://schemas.microsoft.com/office/powerpoint/2010/main" val="2285410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152"/>
            <a:ext cx="8913813" cy="914400"/>
          </a:xfrm>
        </p:spPr>
        <p:txBody>
          <a:bodyPr>
            <a:normAutofit fontScale="90000"/>
          </a:bodyPr>
          <a:lstStyle/>
          <a:p>
            <a:r>
              <a:rPr lang="en-US" dirty="0"/>
              <a:t>Indirect-to-Direct Band-Gap Transition </a:t>
            </a:r>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l="-4174" r="-4174"/>
          <a:stretch>
            <a:fillRect/>
          </a:stretch>
        </p:blipFill>
        <p:spPr>
          <a:xfrm>
            <a:off x="617225" y="2531874"/>
            <a:ext cx="7610476" cy="3670767"/>
          </a:xfrm>
          <a:prstGeom prst="rect">
            <a:avLst/>
          </a:prstGeom>
        </p:spPr>
      </p:pic>
      <p:sp>
        <p:nvSpPr>
          <p:cNvPr id="3" name="Slide Number Placeholder 2"/>
          <p:cNvSpPr>
            <a:spLocks noGrp="1"/>
          </p:cNvSpPr>
          <p:nvPr>
            <p:ph type="sldNum" sz="quarter" idx="12"/>
          </p:nvPr>
        </p:nvSpPr>
        <p:spPr/>
        <p:txBody>
          <a:bodyPr/>
          <a:lstStyle/>
          <a:p>
            <a:fld id="{48D99588-F855-A141-955C-3EAF726DC55D}" type="slidenum">
              <a:rPr lang="en-US" smtClean="0"/>
              <a:t>24</a:t>
            </a:fld>
            <a:endParaRPr lang="en-US"/>
          </a:p>
        </p:txBody>
      </p:sp>
      <p:sp>
        <p:nvSpPr>
          <p:cNvPr id="6" name="Rectangle 5"/>
          <p:cNvSpPr/>
          <p:nvPr/>
        </p:nvSpPr>
        <p:spPr>
          <a:xfrm>
            <a:off x="498613" y="1608544"/>
            <a:ext cx="8180841" cy="923330"/>
          </a:xfrm>
          <a:prstGeom prst="rect">
            <a:avLst/>
          </a:prstGeom>
        </p:spPr>
        <p:txBody>
          <a:bodyPr wrap="square">
            <a:spAutoFit/>
          </a:bodyPr>
          <a:lstStyle/>
          <a:p>
            <a:pPr marL="285750" indent="-285750">
              <a:buFont typeface="Arial"/>
              <a:buChar char="•"/>
            </a:pPr>
            <a:r>
              <a:rPr lang="en-US" dirty="0"/>
              <a:t> Electronic band structures of </a:t>
            </a:r>
            <a:r>
              <a:rPr lang="en-US" dirty="0" err="1"/>
              <a:t>arsenene</a:t>
            </a:r>
            <a:r>
              <a:rPr lang="en-US" dirty="0"/>
              <a:t> upon applying a biaxial tensile strain. </a:t>
            </a:r>
          </a:p>
          <a:p>
            <a:r>
              <a:rPr lang="en-US" dirty="0"/>
              <a:t>a) under 1% tensile strain b) 4% tensile strain c) 12 % tensile strain. </a:t>
            </a:r>
          </a:p>
        </p:txBody>
      </p:sp>
      <p:sp>
        <p:nvSpPr>
          <p:cNvPr id="7" name="Rectangle 6"/>
          <p:cNvSpPr/>
          <p:nvPr/>
        </p:nvSpPr>
        <p:spPr>
          <a:xfrm>
            <a:off x="96634" y="6202641"/>
            <a:ext cx="7882580" cy="400110"/>
          </a:xfrm>
          <a:prstGeom prst="rect">
            <a:avLst/>
          </a:prstGeom>
        </p:spPr>
        <p:txBody>
          <a:bodyPr wrap="square">
            <a:spAutoFit/>
          </a:bodyPr>
          <a:lstStyle/>
          <a:p>
            <a:r>
              <a:rPr lang="pt-BR" sz="1000" dirty="0"/>
              <a:t>Zhang </a:t>
            </a:r>
            <a:r>
              <a:rPr lang="pt-BR" sz="1000" dirty="0" err="1"/>
              <a:t>S</a:t>
            </a:r>
            <a:r>
              <a:rPr lang="pt-BR" sz="1000" dirty="0"/>
              <a:t>, Yan </a:t>
            </a:r>
            <a:r>
              <a:rPr lang="pt-BR" sz="1000" dirty="0" err="1"/>
              <a:t>Z</a:t>
            </a:r>
            <a:r>
              <a:rPr lang="pt-BR" sz="1000" dirty="0"/>
              <a:t>, Li </a:t>
            </a:r>
            <a:r>
              <a:rPr lang="pt-BR" sz="1000" dirty="0" err="1"/>
              <a:t>Y</a:t>
            </a:r>
            <a:r>
              <a:rPr lang="pt-BR" sz="1000" dirty="0"/>
              <a:t>, Chen </a:t>
            </a:r>
            <a:r>
              <a:rPr lang="pt-BR" sz="1000" dirty="0" err="1"/>
              <a:t>Z</a:t>
            </a:r>
            <a:r>
              <a:rPr lang="pt-BR" sz="1000" dirty="0"/>
              <a:t>, </a:t>
            </a:r>
            <a:r>
              <a:rPr lang="pt-BR" sz="1000" dirty="0" err="1"/>
              <a:t>Zeng</a:t>
            </a:r>
            <a:r>
              <a:rPr lang="pt-BR" sz="1000" dirty="0"/>
              <a:t> H., </a:t>
            </a:r>
            <a:r>
              <a:rPr lang="pt-BR" sz="1000" i="1" dirty="0" err="1"/>
              <a:t>Atomically</a:t>
            </a:r>
            <a:r>
              <a:rPr lang="pt-BR" sz="1000" i="1" dirty="0"/>
              <a:t> </a:t>
            </a:r>
            <a:r>
              <a:rPr lang="pt-BR" sz="1000" i="1" dirty="0" err="1"/>
              <a:t>Thin</a:t>
            </a:r>
            <a:r>
              <a:rPr lang="pt-BR" sz="1000" i="1" dirty="0"/>
              <a:t> </a:t>
            </a:r>
            <a:r>
              <a:rPr lang="pt-BR" sz="1000" i="1" dirty="0" err="1"/>
              <a:t>Arsenene</a:t>
            </a:r>
            <a:r>
              <a:rPr lang="pt-BR" sz="1000" i="1" dirty="0"/>
              <a:t> </a:t>
            </a:r>
            <a:r>
              <a:rPr lang="pt-BR" sz="1000" i="1" dirty="0" err="1"/>
              <a:t>and</a:t>
            </a:r>
            <a:r>
              <a:rPr lang="pt-BR" sz="1000" i="1" dirty="0"/>
              <a:t> </a:t>
            </a:r>
            <a:r>
              <a:rPr lang="pt-BR" sz="1000" i="1" dirty="0" err="1"/>
              <a:t>Antimonene</a:t>
            </a:r>
            <a:r>
              <a:rPr lang="pt-BR" sz="1000" i="1" dirty="0"/>
              <a:t> : </a:t>
            </a:r>
            <a:r>
              <a:rPr lang="pt-BR" sz="1000" i="1" dirty="0" err="1"/>
              <a:t>Semimetal</a:t>
            </a:r>
            <a:r>
              <a:rPr lang="pt-BR" sz="1000" i="1" dirty="0"/>
              <a:t> – </a:t>
            </a:r>
            <a:r>
              <a:rPr lang="pt-BR" sz="1000" i="1" dirty="0" err="1"/>
              <a:t>Semiconductor</a:t>
            </a:r>
            <a:r>
              <a:rPr lang="pt-BR" sz="1000" i="1" dirty="0"/>
              <a:t> </a:t>
            </a:r>
            <a:r>
              <a:rPr lang="pt-BR" sz="1000" i="1" dirty="0" err="1"/>
              <a:t>and</a:t>
            </a:r>
            <a:r>
              <a:rPr lang="pt-BR" sz="1000" i="1" dirty="0"/>
              <a:t> </a:t>
            </a:r>
            <a:r>
              <a:rPr lang="pt-BR" sz="1000" i="1" dirty="0" err="1"/>
              <a:t>Indirect</a:t>
            </a:r>
            <a:r>
              <a:rPr lang="pt-BR" sz="1000" i="1" dirty="0"/>
              <a:t> – </a:t>
            </a:r>
            <a:r>
              <a:rPr lang="pt-BR" sz="1000" i="1" dirty="0" err="1"/>
              <a:t>Direct</a:t>
            </a:r>
            <a:r>
              <a:rPr lang="pt-BR" sz="1000" i="1" dirty="0"/>
              <a:t> Band-Gap </a:t>
            </a:r>
            <a:r>
              <a:rPr lang="pt-BR" sz="1000" i="1" dirty="0" err="1"/>
              <a:t>Transitions</a:t>
            </a:r>
            <a:r>
              <a:rPr lang="pt-BR" sz="1000" dirty="0"/>
              <a:t>, 3155-3158, 2015.</a:t>
            </a:r>
            <a:endParaRPr lang="en-US" sz="1000" b="1" dirty="0"/>
          </a:p>
        </p:txBody>
      </p:sp>
      <p:sp>
        <p:nvSpPr>
          <p:cNvPr id="5" name="Up Arrow 4"/>
          <p:cNvSpPr/>
          <p:nvPr/>
        </p:nvSpPr>
        <p:spPr>
          <a:xfrm flipH="1">
            <a:off x="1935564" y="3672532"/>
            <a:ext cx="143509" cy="356804"/>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flipV="1">
            <a:off x="6488287" y="4029336"/>
            <a:ext cx="96635" cy="97162"/>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4445167" y="3672533"/>
            <a:ext cx="151853" cy="453965"/>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028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s-CO" dirty="0"/>
              <a:t>Arsenic in the Environment</a:t>
            </a:r>
            <a:endParaRPr lang="en-US" dirty="0"/>
          </a:p>
        </p:txBody>
      </p:sp>
      <p:sp>
        <p:nvSpPr>
          <p:cNvPr id="9" name="Slide Number Placeholder 8"/>
          <p:cNvSpPr>
            <a:spLocks noGrp="1"/>
          </p:cNvSpPr>
          <p:nvPr>
            <p:ph type="sldNum" sz="quarter" idx="12"/>
          </p:nvPr>
        </p:nvSpPr>
        <p:spPr/>
        <p:txBody>
          <a:bodyPr/>
          <a:lstStyle/>
          <a:p>
            <a:fld id="{48D99588-F855-A141-955C-3EAF726DC55D}" type="slidenum">
              <a:rPr lang="en-US" smtClean="0"/>
              <a:t>25</a:t>
            </a:fld>
            <a:endParaRPr lang="en-US"/>
          </a:p>
        </p:txBody>
      </p:sp>
      <p:pic>
        <p:nvPicPr>
          <p:cNvPr id="10" name="Content Placeholder 3"/>
          <p:cNvPicPr>
            <a:picLocks noGrp="1"/>
          </p:cNvPicPr>
          <p:nvPr>
            <p:ph idx="1"/>
          </p:nvPr>
        </p:nvPicPr>
        <p:blipFill>
          <a:blip r:embed="rId3"/>
          <a:stretch>
            <a:fillRect/>
          </a:stretch>
        </p:blipFill>
        <p:spPr>
          <a:xfrm>
            <a:off x="583931" y="1664314"/>
            <a:ext cx="7999860" cy="4744759"/>
          </a:xfrm>
          <a:prstGeom prst="rect">
            <a:avLst/>
          </a:prstGeom>
        </p:spPr>
      </p:pic>
      <p:sp>
        <p:nvSpPr>
          <p:cNvPr id="11" name="TextBox 10"/>
          <p:cNvSpPr txBox="1"/>
          <p:nvPr/>
        </p:nvSpPr>
        <p:spPr>
          <a:xfrm>
            <a:off x="115460" y="6412172"/>
            <a:ext cx="4471567" cy="246221"/>
          </a:xfrm>
          <a:prstGeom prst="rect">
            <a:avLst/>
          </a:prstGeom>
          <a:noFill/>
        </p:spPr>
        <p:txBody>
          <a:bodyPr wrap="square" rtlCol="0">
            <a:spAutoFit/>
          </a:bodyPr>
          <a:lstStyle/>
          <a:p>
            <a:pPr algn="r"/>
            <a:r>
              <a:rPr lang="pt-BR" sz="1000" dirty="0"/>
              <a:t>Yogarajah N., Tsai S., Environ. </a:t>
            </a:r>
            <a:r>
              <a:rPr lang="en-US" sz="1000" dirty="0"/>
              <a:t>Sci.: Water Res. Technol.,00,1-21 ,2015</a:t>
            </a:r>
            <a:endParaRPr lang="es-PR" sz="1000" dirty="0"/>
          </a:p>
        </p:txBody>
      </p:sp>
    </p:spTree>
    <p:extLst>
      <p:ext uri="{BB962C8B-B14F-4D97-AF65-F5344CB8AC3E}">
        <p14:creationId xmlns:p14="http://schemas.microsoft.com/office/powerpoint/2010/main" val="17268723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Limits and Standards</a:t>
            </a:r>
          </a:p>
        </p:txBody>
      </p:sp>
      <p:sp>
        <p:nvSpPr>
          <p:cNvPr id="9" name="Slide Number Placeholder 8"/>
          <p:cNvSpPr>
            <a:spLocks noGrp="1"/>
          </p:cNvSpPr>
          <p:nvPr>
            <p:ph type="sldNum" sz="quarter" idx="12"/>
          </p:nvPr>
        </p:nvSpPr>
        <p:spPr/>
        <p:txBody>
          <a:bodyPr/>
          <a:lstStyle/>
          <a:p>
            <a:fld id="{48D99588-F855-A141-955C-3EAF726DC55D}" type="slidenum">
              <a:rPr lang="en-US" smtClean="0"/>
              <a:t>26</a:t>
            </a:fld>
            <a:endParaRPr lang="en-US"/>
          </a:p>
        </p:txBody>
      </p:sp>
      <p:graphicFrame>
        <p:nvGraphicFramePr>
          <p:cNvPr id="4" name="6 Marcador de contenido"/>
          <p:cNvGraphicFramePr>
            <a:graphicFrameLocks noGrp="1"/>
          </p:cNvGraphicFramePr>
          <p:nvPr>
            <p:ph sz="half" idx="4294967295"/>
            <p:extLst>
              <p:ext uri="{D42A27DB-BD31-4B8C-83A1-F6EECF244321}">
                <p14:modId xmlns:p14="http://schemas.microsoft.com/office/powerpoint/2010/main" val="205498296"/>
              </p:ext>
            </p:extLst>
          </p:nvPr>
        </p:nvGraphicFramePr>
        <p:xfrm>
          <a:off x="441434" y="2174875"/>
          <a:ext cx="4074324"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6 Marcador de contenido"/>
          <p:cNvGraphicFramePr>
            <a:graphicFrameLocks noGrp="1"/>
          </p:cNvGraphicFramePr>
          <p:nvPr>
            <p:ph sz="quarter" idx="4294967295"/>
            <p:extLst>
              <p:ext uri="{D42A27DB-BD31-4B8C-83A1-F6EECF244321}">
                <p14:modId xmlns:p14="http://schemas.microsoft.com/office/powerpoint/2010/main" val="1563144586"/>
              </p:ext>
            </p:extLst>
          </p:nvPr>
        </p:nvGraphicFramePr>
        <p:xfrm>
          <a:off x="4629259" y="2174875"/>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2 Marcador de texto"/>
          <p:cNvSpPr txBox="1">
            <a:spLocks/>
          </p:cNvSpPr>
          <p:nvPr/>
        </p:nvSpPr>
        <p:spPr>
          <a:xfrm>
            <a:off x="305997" y="1854994"/>
            <a:ext cx="4040188" cy="639762"/>
          </a:xfrm>
          <a:prstGeom prst="rect">
            <a:avLst/>
          </a:prstGeom>
          <a:solidFill>
            <a:srgbClr val="D6D9CD"/>
          </a:solidFill>
          <a:ln>
            <a:solidFill>
              <a:schemeClr val="bg2">
                <a:lumMod val="60000"/>
                <a:lumOff val="40000"/>
              </a:schemeClr>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lt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lt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lt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lt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lt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lt1"/>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lt1"/>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lt1"/>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lt1"/>
                </a:solidFill>
                <a:latin typeface="+mn-lt"/>
                <a:ea typeface="+mn-ea"/>
                <a:cs typeface="+mn-cs"/>
              </a:defRPr>
            </a:lvl9pPr>
          </a:lstStyle>
          <a:p>
            <a:pPr marL="0" indent="0" algn="ctr">
              <a:buNone/>
            </a:pPr>
            <a:r>
              <a:rPr lang="pt-BR" sz="3200" dirty="0">
                <a:solidFill>
                  <a:schemeClr val="tx1"/>
                </a:solidFill>
              </a:rPr>
              <a:t>WHO</a:t>
            </a:r>
            <a:endParaRPr lang="es-CO" sz="3200" dirty="0">
              <a:solidFill>
                <a:schemeClr val="tx1"/>
              </a:solidFill>
            </a:endParaRPr>
          </a:p>
        </p:txBody>
      </p:sp>
      <p:sp>
        <p:nvSpPr>
          <p:cNvPr id="8" name="4 Marcador de texto"/>
          <p:cNvSpPr txBox="1">
            <a:spLocks/>
          </p:cNvSpPr>
          <p:nvPr/>
        </p:nvSpPr>
        <p:spPr>
          <a:xfrm>
            <a:off x="4748119" y="1854994"/>
            <a:ext cx="4041775" cy="639762"/>
          </a:xfrm>
          <a:prstGeom prst="rect">
            <a:avLst/>
          </a:prstGeom>
          <a:solidFill>
            <a:schemeClr val="bg2">
              <a:lumMod val="60000"/>
              <a:lumOff val="40000"/>
            </a:schemeClr>
          </a:solidFill>
          <a:ln>
            <a:solidFill>
              <a:srgbClr val="D6D9CD"/>
            </a:solidFill>
          </a:ln>
        </p:spPr>
        <p:style>
          <a:lnRef idx="1">
            <a:schemeClr val="accent6"/>
          </a:lnRef>
          <a:fillRef idx="2">
            <a:schemeClr val="accent6"/>
          </a:fillRef>
          <a:effectRef idx="1">
            <a:schemeClr val="accent6"/>
          </a:effectRef>
          <a:fontRef idx="minor">
            <a:schemeClr val="dk1"/>
          </a:fontRef>
        </p:style>
        <p:txBody>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lt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lt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lt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lt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lt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lt1"/>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lt1"/>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lt1"/>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lt1"/>
                </a:solidFill>
                <a:latin typeface="+mn-lt"/>
                <a:ea typeface="+mn-ea"/>
                <a:cs typeface="+mn-cs"/>
              </a:defRPr>
            </a:lvl9pPr>
          </a:lstStyle>
          <a:p>
            <a:pPr marL="0" indent="0" algn="ctr">
              <a:buNone/>
            </a:pPr>
            <a:r>
              <a:rPr lang="pt-BR" sz="3200" dirty="0">
                <a:solidFill>
                  <a:srgbClr val="000000"/>
                </a:solidFill>
              </a:rPr>
              <a:t>OSHA</a:t>
            </a:r>
            <a:endParaRPr lang="es-CO" sz="3200" dirty="0">
              <a:solidFill>
                <a:srgbClr val="000000"/>
              </a:solidFill>
            </a:endParaRPr>
          </a:p>
        </p:txBody>
      </p:sp>
    </p:spTree>
    <p:extLst>
      <p:ext uri="{BB962C8B-B14F-4D97-AF65-F5344CB8AC3E}">
        <p14:creationId xmlns:p14="http://schemas.microsoft.com/office/powerpoint/2010/main" val="17956746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8D99588-F855-A141-955C-3EAF726DC55D}" type="slidenum">
              <a:rPr lang="en-US" smtClean="0"/>
              <a:t>27</a:t>
            </a:fld>
            <a:endParaRPr lang="en-US"/>
          </a:p>
        </p:txBody>
      </p:sp>
      <p:pic>
        <p:nvPicPr>
          <p:cNvPr id="4" name="Content Placeholder 3"/>
          <p:cNvPicPr>
            <a:picLocks noGrp="1"/>
          </p:cNvPicPr>
          <p:nvPr>
            <p:ph idx="1"/>
          </p:nvPr>
        </p:nvPicPr>
        <p:blipFill>
          <a:blip r:embed="rId3"/>
          <a:stretch>
            <a:fillRect/>
          </a:stretch>
        </p:blipFill>
        <p:spPr>
          <a:xfrm>
            <a:off x="327421" y="461873"/>
            <a:ext cx="8462474" cy="5892411"/>
          </a:xfrm>
          <a:prstGeom prst="rect">
            <a:avLst/>
          </a:prstGeom>
        </p:spPr>
      </p:pic>
      <p:sp>
        <p:nvSpPr>
          <p:cNvPr id="3" name="Rectangle 2"/>
          <p:cNvSpPr/>
          <p:nvPr/>
        </p:nvSpPr>
        <p:spPr>
          <a:xfrm>
            <a:off x="0" y="6354285"/>
            <a:ext cx="6944078" cy="400110"/>
          </a:xfrm>
          <a:prstGeom prst="rect">
            <a:avLst/>
          </a:prstGeom>
        </p:spPr>
        <p:txBody>
          <a:bodyPr wrap="square">
            <a:spAutoFit/>
          </a:bodyPr>
          <a:lstStyle/>
          <a:p>
            <a:r>
              <a:rPr lang="es-PR" sz="1000" dirty="0"/>
              <a:t>https://www.google.com.pr/maps/place/Bangladesh/@23.1767623,88.8871819,6.36z/data=!4m5!3m4!1s0x30adaaed80e18ba7:0xf2d28e0c4e1fc6b!8m2!3d23.684994!4d90.356331</a:t>
            </a:r>
          </a:p>
        </p:txBody>
      </p:sp>
    </p:spTree>
    <p:extLst>
      <p:ext uri="{BB962C8B-B14F-4D97-AF65-F5344CB8AC3E}">
        <p14:creationId xmlns:p14="http://schemas.microsoft.com/office/powerpoint/2010/main" val="2140783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Bangladesh</a:t>
            </a:r>
          </a:p>
        </p:txBody>
      </p:sp>
      <p:sp>
        <p:nvSpPr>
          <p:cNvPr id="9" name="Slide Number Placeholder 8"/>
          <p:cNvSpPr>
            <a:spLocks noGrp="1"/>
          </p:cNvSpPr>
          <p:nvPr>
            <p:ph type="sldNum" sz="quarter" idx="12"/>
          </p:nvPr>
        </p:nvSpPr>
        <p:spPr/>
        <p:txBody>
          <a:bodyPr/>
          <a:lstStyle/>
          <a:p>
            <a:fld id="{48D99588-F855-A141-955C-3EAF726DC55D}" type="slidenum">
              <a:rPr lang="en-US" smtClean="0"/>
              <a:t>28</a:t>
            </a:fld>
            <a:endParaRPr lang="en-US"/>
          </a:p>
        </p:txBody>
      </p:sp>
      <p:sp>
        <p:nvSpPr>
          <p:cNvPr id="3" name="Rectangle 2"/>
          <p:cNvSpPr/>
          <p:nvPr/>
        </p:nvSpPr>
        <p:spPr>
          <a:xfrm>
            <a:off x="511322" y="4338568"/>
            <a:ext cx="8148159" cy="2031325"/>
          </a:xfrm>
          <a:prstGeom prst="rect">
            <a:avLst/>
          </a:prstGeom>
        </p:spPr>
        <p:txBody>
          <a:bodyPr wrap="square">
            <a:spAutoFit/>
          </a:bodyPr>
          <a:lstStyle/>
          <a:p>
            <a:pPr marL="285750" indent="-285750">
              <a:buFont typeface="Arial"/>
              <a:buChar char="•"/>
            </a:pPr>
            <a:r>
              <a:rPr lang="es-PR" dirty="0"/>
              <a:t>Studies (2000- 2009) suggests that 20% of all deaths in Bangladesh are due to arsenic poisoning coming from drinking water.</a:t>
            </a:r>
          </a:p>
          <a:p>
            <a:pPr marL="285750" indent="-285750">
              <a:buFont typeface="Arial"/>
              <a:buChar char="•"/>
            </a:pPr>
            <a:endParaRPr lang="es-PR" dirty="0"/>
          </a:p>
          <a:p>
            <a:pPr marL="285750" indent="-285750">
              <a:buFont typeface="Arial"/>
              <a:buChar char="•"/>
            </a:pPr>
            <a:r>
              <a:rPr lang="es-PR" dirty="0"/>
              <a:t>The World Health Organization (WHO) contamination limit for arsenic in drinking wáter, as defined in 1993, is 0.01 mg/L. </a:t>
            </a:r>
          </a:p>
          <a:p>
            <a:endParaRPr lang="es-PR" dirty="0"/>
          </a:p>
          <a:p>
            <a:pPr marL="285750" indent="-285750">
              <a:buFont typeface="Arial"/>
              <a:buChar char="•"/>
            </a:pPr>
            <a:r>
              <a:rPr lang="es-PR" dirty="0"/>
              <a:t>Arsenic poisoning coming from drinking water is known as Arsenicosis.</a:t>
            </a:r>
          </a:p>
        </p:txBody>
      </p:sp>
      <p:sp>
        <p:nvSpPr>
          <p:cNvPr id="4" name="Rectangle 3"/>
          <p:cNvSpPr/>
          <p:nvPr/>
        </p:nvSpPr>
        <p:spPr>
          <a:xfrm>
            <a:off x="0" y="6369893"/>
            <a:ext cx="4572000" cy="246221"/>
          </a:xfrm>
          <a:prstGeom prst="rect">
            <a:avLst/>
          </a:prstGeom>
        </p:spPr>
        <p:txBody>
          <a:bodyPr>
            <a:spAutoFit/>
          </a:bodyPr>
          <a:lstStyle/>
          <a:p>
            <a:r>
              <a:rPr lang="en-US" sz="1000" dirty="0"/>
              <a:t>http://</a:t>
            </a:r>
            <a:r>
              <a:rPr lang="en-US" sz="1000" dirty="0" err="1"/>
              <a:t>www.aglobalvillage.org</a:t>
            </a:r>
            <a:r>
              <a:rPr lang="en-US" sz="1000" dirty="0"/>
              <a:t>/journal/issue7/waste/arsenic/</a:t>
            </a:r>
          </a:p>
        </p:txBody>
      </p:sp>
      <p:pic>
        <p:nvPicPr>
          <p:cNvPr id="5" name="Picture 4" descr="arsenic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864" y="1468099"/>
            <a:ext cx="4058271" cy="2705514"/>
          </a:xfrm>
          <a:prstGeom prst="rect">
            <a:avLst/>
          </a:prstGeom>
        </p:spPr>
      </p:pic>
    </p:spTree>
    <p:extLst>
      <p:ext uri="{BB962C8B-B14F-4D97-AF65-F5344CB8AC3E}">
        <p14:creationId xmlns:p14="http://schemas.microsoft.com/office/powerpoint/2010/main" val="2817002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Arsenic poisoning or arsenicosis</a:t>
            </a:r>
          </a:p>
        </p:txBody>
      </p:sp>
      <p:sp>
        <p:nvSpPr>
          <p:cNvPr id="9" name="Slide Number Placeholder 8"/>
          <p:cNvSpPr>
            <a:spLocks noGrp="1"/>
          </p:cNvSpPr>
          <p:nvPr>
            <p:ph type="sldNum" sz="quarter" idx="12"/>
          </p:nvPr>
        </p:nvSpPr>
        <p:spPr/>
        <p:txBody>
          <a:bodyPr/>
          <a:lstStyle/>
          <a:p>
            <a:fld id="{48D99588-F855-A141-955C-3EAF726DC55D}" type="slidenum">
              <a:rPr lang="en-US" smtClean="0"/>
              <a:t>29</a:t>
            </a:fld>
            <a:endParaRPr lang="en-US"/>
          </a:p>
        </p:txBody>
      </p:sp>
      <p:pic>
        <p:nvPicPr>
          <p:cNvPr id="5" name="Picture 4"/>
          <p:cNvPicPr>
            <a:picLocks noChangeAspect="1"/>
          </p:cNvPicPr>
          <p:nvPr/>
        </p:nvPicPr>
        <p:blipFill>
          <a:blip r:embed="rId3"/>
          <a:stretch>
            <a:fillRect/>
          </a:stretch>
        </p:blipFill>
        <p:spPr>
          <a:xfrm>
            <a:off x="5503553" y="1641793"/>
            <a:ext cx="2984329" cy="2242349"/>
          </a:xfrm>
          <a:prstGeom prst="rect">
            <a:avLst/>
          </a:prstGeom>
        </p:spPr>
      </p:pic>
      <p:pic>
        <p:nvPicPr>
          <p:cNvPr id="6" name="Picture 5"/>
          <p:cNvPicPr>
            <a:picLocks noChangeAspect="1"/>
          </p:cNvPicPr>
          <p:nvPr/>
        </p:nvPicPr>
        <p:blipFill>
          <a:blip r:embed="rId4"/>
          <a:stretch>
            <a:fillRect/>
          </a:stretch>
        </p:blipFill>
        <p:spPr>
          <a:xfrm>
            <a:off x="5503553" y="4166724"/>
            <a:ext cx="2984329" cy="2242349"/>
          </a:xfrm>
          <a:prstGeom prst="rect">
            <a:avLst/>
          </a:prstGeom>
        </p:spPr>
      </p:pic>
      <p:pic>
        <p:nvPicPr>
          <p:cNvPr id="10" name="Picture 9"/>
          <p:cNvPicPr>
            <a:picLocks noChangeAspect="1"/>
          </p:cNvPicPr>
          <p:nvPr/>
        </p:nvPicPr>
        <p:blipFill>
          <a:blip r:embed="rId5"/>
          <a:stretch>
            <a:fillRect/>
          </a:stretch>
        </p:blipFill>
        <p:spPr>
          <a:xfrm>
            <a:off x="686119" y="1641794"/>
            <a:ext cx="4335691" cy="4767280"/>
          </a:xfrm>
          <a:prstGeom prst="rect">
            <a:avLst/>
          </a:prstGeom>
        </p:spPr>
      </p:pic>
      <p:sp>
        <p:nvSpPr>
          <p:cNvPr id="12" name="Rectangle 11"/>
          <p:cNvSpPr/>
          <p:nvPr/>
        </p:nvSpPr>
        <p:spPr>
          <a:xfrm>
            <a:off x="157845" y="6400713"/>
            <a:ext cx="4572000" cy="246221"/>
          </a:xfrm>
          <a:prstGeom prst="rect">
            <a:avLst/>
          </a:prstGeom>
        </p:spPr>
        <p:txBody>
          <a:bodyPr>
            <a:spAutoFit/>
          </a:bodyPr>
          <a:lstStyle/>
          <a:p>
            <a:r>
              <a:rPr lang="en-US" sz="1000" dirty="0"/>
              <a:t>http://</a:t>
            </a:r>
            <a:r>
              <a:rPr lang="en-US" sz="1000" dirty="0" err="1"/>
              <a:t>article.sapub.org</a:t>
            </a:r>
            <a:r>
              <a:rPr lang="en-US" sz="1000" dirty="0"/>
              <a:t>/10.5923.c.ije.201501.11.html</a:t>
            </a:r>
          </a:p>
        </p:txBody>
      </p:sp>
    </p:spTree>
    <p:extLst>
      <p:ext uri="{BB962C8B-B14F-4D97-AF65-F5344CB8AC3E}">
        <p14:creationId xmlns:p14="http://schemas.microsoft.com/office/powerpoint/2010/main" val="266823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Properties</a:t>
            </a:r>
          </a:p>
        </p:txBody>
      </p:sp>
      <p:sp>
        <p:nvSpPr>
          <p:cNvPr id="9" name="Slide Number Placeholder 8"/>
          <p:cNvSpPr>
            <a:spLocks noGrp="1"/>
          </p:cNvSpPr>
          <p:nvPr>
            <p:ph type="sldNum" sz="quarter" idx="12"/>
          </p:nvPr>
        </p:nvSpPr>
        <p:spPr/>
        <p:txBody>
          <a:bodyPr/>
          <a:lstStyle/>
          <a:p>
            <a:fld id="{48D99588-F855-A141-955C-3EAF726DC55D}" type="slidenum">
              <a:rPr lang="en-US" smtClean="0"/>
              <a:t>3</a:t>
            </a:fld>
            <a:endParaRPr lang="en-US"/>
          </a:p>
        </p:txBody>
      </p:sp>
      <p:sp>
        <p:nvSpPr>
          <p:cNvPr id="5" name="Rectangle 4"/>
          <p:cNvSpPr/>
          <p:nvPr/>
        </p:nvSpPr>
        <p:spPr>
          <a:xfrm>
            <a:off x="417420" y="1599067"/>
            <a:ext cx="4108048" cy="4493538"/>
          </a:xfrm>
          <a:prstGeom prst="rect">
            <a:avLst/>
          </a:prstGeom>
        </p:spPr>
        <p:txBody>
          <a:bodyPr wrap="square">
            <a:spAutoFit/>
          </a:bodyPr>
          <a:lstStyle/>
          <a:p>
            <a:pPr marL="171450" indent="-171450">
              <a:buFont typeface="Arial"/>
              <a:buChar char="•"/>
            </a:pPr>
            <a:r>
              <a:rPr lang="pt-BR" sz="1500" b="1" dirty="0"/>
              <a:t>Chemical Formula: </a:t>
            </a:r>
            <a:r>
              <a:rPr lang="pt-BR" sz="1500" dirty="0"/>
              <a:t>As</a:t>
            </a:r>
          </a:p>
          <a:p>
            <a:endParaRPr lang="pt-BR" sz="1500" dirty="0"/>
          </a:p>
          <a:p>
            <a:pPr marL="171450" indent="-171450">
              <a:buFont typeface="Arial"/>
              <a:buChar char="•"/>
            </a:pPr>
            <a:r>
              <a:rPr lang="pt-BR" sz="1500" b="1" dirty="0" err="1"/>
              <a:t>Atomic</a:t>
            </a:r>
            <a:r>
              <a:rPr lang="pt-BR" sz="1500" b="1" dirty="0"/>
              <a:t> </a:t>
            </a:r>
            <a:r>
              <a:rPr lang="pt-BR" sz="1500" b="1" dirty="0" err="1"/>
              <a:t>Number</a:t>
            </a:r>
            <a:r>
              <a:rPr lang="pt-BR" sz="1500" b="1" dirty="0"/>
              <a:t>: </a:t>
            </a:r>
            <a:r>
              <a:rPr lang="pt-BR" sz="1500" dirty="0"/>
              <a:t>33</a:t>
            </a:r>
          </a:p>
          <a:p>
            <a:endParaRPr lang="pt-BR" sz="1500" dirty="0"/>
          </a:p>
          <a:p>
            <a:pPr marL="171450" indent="-171450">
              <a:buFont typeface="Arial"/>
              <a:buChar char="•"/>
            </a:pPr>
            <a:r>
              <a:rPr lang="pt-BR" sz="1500" b="1" dirty="0"/>
              <a:t>Molecular </a:t>
            </a:r>
            <a:r>
              <a:rPr lang="pt-BR" sz="1500" b="1" dirty="0" err="1"/>
              <a:t>Weight</a:t>
            </a:r>
            <a:r>
              <a:rPr lang="pt-BR" sz="1500" b="1" dirty="0"/>
              <a:t>: </a:t>
            </a:r>
            <a:r>
              <a:rPr lang="pt-BR" sz="1500" dirty="0"/>
              <a:t>74.92 </a:t>
            </a:r>
            <a:r>
              <a:rPr lang="pt-BR" sz="1500" dirty="0" err="1"/>
              <a:t>grams</a:t>
            </a:r>
            <a:endParaRPr lang="pt-BR" sz="1500" dirty="0"/>
          </a:p>
          <a:p>
            <a:endParaRPr lang="pt-BR" sz="1500" dirty="0"/>
          </a:p>
          <a:p>
            <a:pPr marL="171450" indent="-171450">
              <a:buFont typeface="Arial"/>
              <a:buChar char="•"/>
            </a:pPr>
            <a:r>
              <a:rPr lang="pt-BR" sz="1500" b="1" dirty="0" err="1"/>
              <a:t>Number</a:t>
            </a:r>
            <a:r>
              <a:rPr lang="pt-BR" sz="1500" b="1" dirty="0"/>
              <a:t> </a:t>
            </a:r>
            <a:r>
              <a:rPr lang="pt-BR" sz="1500" b="1" dirty="0" err="1"/>
              <a:t>of</a:t>
            </a:r>
            <a:r>
              <a:rPr lang="pt-BR" sz="1500" b="1" dirty="0"/>
              <a:t> </a:t>
            </a:r>
            <a:r>
              <a:rPr lang="pt-BR" sz="1500" b="1" dirty="0" err="1"/>
              <a:t>protons</a:t>
            </a:r>
            <a:r>
              <a:rPr lang="pt-BR" sz="1500" b="1" dirty="0"/>
              <a:t>/</a:t>
            </a:r>
            <a:r>
              <a:rPr lang="pt-BR" sz="1500" b="1" dirty="0" err="1"/>
              <a:t>electrons</a:t>
            </a:r>
            <a:r>
              <a:rPr lang="pt-BR" sz="1500" b="1" dirty="0"/>
              <a:t>: </a:t>
            </a:r>
            <a:r>
              <a:rPr lang="pt-BR" sz="1500" dirty="0"/>
              <a:t>33</a:t>
            </a:r>
          </a:p>
          <a:p>
            <a:pPr marL="171450" indent="-171450">
              <a:buFont typeface="Arial"/>
              <a:buChar char="•"/>
            </a:pPr>
            <a:endParaRPr lang="pt-BR" sz="1500" dirty="0"/>
          </a:p>
          <a:p>
            <a:pPr marL="171450" indent="-171450">
              <a:buFont typeface="Arial"/>
              <a:buChar char="•"/>
            </a:pPr>
            <a:r>
              <a:rPr lang="pt-BR" sz="1500" b="1" dirty="0" err="1"/>
              <a:t>Number</a:t>
            </a:r>
            <a:r>
              <a:rPr lang="pt-BR" sz="1500" b="1" dirty="0"/>
              <a:t> </a:t>
            </a:r>
            <a:r>
              <a:rPr lang="pt-BR" sz="1500" b="1" dirty="0" err="1"/>
              <a:t>of</a:t>
            </a:r>
            <a:r>
              <a:rPr lang="pt-BR" sz="1500" b="1" dirty="0"/>
              <a:t> </a:t>
            </a:r>
            <a:r>
              <a:rPr lang="pt-BR" sz="1500" b="1" dirty="0" err="1"/>
              <a:t>nuetrons</a:t>
            </a:r>
            <a:r>
              <a:rPr lang="pt-BR" sz="1500" b="1" dirty="0"/>
              <a:t>: </a:t>
            </a:r>
            <a:r>
              <a:rPr lang="pt-BR" sz="1500" dirty="0"/>
              <a:t>42</a:t>
            </a:r>
          </a:p>
          <a:p>
            <a:pPr marL="171450" indent="-171450">
              <a:buFont typeface="Arial"/>
              <a:buChar char="•"/>
            </a:pPr>
            <a:endParaRPr lang="pt-BR" sz="1500" dirty="0"/>
          </a:p>
          <a:p>
            <a:pPr marL="171450" indent="-171450">
              <a:buFont typeface="Arial"/>
              <a:buChar char="•"/>
            </a:pPr>
            <a:r>
              <a:rPr lang="en-US" sz="1500" b="1" dirty="0"/>
              <a:t>Crystal Structure: </a:t>
            </a:r>
            <a:r>
              <a:rPr lang="en-US" sz="1500" dirty="0" err="1"/>
              <a:t>Rhombohedral</a:t>
            </a:r>
            <a:endParaRPr lang="en-US" sz="1500" dirty="0"/>
          </a:p>
          <a:p>
            <a:pPr marL="171450" indent="-171450">
              <a:buFont typeface="Arial"/>
              <a:buChar char="•"/>
            </a:pPr>
            <a:endParaRPr lang="en-US" sz="1500" dirty="0"/>
          </a:p>
          <a:p>
            <a:pPr marL="171450" indent="-171450">
              <a:buFont typeface="Arial"/>
              <a:buChar char="•"/>
            </a:pPr>
            <a:r>
              <a:rPr lang="en-US" sz="1500" b="1" dirty="0"/>
              <a:t>Melting Point: </a:t>
            </a:r>
            <a:r>
              <a:rPr lang="en-US" sz="1500" dirty="0"/>
              <a:t>No melting point but sublimes at 800 C. </a:t>
            </a:r>
          </a:p>
          <a:p>
            <a:pPr marL="171450" indent="-171450">
              <a:buFont typeface="Arial"/>
              <a:buChar char="•"/>
            </a:pPr>
            <a:endParaRPr lang="en-US" sz="1500" b="1" dirty="0"/>
          </a:p>
          <a:p>
            <a:pPr marL="171450" indent="-171450">
              <a:buFont typeface="Arial"/>
              <a:buChar char="•"/>
            </a:pPr>
            <a:r>
              <a:rPr lang="en-US" sz="1500" b="1" dirty="0"/>
              <a:t>Density @ </a:t>
            </a:r>
            <a:r>
              <a:rPr lang="en-US" sz="1500" b="1" dirty="0" smtClean="0"/>
              <a:t>293 K: </a:t>
            </a:r>
            <a:r>
              <a:rPr lang="en-US" sz="1500" dirty="0"/>
              <a:t>5.72 g/cm</a:t>
            </a:r>
            <a:r>
              <a:rPr lang="en-US" sz="1500" baseline="30000" dirty="0"/>
              <a:t>3</a:t>
            </a:r>
            <a:r>
              <a:rPr lang="en-US" sz="1500" dirty="0"/>
              <a:t> </a:t>
            </a:r>
          </a:p>
          <a:p>
            <a:pPr marL="171450" indent="-171450">
              <a:buFont typeface="Arial"/>
              <a:buChar char="•"/>
            </a:pPr>
            <a:endParaRPr lang="pt-BR" sz="1500" b="1" dirty="0"/>
          </a:p>
          <a:p>
            <a:pPr marL="171450" indent="-171450">
              <a:buFont typeface="Arial"/>
              <a:buChar char="•"/>
            </a:pPr>
            <a:r>
              <a:rPr lang="pt-BR" sz="1500" b="1" dirty="0"/>
              <a:t>Hardness: </a:t>
            </a:r>
            <a:r>
              <a:rPr lang="pt-BR" sz="1500" dirty="0"/>
              <a:t>3.5 </a:t>
            </a:r>
          </a:p>
          <a:p>
            <a:pPr lvl="1"/>
            <a:endParaRPr lang="pt-BR" sz="1600" dirty="0"/>
          </a:p>
        </p:txBody>
      </p:sp>
      <p:pic>
        <p:nvPicPr>
          <p:cNvPr id="8" name="Picture 7" descr="periodic table.arsenic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583" y="1816597"/>
            <a:ext cx="4680311" cy="3422639"/>
          </a:xfrm>
          <a:prstGeom prst="rect">
            <a:avLst/>
          </a:prstGeom>
        </p:spPr>
      </p:pic>
      <p:sp>
        <p:nvSpPr>
          <p:cNvPr id="3" name="Rectangle 2"/>
          <p:cNvSpPr/>
          <p:nvPr/>
        </p:nvSpPr>
        <p:spPr>
          <a:xfrm>
            <a:off x="125455" y="6388051"/>
            <a:ext cx="7275876" cy="246221"/>
          </a:xfrm>
          <a:prstGeom prst="rect">
            <a:avLst/>
          </a:prstGeom>
        </p:spPr>
        <p:txBody>
          <a:bodyPr wrap="square">
            <a:spAutoFit/>
          </a:bodyPr>
          <a:lstStyle/>
          <a:p>
            <a:r>
              <a:rPr lang="en-US" sz="1000" dirty="0"/>
              <a:t>https://</a:t>
            </a:r>
            <a:r>
              <a:rPr lang="en-US" sz="1000" dirty="0" err="1"/>
              <a:t>sites.google.com</a:t>
            </a:r>
            <a:r>
              <a:rPr lang="en-US" sz="1000" dirty="0"/>
              <a:t>/a/</a:t>
            </a:r>
            <a:r>
              <a:rPr lang="en-US" sz="1000" dirty="0" err="1"/>
              <a:t>hightechhigh.org</a:t>
            </a:r>
            <a:r>
              <a:rPr lang="en-US" sz="1000" dirty="0"/>
              <a:t>/</a:t>
            </a:r>
            <a:r>
              <a:rPr lang="en-US" sz="1000" dirty="0" err="1"/>
              <a:t>cristinaa</a:t>
            </a:r>
            <a:r>
              <a:rPr lang="en-US" sz="1000" dirty="0"/>
              <a:t>/8th-grade/math-science/elemental-superheroes</a:t>
            </a:r>
          </a:p>
        </p:txBody>
      </p:sp>
      <p:pic>
        <p:nvPicPr>
          <p:cNvPr id="4" name="Picture 3" descr="ref_matsci_typesunitcellsbravaislattices_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044" y="4909417"/>
            <a:ext cx="1149077" cy="1007440"/>
          </a:xfrm>
          <a:prstGeom prst="rect">
            <a:avLst/>
          </a:prstGeom>
        </p:spPr>
      </p:pic>
    </p:spTree>
    <p:extLst>
      <p:ext uri="{BB962C8B-B14F-4D97-AF65-F5344CB8AC3E}">
        <p14:creationId xmlns:p14="http://schemas.microsoft.com/office/powerpoint/2010/main" val="18882792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Arsenic Species in Water</a:t>
            </a:r>
          </a:p>
        </p:txBody>
      </p:sp>
      <p:sp>
        <p:nvSpPr>
          <p:cNvPr id="9" name="Slide Number Placeholder 8"/>
          <p:cNvSpPr>
            <a:spLocks noGrp="1"/>
          </p:cNvSpPr>
          <p:nvPr>
            <p:ph type="sldNum" sz="quarter" idx="12"/>
          </p:nvPr>
        </p:nvSpPr>
        <p:spPr/>
        <p:txBody>
          <a:bodyPr/>
          <a:lstStyle/>
          <a:p>
            <a:fld id="{48D99588-F855-A141-955C-3EAF726DC55D}" type="slidenum">
              <a:rPr lang="en-US" smtClean="0"/>
              <a:t>30</a:t>
            </a:fld>
            <a:endParaRPr lang="en-US"/>
          </a:p>
        </p:txBody>
      </p:sp>
      <p:sp>
        <p:nvSpPr>
          <p:cNvPr id="3" name="Rectangle 2"/>
          <p:cNvSpPr/>
          <p:nvPr/>
        </p:nvSpPr>
        <p:spPr>
          <a:xfrm>
            <a:off x="851001" y="1756628"/>
            <a:ext cx="4572000" cy="1631216"/>
          </a:xfrm>
          <a:prstGeom prst="rect">
            <a:avLst/>
          </a:prstGeom>
        </p:spPr>
        <p:txBody>
          <a:bodyPr>
            <a:spAutoFit/>
          </a:bodyPr>
          <a:lstStyle/>
          <a:p>
            <a:pPr marL="285750" indent="-285750">
              <a:buFont typeface="Arial"/>
              <a:buChar char="•"/>
            </a:pPr>
            <a:r>
              <a:rPr lang="es-PR" sz="2000" dirty="0"/>
              <a:t>Arsenic (III) and (V) are the most common species in water.</a:t>
            </a:r>
          </a:p>
          <a:p>
            <a:endParaRPr lang="es-PR" sz="2000" dirty="0"/>
          </a:p>
          <a:p>
            <a:pPr marL="742950" lvl="1" indent="-285750">
              <a:buFont typeface="Arial"/>
              <a:buChar char="•"/>
            </a:pPr>
            <a:r>
              <a:rPr lang="es-PR" sz="2000" dirty="0"/>
              <a:t>Arsenic (III) </a:t>
            </a:r>
            <a:r>
              <a:rPr lang="es-PR" sz="2000" dirty="0">
                <a:sym typeface="Wingdings" panose="05000000000000000000" pitchFamily="2" charset="2"/>
              </a:rPr>
              <a:t> Arsenite</a:t>
            </a:r>
          </a:p>
          <a:p>
            <a:pPr marL="742950" lvl="1" indent="-285750">
              <a:buFont typeface="Arial"/>
              <a:buChar char="•"/>
            </a:pPr>
            <a:r>
              <a:rPr lang="es-PR" sz="2000" dirty="0">
                <a:sym typeface="Wingdings" panose="05000000000000000000" pitchFamily="2" charset="2"/>
              </a:rPr>
              <a:t>Arsenic (V)  Arsenate</a:t>
            </a:r>
            <a:endParaRPr lang="es-PR" sz="2000" dirty="0"/>
          </a:p>
        </p:txBody>
      </p:sp>
      <p:pic>
        <p:nvPicPr>
          <p:cNvPr id="5" name="Picture 4"/>
          <p:cNvPicPr>
            <a:picLocks noChangeAspect="1"/>
          </p:cNvPicPr>
          <p:nvPr/>
        </p:nvPicPr>
        <p:blipFill>
          <a:blip r:embed="rId3"/>
          <a:stretch>
            <a:fillRect/>
          </a:stretch>
        </p:blipFill>
        <p:spPr>
          <a:xfrm>
            <a:off x="544310" y="3829737"/>
            <a:ext cx="7900746" cy="1743075"/>
          </a:xfrm>
          <a:prstGeom prst="rect">
            <a:avLst/>
          </a:prstGeom>
        </p:spPr>
      </p:pic>
      <p:sp>
        <p:nvSpPr>
          <p:cNvPr id="4" name="Rectangle 3"/>
          <p:cNvSpPr/>
          <p:nvPr/>
        </p:nvSpPr>
        <p:spPr>
          <a:xfrm>
            <a:off x="125254" y="6173558"/>
            <a:ext cx="4572000" cy="553998"/>
          </a:xfrm>
          <a:prstGeom prst="rect">
            <a:avLst/>
          </a:prstGeom>
        </p:spPr>
        <p:txBody>
          <a:bodyPr>
            <a:spAutoFit/>
          </a:bodyPr>
          <a:lstStyle/>
          <a:p>
            <a:r>
              <a:rPr lang="pt-BR" sz="1000" dirty="0" err="1"/>
              <a:t>Yogarajah</a:t>
            </a:r>
            <a:r>
              <a:rPr lang="pt-BR" sz="1000" dirty="0"/>
              <a:t> N., </a:t>
            </a:r>
            <a:r>
              <a:rPr lang="pt-BR" sz="1000" dirty="0" err="1"/>
              <a:t>Tsai</a:t>
            </a:r>
            <a:r>
              <a:rPr lang="pt-BR" sz="1000" dirty="0"/>
              <a:t> S., </a:t>
            </a:r>
            <a:r>
              <a:rPr lang="pt-BR" sz="1000" dirty="0" err="1"/>
              <a:t>Environ</a:t>
            </a:r>
            <a:r>
              <a:rPr lang="pt-BR" sz="1000" dirty="0"/>
              <a:t>. </a:t>
            </a:r>
            <a:r>
              <a:rPr lang="en-US" sz="1000" dirty="0"/>
              <a:t>Sci.: Water Res. Technol.,00,1-21 ,2015</a:t>
            </a:r>
          </a:p>
          <a:p>
            <a:endParaRPr lang="en-US" sz="1000" dirty="0"/>
          </a:p>
          <a:p>
            <a:r>
              <a:rPr lang="en-US" sz="1000" dirty="0"/>
              <a:t>http://</a:t>
            </a:r>
            <a:r>
              <a:rPr lang="en-US" sz="1000" dirty="0" err="1"/>
              <a:t>www.osmonicbd.com</a:t>
            </a:r>
            <a:r>
              <a:rPr lang="en-US" sz="1000" dirty="0"/>
              <a:t>/</a:t>
            </a:r>
            <a:r>
              <a:rPr lang="en-US" sz="1000" dirty="0" err="1"/>
              <a:t>arsenic_treatment.html</a:t>
            </a:r>
            <a:endParaRPr lang="es-PR" sz="1000" dirty="0"/>
          </a:p>
        </p:txBody>
      </p:sp>
      <p:pic>
        <p:nvPicPr>
          <p:cNvPr id="6" name="Picture 5" descr="arsenic water treatmen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479" y="1756628"/>
            <a:ext cx="1230361" cy="1734810"/>
          </a:xfrm>
          <a:prstGeom prst="rect">
            <a:avLst/>
          </a:prstGeom>
        </p:spPr>
      </p:pic>
    </p:spTree>
    <p:extLst>
      <p:ext uri="{BB962C8B-B14F-4D97-AF65-F5344CB8AC3E}">
        <p14:creationId xmlns:p14="http://schemas.microsoft.com/office/powerpoint/2010/main" val="395677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Arsenic Detection</a:t>
            </a:r>
          </a:p>
        </p:txBody>
      </p:sp>
      <p:sp>
        <p:nvSpPr>
          <p:cNvPr id="9" name="Slide Number Placeholder 8"/>
          <p:cNvSpPr>
            <a:spLocks noGrp="1"/>
          </p:cNvSpPr>
          <p:nvPr>
            <p:ph type="sldNum" sz="quarter" idx="12"/>
          </p:nvPr>
        </p:nvSpPr>
        <p:spPr/>
        <p:txBody>
          <a:bodyPr/>
          <a:lstStyle/>
          <a:p>
            <a:fld id="{48D99588-F855-A141-955C-3EAF726DC55D}" type="slidenum">
              <a:rPr lang="en-US" smtClean="0"/>
              <a:t>31</a:t>
            </a:fld>
            <a:endParaRPr lang="en-US"/>
          </a:p>
        </p:txBody>
      </p:sp>
      <p:pic>
        <p:nvPicPr>
          <p:cNvPr id="5" name="Picture 4"/>
          <p:cNvPicPr/>
          <p:nvPr/>
        </p:nvPicPr>
        <p:blipFill>
          <a:blip r:embed="rId3"/>
          <a:stretch>
            <a:fillRect/>
          </a:stretch>
        </p:blipFill>
        <p:spPr>
          <a:xfrm>
            <a:off x="1587355" y="1577119"/>
            <a:ext cx="6048658" cy="4657725"/>
          </a:xfrm>
          <a:prstGeom prst="rect">
            <a:avLst/>
          </a:prstGeom>
        </p:spPr>
      </p:pic>
    </p:spTree>
    <p:extLst>
      <p:ext uri="{BB962C8B-B14F-4D97-AF65-F5344CB8AC3E}">
        <p14:creationId xmlns:p14="http://schemas.microsoft.com/office/powerpoint/2010/main" val="834085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Arsenic Detection</a:t>
            </a:r>
          </a:p>
        </p:txBody>
      </p:sp>
      <p:sp>
        <p:nvSpPr>
          <p:cNvPr id="9" name="Slide Number Placeholder 8"/>
          <p:cNvSpPr>
            <a:spLocks noGrp="1"/>
          </p:cNvSpPr>
          <p:nvPr>
            <p:ph type="sldNum" sz="quarter" idx="12"/>
          </p:nvPr>
        </p:nvSpPr>
        <p:spPr/>
        <p:txBody>
          <a:bodyPr/>
          <a:lstStyle/>
          <a:p>
            <a:fld id="{48D99588-F855-A141-955C-3EAF726DC55D}" type="slidenum">
              <a:rPr lang="en-US" smtClean="0"/>
              <a:t>32</a:t>
            </a:fld>
            <a:endParaRPr lang="en-US"/>
          </a:p>
        </p:txBody>
      </p:sp>
      <p:pic>
        <p:nvPicPr>
          <p:cNvPr id="4" name="Picture 3"/>
          <p:cNvPicPr>
            <a:picLocks noChangeAspect="1"/>
          </p:cNvPicPr>
          <p:nvPr/>
        </p:nvPicPr>
        <p:blipFill>
          <a:blip r:embed="rId3"/>
          <a:stretch>
            <a:fillRect/>
          </a:stretch>
        </p:blipFill>
        <p:spPr>
          <a:xfrm>
            <a:off x="869556" y="1635204"/>
            <a:ext cx="7245615" cy="4564674"/>
          </a:xfrm>
          <a:prstGeom prst="rect">
            <a:avLst/>
          </a:prstGeom>
        </p:spPr>
      </p:pic>
      <p:sp>
        <p:nvSpPr>
          <p:cNvPr id="3" name="Rectangle 2"/>
          <p:cNvSpPr/>
          <p:nvPr/>
        </p:nvSpPr>
        <p:spPr>
          <a:xfrm>
            <a:off x="0" y="6393519"/>
            <a:ext cx="4572000" cy="246221"/>
          </a:xfrm>
          <a:prstGeom prst="rect">
            <a:avLst/>
          </a:prstGeom>
        </p:spPr>
        <p:txBody>
          <a:bodyPr>
            <a:spAutoFit/>
          </a:bodyPr>
          <a:lstStyle/>
          <a:p>
            <a:pPr algn="r"/>
            <a:r>
              <a:rPr lang="pt-BR" sz="1000" dirty="0" err="1"/>
              <a:t>Yogarajah</a:t>
            </a:r>
            <a:r>
              <a:rPr lang="pt-BR" sz="1000" dirty="0"/>
              <a:t> N., </a:t>
            </a:r>
            <a:r>
              <a:rPr lang="pt-BR" sz="1000" dirty="0" err="1"/>
              <a:t>Tsai</a:t>
            </a:r>
            <a:r>
              <a:rPr lang="pt-BR" sz="1000" dirty="0"/>
              <a:t> S., </a:t>
            </a:r>
            <a:r>
              <a:rPr lang="pt-BR" sz="1000" dirty="0" err="1"/>
              <a:t>Environ</a:t>
            </a:r>
            <a:r>
              <a:rPr lang="pt-BR" sz="1000" dirty="0"/>
              <a:t>. </a:t>
            </a:r>
            <a:r>
              <a:rPr lang="en-US" sz="1000" dirty="0"/>
              <a:t>Sci.: Water Res. Technol.,00,1-21 ,2015</a:t>
            </a:r>
            <a:endParaRPr lang="es-PR" sz="1000" dirty="0"/>
          </a:p>
        </p:txBody>
      </p:sp>
    </p:spTree>
    <p:extLst>
      <p:ext uri="{BB962C8B-B14F-4D97-AF65-F5344CB8AC3E}">
        <p14:creationId xmlns:p14="http://schemas.microsoft.com/office/powerpoint/2010/main" val="2319671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Portable Test Kits</a:t>
            </a:r>
          </a:p>
        </p:txBody>
      </p:sp>
      <p:sp>
        <p:nvSpPr>
          <p:cNvPr id="9" name="Slide Number Placeholder 8"/>
          <p:cNvSpPr>
            <a:spLocks noGrp="1"/>
          </p:cNvSpPr>
          <p:nvPr>
            <p:ph type="sldNum" sz="quarter" idx="12"/>
          </p:nvPr>
        </p:nvSpPr>
        <p:spPr/>
        <p:txBody>
          <a:bodyPr/>
          <a:lstStyle/>
          <a:p>
            <a:fld id="{48D99588-F855-A141-955C-3EAF726DC55D}" type="slidenum">
              <a:rPr lang="en-US" smtClean="0"/>
              <a:t>33</a:t>
            </a:fld>
            <a:endParaRPr lang="en-US"/>
          </a:p>
        </p:txBody>
      </p:sp>
      <p:sp>
        <p:nvSpPr>
          <p:cNvPr id="3" name="Rectangle 2"/>
          <p:cNvSpPr/>
          <p:nvPr/>
        </p:nvSpPr>
        <p:spPr>
          <a:xfrm>
            <a:off x="527816" y="2026805"/>
            <a:ext cx="8262078" cy="3988272"/>
          </a:xfrm>
          <a:prstGeom prst="rect">
            <a:avLst/>
          </a:prstGeom>
        </p:spPr>
        <p:txBody>
          <a:bodyPr wrap="square">
            <a:spAutoFit/>
          </a:bodyPr>
          <a:lstStyle/>
          <a:p>
            <a:r>
              <a:rPr lang="es-PR" dirty="0"/>
              <a:t>Based on the modified Gutzeid Reaction</a:t>
            </a:r>
          </a:p>
          <a:p>
            <a:pPr marL="342900" indent="-342900">
              <a:lnSpc>
                <a:spcPct val="115000"/>
              </a:lnSpc>
              <a:spcAft>
                <a:spcPts val="1000"/>
              </a:spcAft>
              <a:buFont typeface="+mj-lt"/>
              <a:buAutoNum type="arabicPeriod"/>
            </a:pPr>
            <a:r>
              <a:rPr lang="es-PR" dirty="0">
                <a:latin typeface="Times New Roman" panose="02020603050405020304" pitchFamily="18" charset="0"/>
                <a:ea typeface="Cambria" panose="02040503050406030204" pitchFamily="18" charset="0"/>
                <a:cs typeface="Times New Roman" panose="02020603050405020304" pitchFamily="18" charset="0"/>
              </a:rPr>
              <a:t>Zn</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º</a:t>
            </a:r>
            <a:r>
              <a:rPr lang="es-PR"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a:t>
            </a:r>
            <a:r>
              <a:rPr lang="es-PR" dirty="0">
                <a:latin typeface="Times New Roman" panose="02020603050405020304" pitchFamily="18" charset="0"/>
                <a:ea typeface="Cambria" panose="02040503050406030204" pitchFamily="18" charset="0"/>
                <a:cs typeface="Times New Roman" panose="02020603050405020304" pitchFamily="18" charset="0"/>
              </a:rPr>
              <a:t> Zn</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2+ </a:t>
            </a:r>
            <a:r>
              <a:rPr lang="es-PR" dirty="0">
                <a:latin typeface="Times New Roman" panose="02020603050405020304" pitchFamily="18" charset="0"/>
                <a:ea typeface="Cambria" panose="02040503050406030204" pitchFamily="18" charset="0"/>
                <a:cs typeface="Times New Roman" panose="02020603050405020304" pitchFamily="18" charset="0"/>
              </a:rPr>
              <a:t>+ 2e</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                                                     </a:t>
            </a:r>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15000"/>
              </a:lnSpc>
              <a:spcAft>
                <a:spcPts val="1000"/>
              </a:spcAft>
              <a:buFont typeface="+mj-lt"/>
              <a:buAutoNum type="arabicPeriod"/>
            </a:pPr>
            <a:r>
              <a:rPr lang="es-PR" dirty="0">
                <a:latin typeface="Times New Roman" panose="02020603050405020304" pitchFamily="18" charset="0"/>
                <a:ea typeface="Cambria" panose="02040503050406030204" pitchFamily="18" charset="0"/>
                <a:cs typeface="Times New Roman" panose="02020603050405020304" pitchFamily="18" charset="0"/>
              </a:rPr>
              <a:t>2H</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a:t>
            </a:r>
            <a:r>
              <a:rPr lang="es-PR" dirty="0">
                <a:latin typeface="Times New Roman" panose="02020603050405020304" pitchFamily="18" charset="0"/>
                <a:ea typeface="Cambria" panose="02040503050406030204" pitchFamily="18" charset="0"/>
                <a:cs typeface="Times New Roman" panose="02020603050405020304" pitchFamily="18" charset="0"/>
              </a:rPr>
              <a:t> + 2e</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a:t>
            </a:r>
            <a:r>
              <a:rPr lang="es-PR"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a:t>
            </a:r>
            <a:r>
              <a:rPr lang="es-PR" dirty="0">
                <a:latin typeface="Times New Roman" panose="02020603050405020304" pitchFamily="18" charset="0"/>
                <a:ea typeface="Cambria" panose="02040503050406030204" pitchFamily="18" charset="0"/>
                <a:cs typeface="Times New Roman" panose="02020603050405020304" pitchFamily="18" charset="0"/>
              </a:rPr>
              <a:t> H</a:t>
            </a:r>
            <a:r>
              <a:rPr lang="es-PR" baseline="-25000" dirty="0">
                <a:latin typeface="Times New Roman" panose="02020603050405020304" pitchFamily="18" charset="0"/>
                <a:ea typeface="Cambria" panose="02040503050406030204" pitchFamily="18" charset="0"/>
                <a:cs typeface="Times New Roman" panose="02020603050405020304" pitchFamily="18" charset="0"/>
              </a:rPr>
              <a:t>2</a:t>
            </a:r>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15000"/>
              </a:lnSpc>
              <a:spcAft>
                <a:spcPts val="1000"/>
              </a:spcAft>
              <a:buFont typeface="+mj-lt"/>
              <a:buAutoNum type="arabicPeriod"/>
            </a:pPr>
            <a:r>
              <a:rPr lang="es-PR" dirty="0">
                <a:latin typeface="Times New Roman" panose="02020603050405020304" pitchFamily="18" charset="0"/>
                <a:ea typeface="Cambria" panose="02040503050406030204" pitchFamily="18" charset="0"/>
                <a:cs typeface="Times New Roman" panose="02020603050405020304" pitchFamily="18" charset="0"/>
              </a:rPr>
              <a:t> As</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3+</a:t>
            </a:r>
            <a:r>
              <a:rPr lang="es-PR" dirty="0">
                <a:latin typeface="Times New Roman" panose="02020603050405020304" pitchFamily="18" charset="0"/>
                <a:ea typeface="Cambria" panose="02040503050406030204" pitchFamily="18" charset="0"/>
                <a:cs typeface="Times New Roman" panose="02020603050405020304" pitchFamily="18" charset="0"/>
              </a:rPr>
              <a:t> + 3e</a:t>
            </a:r>
            <a:r>
              <a:rPr lang="es-PR" baseline="30000" dirty="0">
                <a:latin typeface="Times New Roman" panose="02020603050405020304" pitchFamily="18" charset="0"/>
                <a:ea typeface="Cambria" panose="02040503050406030204" pitchFamily="18" charset="0"/>
                <a:cs typeface="Times New Roman" panose="02020603050405020304" pitchFamily="18" charset="0"/>
              </a:rPr>
              <a:t>-</a:t>
            </a:r>
            <a:r>
              <a:rPr lang="es-PR"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a:t>
            </a:r>
            <a:r>
              <a:rPr lang="es-PR" dirty="0">
                <a:latin typeface="Times New Roman" panose="02020603050405020304" pitchFamily="18" charset="0"/>
                <a:ea typeface="Cambria" panose="02040503050406030204" pitchFamily="18" charset="0"/>
                <a:cs typeface="Times New Roman" panose="02020603050405020304" pitchFamily="18" charset="0"/>
              </a:rPr>
              <a:t> Asº</a:t>
            </a:r>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15000"/>
              </a:lnSpc>
              <a:spcAft>
                <a:spcPts val="1000"/>
              </a:spcAft>
              <a:buFont typeface="+mj-lt"/>
              <a:buAutoNum type="arabicPeriod"/>
            </a:pPr>
            <a:r>
              <a:rPr lang="en-US" dirty="0">
                <a:latin typeface="Times New Roman" panose="02020603050405020304" pitchFamily="18" charset="0"/>
                <a:ea typeface="Cambria" panose="02040503050406030204" pitchFamily="18" charset="0"/>
                <a:cs typeface="Times New Roman" panose="02020603050405020304" pitchFamily="18" charset="0"/>
              </a:rPr>
              <a:t>Asº + 3e</a:t>
            </a:r>
            <a:r>
              <a:rPr lang="en-US" baseline="30000" dirty="0">
                <a:latin typeface="Times New Roman" panose="02020603050405020304" pitchFamily="18" charset="0"/>
                <a:ea typeface="Cambria" panose="02040503050406030204" pitchFamily="18" charset="0"/>
                <a:cs typeface="Times New Roman" panose="02020603050405020304" pitchFamily="18" charset="0"/>
              </a:rPr>
              <a:t>-</a:t>
            </a:r>
            <a:r>
              <a:rPr lang="en-US" dirty="0">
                <a:latin typeface="Times New Roman" panose="02020603050405020304" pitchFamily="18" charset="0"/>
                <a:ea typeface="Cambria" panose="02040503050406030204" pitchFamily="18" charset="0"/>
                <a:cs typeface="Times New Roman" panose="02020603050405020304" pitchFamily="18" charset="0"/>
              </a:rPr>
              <a:t> + 3H</a:t>
            </a:r>
            <a:r>
              <a:rPr lang="en-US" baseline="30000" dirty="0">
                <a:latin typeface="Times New Roman" panose="02020603050405020304" pitchFamily="18" charset="0"/>
                <a:ea typeface="Cambria" panose="02040503050406030204" pitchFamily="18" charset="0"/>
                <a:cs typeface="Times New Roman" panose="02020603050405020304" pitchFamily="18" charset="0"/>
              </a:rPr>
              <a:t>+</a:t>
            </a:r>
            <a:r>
              <a:rPr lang="en-US"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mbria" panose="02040503050406030204" pitchFamily="18" charset="0"/>
                <a:cs typeface="Times New Roman" panose="02020603050405020304" pitchFamily="18" charset="0"/>
              </a:rPr>
              <a:t> AsH</a:t>
            </a:r>
            <a:r>
              <a:rPr lang="en-US" baseline="-25000" dirty="0">
                <a:latin typeface="Times New Roman" panose="02020603050405020304" pitchFamily="18" charset="0"/>
                <a:ea typeface="Cambria" panose="02040503050406030204" pitchFamily="18" charset="0"/>
                <a:cs typeface="Times New Roman" panose="02020603050405020304" pitchFamily="18" charset="0"/>
              </a:rPr>
              <a:t>3</a:t>
            </a:r>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15000"/>
              </a:lnSpc>
              <a:spcAft>
                <a:spcPts val="1000"/>
              </a:spcAft>
              <a:buFont typeface="+mj-lt"/>
              <a:buAutoNum type="arabicPeriod"/>
            </a:pPr>
            <a:r>
              <a:rPr lang="en-US" dirty="0">
                <a:latin typeface="Times New Roman" panose="02020603050405020304" pitchFamily="18" charset="0"/>
                <a:ea typeface="Cambria" panose="02040503050406030204" pitchFamily="18" charset="0"/>
                <a:cs typeface="Times New Roman" panose="02020603050405020304" pitchFamily="18" charset="0"/>
              </a:rPr>
              <a:t>AsH</a:t>
            </a:r>
            <a:r>
              <a:rPr lang="en-US" baseline="-25000" dirty="0">
                <a:latin typeface="Times New Roman" panose="02020603050405020304" pitchFamily="18" charset="0"/>
                <a:ea typeface="Cambria" panose="02040503050406030204" pitchFamily="18" charset="0"/>
                <a:cs typeface="Times New Roman" panose="02020603050405020304" pitchFamily="18" charset="0"/>
              </a:rPr>
              <a:t>3</a:t>
            </a:r>
            <a:r>
              <a:rPr lang="en-US" dirty="0">
                <a:latin typeface="Times New Roman" panose="02020603050405020304" pitchFamily="18" charset="0"/>
                <a:ea typeface="Cambria" panose="02040503050406030204" pitchFamily="18" charset="0"/>
                <a:cs typeface="Times New Roman" panose="02020603050405020304" pitchFamily="18" charset="0"/>
              </a:rPr>
              <a:t> + 3HgBr</a:t>
            </a:r>
            <a:r>
              <a:rPr lang="en-US" baseline="-25000" dirty="0">
                <a:latin typeface="Times New Roman" panose="02020603050405020304" pitchFamily="18" charset="0"/>
                <a:ea typeface="Cambria" panose="02040503050406030204" pitchFamily="18" charset="0"/>
                <a:cs typeface="Times New Roman" panose="02020603050405020304" pitchFamily="18" charset="0"/>
              </a:rPr>
              <a:t>2</a:t>
            </a:r>
            <a:r>
              <a:rPr lang="en-US"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ea typeface="Cambria" panose="02040503050406030204" pitchFamily="18" charset="0"/>
                <a:cs typeface="Times New Roman" panose="02020603050405020304" pitchFamily="18" charset="0"/>
              </a:rPr>
              <a:t> As(</a:t>
            </a:r>
            <a:r>
              <a:rPr lang="en-US" dirty="0" err="1">
                <a:latin typeface="Times New Roman" panose="02020603050405020304" pitchFamily="18" charset="0"/>
                <a:ea typeface="Cambria" panose="02040503050406030204" pitchFamily="18" charset="0"/>
                <a:cs typeface="Times New Roman" panose="02020603050405020304" pitchFamily="18" charset="0"/>
              </a:rPr>
              <a:t>HgBr</a:t>
            </a:r>
            <a:r>
              <a:rPr lang="en-US" dirty="0">
                <a:latin typeface="Times New Roman" panose="02020603050405020304" pitchFamily="18" charset="0"/>
                <a:ea typeface="Cambria" panose="02040503050406030204" pitchFamily="18" charset="0"/>
                <a:cs typeface="Times New Roman" panose="02020603050405020304" pitchFamily="18" charset="0"/>
              </a:rPr>
              <a:t>)</a:t>
            </a:r>
            <a:r>
              <a:rPr lang="en-US" baseline="-25000" dirty="0">
                <a:latin typeface="Times New Roman" panose="02020603050405020304" pitchFamily="18" charset="0"/>
                <a:ea typeface="Cambria" panose="02040503050406030204" pitchFamily="18" charset="0"/>
                <a:cs typeface="Times New Roman" panose="02020603050405020304" pitchFamily="18" charset="0"/>
              </a:rPr>
              <a:t>3</a:t>
            </a:r>
            <a:r>
              <a:rPr lang="en-US" dirty="0">
                <a:latin typeface="Times New Roman" panose="02020603050405020304" pitchFamily="18" charset="0"/>
                <a:ea typeface="Cambria" panose="02040503050406030204" pitchFamily="18" charset="0"/>
                <a:cs typeface="Times New Roman" panose="02020603050405020304" pitchFamily="18" charset="0"/>
              </a:rPr>
              <a:t> +3HBr</a:t>
            </a:r>
            <a:endParaRPr lang="en-US" sz="1600" dirty="0">
              <a:latin typeface="Cambria" panose="02040503050406030204" pitchFamily="18" charset="0"/>
              <a:ea typeface="Cambria" panose="02040503050406030204" pitchFamily="18" charset="0"/>
              <a:cs typeface="Times New Roman" panose="02020603050405020304" pitchFamily="18" charset="0"/>
            </a:endParaRPr>
          </a:p>
          <a:p>
            <a:endParaRPr lang="es-PR" dirty="0"/>
          </a:p>
          <a:p>
            <a:endParaRPr lang="en-US" dirty="0"/>
          </a:p>
          <a:p>
            <a:endParaRPr lang="en-US" dirty="0"/>
          </a:p>
          <a:p>
            <a:r>
              <a:rPr lang="en-US" dirty="0"/>
              <a:t>(1-4) are equivalent to the arsine gas generation and (5) colored strip generation.</a:t>
            </a:r>
          </a:p>
        </p:txBody>
      </p:sp>
      <p:pic>
        <p:nvPicPr>
          <p:cNvPr id="5" name="Picture 4" descr="Visual Arsenic Test Kit"/>
          <p:cNvPicPr/>
          <p:nvPr/>
        </p:nvPicPr>
        <p:blipFill>
          <a:blip r:embed="rId3">
            <a:extLst>
              <a:ext uri="{28A0092B-C50C-407E-A947-70E740481C1C}">
                <a14:useLocalDpi xmlns:a14="http://schemas.microsoft.com/office/drawing/2010/main" val="0"/>
              </a:ext>
            </a:extLst>
          </a:blip>
          <a:srcRect/>
          <a:stretch>
            <a:fillRect/>
          </a:stretch>
        </p:blipFill>
        <p:spPr bwMode="auto">
          <a:xfrm>
            <a:off x="4461303" y="2423175"/>
            <a:ext cx="4328591" cy="2824250"/>
          </a:xfrm>
          <a:prstGeom prst="rect">
            <a:avLst/>
          </a:prstGeom>
          <a:noFill/>
          <a:ln>
            <a:noFill/>
          </a:ln>
        </p:spPr>
      </p:pic>
    </p:spTree>
    <p:extLst>
      <p:ext uri="{BB962C8B-B14F-4D97-AF65-F5344CB8AC3E}">
        <p14:creationId xmlns:p14="http://schemas.microsoft.com/office/powerpoint/2010/main" val="60022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Benefits of Kit</a:t>
            </a:r>
          </a:p>
        </p:txBody>
      </p:sp>
      <p:sp>
        <p:nvSpPr>
          <p:cNvPr id="9" name="Slide Number Placeholder 8"/>
          <p:cNvSpPr>
            <a:spLocks noGrp="1"/>
          </p:cNvSpPr>
          <p:nvPr>
            <p:ph type="sldNum" sz="quarter" idx="12"/>
          </p:nvPr>
        </p:nvSpPr>
        <p:spPr/>
        <p:txBody>
          <a:bodyPr/>
          <a:lstStyle/>
          <a:p>
            <a:fld id="{48D99588-F855-A141-955C-3EAF726DC55D}" type="slidenum">
              <a:rPr lang="en-US" smtClean="0"/>
              <a:t>34</a:t>
            </a:fld>
            <a:endParaRPr lang="en-US"/>
          </a:p>
        </p:txBody>
      </p:sp>
      <p:pic>
        <p:nvPicPr>
          <p:cNvPr id="4" name="Content Placeholder 7"/>
          <p:cNvPicPr>
            <a:picLocks noGrp="1" noChangeAspect="1"/>
          </p:cNvPicPr>
          <p:nvPr>
            <p:ph idx="1"/>
          </p:nvPr>
        </p:nvPicPr>
        <p:blipFill rotWithShape="1">
          <a:blip r:embed="rId3"/>
          <a:srcRect t="608" r="2223" b="10669"/>
          <a:stretch/>
        </p:blipFill>
        <p:spPr>
          <a:xfrm>
            <a:off x="610287" y="1635528"/>
            <a:ext cx="7834770" cy="4498848"/>
          </a:xfrm>
          <a:prstGeom prst="rect">
            <a:avLst/>
          </a:prstGeom>
        </p:spPr>
      </p:pic>
      <p:sp>
        <p:nvSpPr>
          <p:cNvPr id="3" name="Rectangle 2"/>
          <p:cNvSpPr/>
          <p:nvPr/>
        </p:nvSpPr>
        <p:spPr>
          <a:xfrm>
            <a:off x="191230" y="6322854"/>
            <a:ext cx="4572000" cy="246221"/>
          </a:xfrm>
          <a:prstGeom prst="rect">
            <a:avLst/>
          </a:prstGeom>
        </p:spPr>
        <p:txBody>
          <a:bodyPr>
            <a:spAutoFit/>
          </a:bodyPr>
          <a:lstStyle/>
          <a:p>
            <a:r>
              <a:rPr lang="pt-BR" sz="1000" dirty="0" err="1"/>
              <a:t>Yogarajah</a:t>
            </a:r>
            <a:r>
              <a:rPr lang="pt-BR" sz="1000" dirty="0"/>
              <a:t> N., </a:t>
            </a:r>
            <a:r>
              <a:rPr lang="pt-BR" sz="1000" dirty="0" err="1"/>
              <a:t>Tsai</a:t>
            </a:r>
            <a:r>
              <a:rPr lang="pt-BR" sz="1000" dirty="0"/>
              <a:t> S., </a:t>
            </a:r>
            <a:r>
              <a:rPr lang="pt-BR" sz="1000" dirty="0" err="1"/>
              <a:t>Environ</a:t>
            </a:r>
            <a:r>
              <a:rPr lang="pt-BR" sz="1000" dirty="0"/>
              <a:t>. </a:t>
            </a:r>
            <a:r>
              <a:rPr lang="en-US" sz="1000" dirty="0"/>
              <a:t>Sci.: Water Res. Technol.,00,1-21 ,2015</a:t>
            </a:r>
            <a:endParaRPr lang="es-PR" sz="1000" dirty="0"/>
          </a:p>
        </p:txBody>
      </p:sp>
    </p:spTree>
    <p:extLst>
      <p:ext uri="{BB962C8B-B14F-4D97-AF65-F5344CB8AC3E}">
        <p14:creationId xmlns:p14="http://schemas.microsoft.com/office/powerpoint/2010/main" val="44758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Limitations</a:t>
            </a:r>
          </a:p>
        </p:txBody>
      </p:sp>
      <p:sp>
        <p:nvSpPr>
          <p:cNvPr id="9" name="Slide Number Placeholder 8"/>
          <p:cNvSpPr>
            <a:spLocks noGrp="1"/>
          </p:cNvSpPr>
          <p:nvPr>
            <p:ph type="sldNum" sz="quarter" idx="12"/>
          </p:nvPr>
        </p:nvSpPr>
        <p:spPr/>
        <p:txBody>
          <a:bodyPr/>
          <a:lstStyle/>
          <a:p>
            <a:fld id="{48D99588-F855-A141-955C-3EAF726DC55D}" type="slidenum">
              <a:rPr lang="en-US" smtClean="0"/>
              <a:t>35</a:t>
            </a:fld>
            <a:endParaRPr lang="en-US"/>
          </a:p>
        </p:txBody>
      </p:sp>
      <p:sp>
        <p:nvSpPr>
          <p:cNvPr id="3" name="Rectangle 2"/>
          <p:cNvSpPr/>
          <p:nvPr/>
        </p:nvSpPr>
        <p:spPr>
          <a:xfrm>
            <a:off x="742241" y="1859340"/>
            <a:ext cx="7702815" cy="2308324"/>
          </a:xfrm>
          <a:prstGeom prst="rect">
            <a:avLst/>
          </a:prstGeom>
        </p:spPr>
        <p:txBody>
          <a:bodyPr wrap="square">
            <a:spAutoFit/>
          </a:bodyPr>
          <a:lstStyle/>
          <a:p>
            <a:pPr marL="285750" indent="-285750">
              <a:buFont typeface="Arial"/>
              <a:buChar char="•"/>
            </a:pPr>
            <a:r>
              <a:rPr lang="en-US" dirty="0"/>
              <a:t>The modified reaction reduces all arsenic in solution to arsine gas, which is highly toxic. </a:t>
            </a:r>
          </a:p>
          <a:p>
            <a:pPr marL="285750" indent="-285750">
              <a:buFont typeface="Arial"/>
              <a:buChar char="•"/>
            </a:pPr>
            <a:endParaRPr lang="en-US" dirty="0"/>
          </a:p>
          <a:p>
            <a:pPr marL="285750" indent="-285750">
              <a:buFont typeface="Arial"/>
              <a:buChar char="•"/>
            </a:pPr>
            <a:r>
              <a:rPr lang="en-US" dirty="0"/>
              <a:t>The evolved gas is mixed with mercuric bromide to induce a yellow color change. </a:t>
            </a:r>
          </a:p>
          <a:p>
            <a:pPr marL="285750" indent="-285750">
              <a:buFont typeface="Arial"/>
              <a:buChar char="•"/>
            </a:pPr>
            <a:endParaRPr lang="en-US" dirty="0"/>
          </a:p>
          <a:p>
            <a:pPr marL="285750" indent="-285750">
              <a:buFont typeface="Arial"/>
              <a:buChar char="•"/>
            </a:pPr>
            <a:r>
              <a:rPr lang="en-US" dirty="0"/>
              <a:t>Intensity of color depends on -AsH</a:t>
            </a:r>
            <a:r>
              <a:rPr lang="en-US" baseline="-25000" dirty="0"/>
              <a:t>2</a:t>
            </a:r>
            <a:r>
              <a:rPr lang="en-US" dirty="0"/>
              <a:t> present. Human eyes have low sensitivity for  yellow color.</a:t>
            </a:r>
          </a:p>
        </p:txBody>
      </p:sp>
    </p:spTree>
    <p:extLst>
      <p:ext uri="{BB962C8B-B14F-4D97-AF65-F5344CB8AC3E}">
        <p14:creationId xmlns:p14="http://schemas.microsoft.com/office/powerpoint/2010/main" val="653126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New Methods of Detection</a:t>
            </a:r>
          </a:p>
        </p:txBody>
      </p:sp>
      <p:sp>
        <p:nvSpPr>
          <p:cNvPr id="9" name="Slide Number Placeholder 8"/>
          <p:cNvSpPr>
            <a:spLocks noGrp="1"/>
          </p:cNvSpPr>
          <p:nvPr>
            <p:ph type="sldNum" sz="quarter" idx="12"/>
          </p:nvPr>
        </p:nvSpPr>
        <p:spPr/>
        <p:txBody>
          <a:bodyPr/>
          <a:lstStyle/>
          <a:p>
            <a:fld id="{48D99588-F855-A141-955C-3EAF726DC55D}" type="slidenum">
              <a:rPr lang="en-US" smtClean="0"/>
              <a:t>36</a:t>
            </a:fld>
            <a:endParaRPr lang="en-US"/>
          </a:p>
        </p:txBody>
      </p:sp>
      <p:sp>
        <p:nvSpPr>
          <p:cNvPr id="3" name="Rectangle 2"/>
          <p:cNvSpPr/>
          <p:nvPr/>
        </p:nvSpPr>
        <p:spPr>
          <a:xfrm>
            <a:off x="620080" y="1638363"/>
            <a:ext cx="6785838" cy="2031325"/>
          </a:xfrm>
          <a:prstGeom prst="rect">
            <a:avLst/>
          </a:prstGeom>
        </p:spPr>
        <p:txBody>
          <a:bodyPr wrap="square">
            <a:spAutoFit/>
          </a:bodyPr>
          <a:lstStyle/>
          <a:p>
            <a:pPr marL="342900" indent="-342900">
              <a:buFont typeface="Arial"/>
              <a:buChar char="•"/>
            </a:pPr>
            <a:r>
              <a:rPr lang="es-PR" dirty="0"/>
              <a:t>Colorimetric methods such as:</a:t>
            </a:r>
          </a:p>
          <a:p>
            <a:pPr lvl="1"/>
            <a:endParaRPr lang="es-PR" dirty="0"/>
          </a:p>
          <a:p>
            <a:pPr marL="971550" lvl="1" indent="-514350">
              <a:buFont typeface="+mj-lt"/>
              <a:buAutoNum type="arabicPeriod"/>
            </a:pPr>
            <a:r>
              <a:rPr lang="es-PR" dirty="0"/>
              <a:t>Molybdenum Blue Test</a:t>
            </a:r>
          </a:p>
          <a:p>
            <a:pPr lvl="1"/>
            <a:endParaRPr lang="es-PR" dirty="0"/>
          </a:p>
          <a:p>
            <a:pPr marL="971550" lvl="1" indent="-514350">
              <a:buFont typeface="+mj-lt"/>
              <a:buAutoNum type="arabicPeriod"/>
            </a:pPr>
            <a:r>
              <a:rPr lang="es-PR" dirty="0"/>
              <a:t>Methylene Dye Test</a:t>
            </a:r>
          </a:p>
          <a:p>
            <a:pPr marL="514350" indent="-514350">
              <a:buFont typeface="Arial"/>
              <a:buChar char="•"/>
            </a:pPr>
            <a:endParaRPr lang="es-PR" dirty="0"/>
          </a:p>
          <a:p>
            <a:pPr marL="514350" indent="-514350">
              <a:buFont typeface="Arial"/>
              <a:buChar char="•"/>
            </a:pPr>
            <a:endParaRPr lang="es-PR" dirty="0"/>
          </a:p>
        </p:txBody>
      </p:sp>
      <p:pic>
        <p:nvPicPr>
          <p:cNvPr id="5" name="Picture 4"/>
          <p:cNvPicPr>
            <a:picLocks noChangeAspect="1"/>
          </p:cNvPicPr>
          <p:nvPr/>
        </p:nvPicPr>
        <p:blipFill>
          <a:blip r:embed="rId3"/>
          <a:stretch>
            <a:fillRect/>
          </a:stretch>
        </p:blipFill>
        <p:spPr>
          <a:xfrm>
            <a:off x="346379" y="3946687"/>
            <a:ext cx="8443515" cy="2325835"/>
          </a:xfrm>
          <a:prstGeom prst="rect">
            <a:avLst/>
          </a:prstGeom>
        </p:spPr>
      </p:pic>
    </p:spTree>
    <p:extLst>
      <p:ext uri="{BB962C8B-B14F-4D97-AF65-F5344CB8AC3E}">
        <p14:creationId xmlns:p14="http://schemas.microsoft.com/office/powerpoint/2010/main" val="3982061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Paper Based Sensor</a:t>
            </a:r>
          </a:p>
        </p:txBody>
      </p:sp>
      <p:sp>
        <p:nvSpPr>
          <p:cNvPr id="9" name="Slide Number Placeholder 8"/>
          <p:cNvSpPr>
            <a:spLocks noGrp="1"/>
          </p:cNvSpPr>
          <p:nvPr>
            <p:ph type="sldNum" sz="quarter" idx="12"/>
          </p:nvPr>
        </p:nvSpPr>
        <p:spPr/>
        <p:txBody>
          <a:bodyPr/>
          <a:lstStyle/>
          <a:p>
            <a:fld id="{48D99588-F855-A141-955C-3EAF726DC55D}" type="slidenum">
              <a:rPr lang="en-US" smtClean="0"/>
              <a:t>37</a:t>
            </a:fld>
            <a:endParaRPr lang="en-US"/>
          </a:p>
        </p:txBody>
      </p:sp>
      <p:sp>
        <p:nvSpPr>
          <p:cNvPr id="3" name="Rectangle 2"/>
          <p:cNvSpPr/>
          <p:nvPr/>
        </p:nvSpPr>
        <p:spPr>
          <a:xfrm>
            <a:off x="1164390" y="1733493"/>
            <a:ext cx="6505435" cy="369332"/>
          </a:xfrm>
          <a:prstGeom prst="rect">
            <a:avLst/>
          </a:prstGeom>
        </p:spPr>
        <p:txBody>
          <a:bodyPr wrap="square">
            <a:spAutoFit/>
          </a:bodyPr>
          <a:lstStyle/>
          <a:p>
            <a:pPr marL="514350" indent="-514350">
              <a:buFont typeface="Arial"/>
              <a:buChar char="•"/>
            </a:pPr>
            <a:r>
              <a:rPr lang="es-PR" dirty="0"/>
              <a:t>Paper Based Sensors with microfluidics technology.</a:t>
            </a:r>
          </a:p>
        </p:txBody>
      </p:sp>
      <p:pic>
        <p:nvPicPr>
          <p:cNvPr id="5" name="Content Placeholder 5"/>
          <p:cNvPicPr>
            <a:picLocks noGrp="1" noChangeAspect="1"/>
          </p:cNvPicPr>
          <p:nvPr>
            <p:ph idx="1"/>
          </p:nvPr>
        </p:nvPicPr>
        <p:blipFill>
          <a:blip r:embed="rId3"/>
          <a:stretch>
            <a:fillRect/>
          </a:stretch>
        </p:blipFill>
        <p:spPr>
          <a:xfrm>
            <a:off x="678202" y="2626138"/>
            <a:ext cx="7787595" cy="3551312"/>
          </a:xfrm>
          <a:prstGeom prst="rect">
            <a:avLst/>
          </a:prstGeom>
        </p:spPr>
      </p:pic>
      <p:sp>
        <p:nvSpPr>
          <p:cNvPr id="6" name="TextBox 5"/>
          <p:cNvSpPr txBox="1"/>
          <p:nvPr/>
        </p:nvSpPr>
        <p:spPr>
          <a:xfrm>
            <a:off x="0" y="6369020"/>
            <a:ext cx="4493454" cy="400110"/>
          </a:xfrm>
          <a:prstGeom prst="rect">
            <a:avLst/>
          </a:prstGeom>
          <a:noFill/>
        </p:spPr>
        <p:txBody>
          <a:bodyPr wrap="square" rtlCol="0">
            <a:spAutoFit/>
          </a:bodyPr>
          <a:lstStyle/>
          <a:p>
            <a:pPr algn="r"/>
            <a:r>
              <a:rPr lang="pt-BR" sz="1000" dirty="0"/>
              <a:t>Yogarajah N., Tsai S., Environ. </a:t>
            </a:r>
            <a:r>
              <a:rPr lang="en-US" sz="1000" dirty="0"/>
              <a:t>Sci.: Water Res. Technol.,00,1-21 ,2015</a:t>
            </a:r>
            <a:endParaRPr lang="es-PR" sz="1000" dirty="0"/>
          </a:p>
          <a:p>
            <a:endParaRPr lang="es-PR" sz="1000" dirty="0"/>
          </a:p>
        </p:txBody>
      </p:sp>
    </p:spTree>
    <p:extLst>
      <p:ext uri="{BB962C8B-B14F-4D97-AF65-F5344CB8AC3E}">
        <p14:creationId xmlns:p14="http://schemas.microsoft.com/office/powerpoint/2010/main" val="1411779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fontScale="90000"/>
          </a:bodyPr>
          <a:lstStyle/>
          <a:p>
            <a:r>
              <a:rPr lang="en-US" dirty="0"/>
              <a:t>Surface Plasmon Resonance (SPR)</a:t>
            </a:r>
          </a:p>
        </p:txBody>
      </p:sp>
      <p:sp>
        <p:nvSpPr>
          <p:cNvPr id="9" name="Slide Number Placeholder 8"/>
          <p:cNvSpPr>
            <a:spLocks noGrp="1"/>
          </p:cNvSpPr>
          <p:nvPr>
            <p:ph type="sldNum" sz="quarter" idx="12"/>
          </p:nvPr>
        </p:nvSpPr>
        <p:spPr/>
        <p:txBody>
          <a:bodyPr/>
          <a:lstStyle/>
          <a:p>
            <a:fld id="{48D99588-F855-A141-955C-3EAF726DC55D}" type="slidenum">
              <a:rPr lang="en-US" smtClean="0"/>
              <a:t>38</a:t>
            </a:fld>
            <a:endParaRPr lang="en-US"/>
          </a:p>
        </p:txBody>
      </p:sp>
      <p:pic>
        <p:nvPicPr>
          <p:cNvPr id="4" name="Content Placeholder 3"/>
          <p:cNvPicPr>
            <a:picLocks noGrp="1"/>
          </p:cNvPicPr>
          <p:nvPr/>
        </p:nvPicPr>
        <p:blipFill>
          <a:blip r:embed="rId3"/>
          <a:stretch>
            <a:fillRect/>
          </a:stretch>
        </p:blipFill>
        <p:spPr>
          <a:xfrm>
            <a:off x="758736" y="1715531"/>
            <a:ext cx="7636837" cy="4444538"/>
          </a:xfrm>
          <a:prstGeom prst="rect">
            <a:avLst/>
          </a:prstGeom>
        </p:spPr>
      </p:pic>
      <p:sp>
        <p:nvSpPr>
          <p:cNvPr id="5" name="TextBox 4"/>
          <p:cNvSpPr txBox="1"/>
          <p:nvPr/>
        </p:nvSpPr>
        <p:spPr>
          <a:xfrm>
            <a:off x="107504" y="6381328"/>
            <a:ext cx="9036496" cy="400110"/>
          </a:xfrm>
          <a:prstGeom prst="rect">
            <a:avLst/>
          </a:prstGeom>
          <a:noFill/>
        </p:spPr>
        <p:txBody>
          <a:bodyPr wrap="square" rtlCol="0">
            <a:spAutoFit/>
          </a:bodyPr>
          <a:lstStyle/>
          <a:p>
            <a:r>
              <a:rPr lang="en-US" sz="1000" dirty="0"/>
              <a:t>Forzani E.S, et al., </a:t>
            </a:r>
            <a:r>
              <a:rPr lang="en-US" sz="1000" i="1" dirty="0"/>
              <a:t>Detection of arsenic in groundwater using a surface plasmon resonance sensor,</a:t>
            </a:r>
            <a:r>
              <a:rPr lang="en-US" sz="1000" dirty="0"/>
              <a:t> Sensors and Actuators B 123, 82-88, 2007.</a:t>
            </a:r>
          </a:p>
          <a:p>
            <a:endParaRPr lang="es-PR" sz="1000" dirty="0"/>
          </a:p>
        </p:txBody>
      </p:sp>
    </p:spTree>
    <p:extLst>
      <p:ext uri="{BB962C8B-B14F-4D97-AF65-F5344CB8AC3E}">
        <p14:creationId xmlns:p14="http://schemas.microsoft.com/office/powerpoint/2010/main" val="3778955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Medical Use </a:t>
            </a:r>
          </a:p>
        </p:txBody>
      </p:sp>
      <p:sp>
        <p:nvSpPr>
          <p:cNvPr id="9" name="Slide Number Placeholder 8"/>
          <p:cNvSpPr>
            <a:spLocks noGrp="1"/>
          </p:cNvSpPr>
          <p:nvPr>
            <p:ph type="sldNum" sz="quarter" idx="12"/>
          </p:nvPr>
        </p:nvSpPr>
        <p:spPr/>
        <p:txBody>
          <a:bodyPr/>
          <a:lstStyle/>
          <a:p>
            <a:fld id="{48D99588-F855-A141-955C-3EAF726DC55D}" type="slidenum">
              <a:rPr lang="en-US" smtClean="0"/>
              <a:t>39</a:t>
            </a:fld>
            <a:endParaRPr lang="en-US"/>
          </a:p>
        </p:txBody>
      </p:sp>
      <p:sp>
        <p:nvSpPr>
          <p:cNvPr id="4" name="3 CuadroTexto"/>
          <p:cNvSpPr txBox="1"/>
          <p:nvPr/>
        </p:nvSpPr>
        <p:spPr>
          <a:xfrm>
            <a:off x="538619" y="1803746"/>
            <a:ext cx="6713951" cy="7294305"/>
          </a:xfrm>
          <a:prstGeom prst="rect">
            <a:avLst/>
          </a:prstGeom>
          <a:noFill/>
        </p:spPr>
        <p:txBody>
          <a:bodyPr wrap="square" rtlCol="0">
            <a:spAutoFit/>
          </a:bodyPr>
          <a:lstStyle/>
          <a:p>
            <a:pPr marL="285750" indent="-285750">
              <a:buFont typeface="Arial" pitchFamily="34" charset="0"/>
              <a:buChar char="•"/>
            </a:pPr>
            <a:endParaRPr lang="es-CR" dirty="0"/>
          </a:p>
          <a:p>
            <a:pPr marL="285750" indent="-285750">
              <a:buFont typeface="Arial" pitchFamily="34" charset="0"/>
              <a:buChar char="•"/>
            </a:pPr>
            <a:r>
              <a:rPr lang="es-CR" dirty="0"/>
              <a:t>Arsenic is used to treat:</a:t>
            </a:r>
          </a:p>
          <a:p>
            <a:pPr marL="285750" indent="-285750">
              <a:buFont typeface="Arial" pitchFamily="34" charset="0"/>
              <a:buChar char="•"/>
            </a:pPr>
            <a:endParaRPr lang="es-CR" dirty="0"/>
          </a:p>
          <a:p>
            <a:pPr marL="285750" indent="-285750">
              <a:buFont typeface="Wingdings" pitchFamily="2" charset="2"/>
              <a:buChar char="Ø"/>
            </a:pPr>
            <a:r>
              <a:rPr lang="es-CR" dirty="0" err="1"/>
              <a:t>Rheumatism</a:t>
            </a:r>
            <a:endParaRPr lang="es-CR" dirty="0"/>
          </a:p>
          <a:p>
            <a:pPr marL="285750" indent="-285750">
              <a:buFont typeface="Wingdings" pitchFamily="2" charset="2"/>
              <a:buChar char="Ø"/>
            </a:pPr>
            <a:r>
              <a:rPr lang="es-CR" dirty="0" err="1"/>
              <a:t>Asthma</a:t>
            </a:r>
            <a:endParaRPr lang="es-CR" dirty="0"/>
          </a:p>
          <a:p>
            <a:pPr marL="285750" indent="-285750">
              <a:buFont typeface="Wingdings" pitchFamily="2" charset="2"/>
              <a:buChar char="Ø"/>
            </a:pPr>
            <a:r>
              <a:rPr lang="es-CR" dirty="0" err="1"/>
              <a:t>Ulcers</a:t>
            </a:r>
            <a:endParaRPr lang="es-CR" dirty="0"/>
          </a:p>
          <a:p>
            <a:pPr marL="285750" indent="-285750">
              <a:buFont typeface="Wingdings" pitchFamily="2" charset="2"/>
              <a:buChar char="Ø"/>
            </a:pPr>
            <a:r>
              <a:rPr lang="es-CR" dirty="0" err="1"/>
              <a:t>Syphilis</a:t>
            </a:r>
            <a:endParaRPr lang="es-CR" dirty="0"/>
          </a:p>
          <a:p>
            <a:pPr marL="285750" indent="-285750">
              <a:buFont typeface="Wingdings" pitchFamily="2" charset="2"/>
              <a:buChar char="Ø"/>
            </a:pPr>
            <a:r>
              <a:rPr lang="es-CR" dirty="0" err="1"/>
              <a:t>Cancer</a:t>
            </a:r>
            <a:endParaRPr lang="es-CR" dirty="0"/>
          </a:p>
          <a:p>
            <a:pPr marL="285750" indent="-285750">
              <a:buFont typeface="Arial" pitchFamily="34" charset="0"/>
              <a:buChar char="•"/>
            </a:pPr>
            <a:endParaRPr lang="es-CR" dirty="0"/>
          </a:p>
          <a:p>
            <a:pPr marL="285750" indent="-285750">
              <a:buFont typeface="Arial" pitchFamily="34" charset="0"/>
              <a:buChar char="•"/>
            </a:pPr>
            <a:r>
              <a:rPr lang="es-CR" dirty="0" err="1"/>
              <a:t>Arsenic</a:t>
            </a:r>
            <a:r>
              <a:rPr lang="es-CR" dirty="0"/>
              <a:t> </a:t>
            </a:r>
            <a:r>
              <a:rPr lang="es-CR" dirty="0" err="1"/>
              <a:t>trioxide</a:t>
            </a:r>
            <a:r>
              <a:rPr lang="es-CR" dirty="0"/>
              <a:t> (As</a:t>
            </a:r>
            <a:r>
              <a:rPr lang="es-CR" baseline="-25000" dirty="0"/>
              <a:t>2</a:t>
            </a:r>
            <a:r>
              <a:rPr lang="es-CR" dirty="0"/>
              <a:t>0</a:t>
            </a:r>
            <a:r>
              <a:rPr lang="es-CR" baseline="-25000" dirty="0"/>
              <a:t>3</a:t>
            </a:r>
            <a:r>
              <a:rPr lang="es-CR" dirty="0"/>
              <a:t>) </a:t>
            </a:r>
            <a:r>
              <a:rPr lang="en-US" dirty="0"/>
              <a:t>or</a:t>
            </a:r>
            <a:r>
              <a:rPr lang="es-CR" dirty="0"/>
              <a:t> </a:t>
            </a:r>
            <a:r>
              <a:rPr lang="es-CR" dirty="0" err="1"/>
              <a:t>trisenox</a:t>
            </a:r>
            <a:r>
              <a:rPr lang="es-CR" dirty="0"/>
              <a:t> </a:t>
            </a:r>
            <a:r>
              <a:rPr lang="es-CR" dirty="0" err="1"/>
              <a:t>is</a:t>
            </a:r>
            <a:r>
              <a:rPr lang="es-CR" dirty="0"/>
              <a:t> </a:t>
            </a:r>
            <a:r>
              <a:rPr lang="en-US" dirty="0"/>
              <a:t>used to treat </a:t>
            </a:r>
            <a:r>
              <a:rPr lang="en-US" b="1" dirty="0"/>
              <a:t>acute </a:t>
            </a:r>
            <a:r>
              <a:rPr lang="en-US" b="1" dirty="0" err="1"/>
              <a:t>promyelocytic</a:t>
            </a:r>
            <a:r>
              <a:rPr lang="en-US" b="1" dirty="0"/>
              <a:t> leukemia </a:t>
            </a:r>
            <a:r>
              <a:rPr lang="en-US" dirty="0"/>
              <a:t>(APL).</a:t>
            </a:r>
            <a:endParaRPr lang="es-CR" dirty="0"/>
          </a:p>
          <a:p>
            <a:pPr marL="285750" indent="-285750">
              <a:buFont typeface="Arial" pitchFamily="34" charset="0"/>
              <a:buChar char="•"/>
            </a:pPr>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r>
              <a:rPr lang="es-CR" dirty="0"/>
              <a:t> </a:t>
            </a:r>
          </a:p>
        </p:txBody>
      </p:sp>
      <p:pic>
        <p:nvPicPr>
          <p:cNvPr id="4098" name="Picture 2" descr="Resultado de imagen para arsenic triox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975" y="1803745"/>
            <a:ext cx="4133833" cy="240756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36627" y="6334873"/>
            <a:ext cx="3807911" cy="246221"/>
          </a:xfrm>
          <a:prstGeom prst="rect">
            <a:avLst/>
          </a:prstGeom>
          <a:noFill/>
        </p:spPr>
        <p:txBody>
          <a:bodyPr wrap="square" rtlCol="0">
            <a:spAutoFit/>
          </a:bodyPr>
          <a:lstStyle/>
          <a:p>
            <a:r>
              <a:rPr lang="es-CR" sz="1000" dirty="0"/>
              <a:t>http://onlinemedsus.com/product/Trisenox365610480944</a:t>
            </a:r>
          </a:p>
        </p:txBody>
      </p:sp>
    </p:spTree>
    <p:extLst>
      <p:ext uri="{BB962C8B-B14F-4D97-AF65-F5344CB8AC3E}">
        <p14:creationId xmlns:p14="http://schemas.microsoft.com/office/powerpoint/2010/main" val="148722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Resultado de imagen para arsenico"/>
          <p:cNvPicPr>
            <a:picLocks noChangeAspect="1" noChangeArrowheads="1"/>
          </p:cNvPicPr>
          <p:nvPr/>
        </p:nvPicPr>
        <p:blipFill>
          <a:blip r:embed="rId3" cstate="print"/>
          <a:srcRect/>
          <a:stretch>
            <a:fillRect/>
          </a:stretch>
        </p:blipFill>
        <p:spPr bwMode="auto">
          <a:xfrm>
            <a:off x="5951494" y="1566943"/>
            <a:ext cx="2838400" cy="28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425995"/>
            <a:ext cx="8913813" cy="914400"/>
          </a:xfrm>
        </p:spPr>
        <p:txBody>
          <a:bodyPr>
            <a:normAutofit/>
          </a:bodyPr>
          <a:lstStyle/>
          <a:p>
            <a:r>
              <a:rPr lang="en-US" dirty="0"/>
              <a:t>What is Arsenic?</a:t>
            </a:r>
          </a:p>
        </p:txBody>
      </p:sp>
      <p:sp>
        <p:nvSpPr>
          <p:cNvPr id="9" name="Slide Number Placeholder 8"/>
          <p:cNvSpPr>
            <a:spLocks noGrp="1"/>
          </p:cNvSpPr>
          <p:nvPr>
            <p:ph type="sldNum" sz="quarter" idx="12"/>
          </p:nvPr>
        </p:nvSpPr>
        <p:spPr/>
        <p:txBody>
          <a:bodyPr/>
          <a:lstStyle/>
          <a:p>
            <a:fld id="{48D99588-F855-A141-955C-3EAF726DC55D}" type="slidenum">
              <a:rPr lang="en-US" smtClean="0"/>
              <a:t>4</a:t>
            </a:fld>
            <a:endParaRPr lang="en-US"/>
          </a:p>
        </p:txBody>
      </p:sp>
      <p:sp>
        <p:nvSpPr>
          <p:cNvPr id="5" name="Rectangle 4"/>
          <p:cNvSpPr/>
          <p:nvPr/>
        </p:nvSpPr>
        <p:spPr>
          <a:xfrm>
            <a:off x="534206" y="1566943"/>
            <a:ext cx="4151843" cy="4247317"/>
          </a:xfrm>
          <a:prstGeom prst="rect">
            <a:avLst/>
          </a:prstGeom>
        </p:spPr>
        <p:txBody>
          <a:bodyPr wrap="square">
            <a:spAutoFit/>
          </a:bodyPr>
          <a:lstStyle/>
          <a:p>
            <a:pPr marL="171450" indent="-171450">
              <a:buFont typeface="Arial"/>
              <a:buChar char="•"/>
            </a:pPr>
            <a:r>
              <a:rPr lang="pt-BR" dirty="0" err="1"/>
              <a:t>Arsenic</a:t>
            </a:r>
            <a:r>
              <a:rPr lang="pt-BR" dirty="0"/>
              <a:t> </a:t>
            </a:r>
            <a:r>
              <a:rPr lang="pt-BR" dirty="0" err="1"/>
              <a:t>is</a:t>
            </a:r>
            <a:r>
              <a:rPr lang="pt-BR" dirty="0"/>
              <a:t> a </a:t>
            </a:r>
            <a:r>
              <a:rPr lang="pt-BR" dirty="0" err="1"/>
              <a:t>metalliod</a:t>
            </a:r>
            <a:r>
              <a:rPr lang="pt-BR" dirty="0"/>
              <a:t>.</a:t>
            </a:r>
          </a:p>
          <a:p>
            <a:pPr marL="171450" indent="-171450">
              <a:buFont typeface="Arial"/>
              <a:buChar char="•"/>
            </a:pPr>
            <a:endParaRPr lang="pt-BR" b="1" dirty="0"/>
          </a:p>
          <a:p>
            <a:pPr marL="171450" indent="-171450">
              <a:buFont typeface="Arial"/>
              <a:buChar char="•"/>
            </a:pPr>
            <a:r>
              <a:rPr lang="en-US" dirty="0"/>
              <a:t>The element is found in nature, and in man-made products. </a:t>
            </a:r>
          </a:p>
          <a:p>
            <a:endParaRPr lang="en-US" dirty="0"/>
          </a:p>
          <a:p>
            <a:pPr marL="171450" indent="-171450">
              <a:buFont typeface="Arial"/>
              <a:buChar char="•"/>
            </a:pPr>
            <a:r>
              <a:rPr lang="en-US" dirty="0"/>
              <a:t>Levels of arsenic are found in soil, water and air. </a:t>
            </a:r>
          </a:p>
          <a:p>
            <a:endParaRPr lang="en-US" dirty="0"/>
          </a:p>
          <a:p>
            <a:pPr marL="171450" indent="-171450">
              <a:buFont typeface="Arial"/>
              <a:buChar char="•"/>
            </a:pPr>
            <a:r>
              <a:rPr lang="en-US" dirty="0"/>
              <a:t>Arsenic exists in different chemical forms in combination with other elements.</a:t>
            </a:r>
          </a:p>
          <a:p>
            <a:pPr marL="171450" indent="-171450">
              <a:buFont typeface="Arial"/>
              <a:buChar char="•"/>
            </a:pPr>
            <a:endParaRPr lang="en-US" dirty="0"/>
          </a:p>
          <a:p>
            <a:pPr algn="just"/>
            <a:endParaRPr lang="en-US" dirty="0"/>
          </a:p>
          <a:p>
            <a:pPr algn="just"/>
            <a:endParaRPr lang="en-US" dirty="0"/>
          </a:p>
          <a:p>
            <a:pPr algn="just"/>
            <a:endParaRPr lang="en-US" dirty="0"/>
          </a:p>
        </p:txBody>
      </p:sp>
      <p:pic>
        <p:nvPicPr>
          <p:cNvPr id="8" name="Picture 10" descr="Resultado de imagen para arsenico"/>
          <p:cNvPicPr>
            <a:picLocks noChangeAspect="1" noChangeArrowheads="1"/>
          </p:cNvPicPr>
          <p:nvPr/>
        </p:nvPicPr>
        <p:blipFill>
          <a:blip r:embed="rId4" cstate="print"/>
          <a:srcRect/>
          <a:stretch>
            <a:fillRect/>
          </a:stretch>
        </p:blipFill>
        <p:spPr bwMode="auto">
          <a:xfrm>
            <a:off x="5135408" y="3985597"/>
            <a:ext cx="3311260" cy="2260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Diagram 3"/>
          <p:cNvGraphicFramePr/>
          <p:nvPr>
            <p:extLst>
              <p:ext uri="{D42A27DB-BD31-4B8C-83A1-F6EECF244321}">
                <p14:modId xmlns:p14="http://schemas.microsoft.com/office/powerpoint/2010/main" val="157758949"/>
              </p:ext>
            </p:extLst>
          </p:nvPr>
        </p:nvGraphicFramePr>
        <p:xfrm>
          <a:off x="1524000" y="4495101"/>
          <a:ext cx="2432135" cy="1942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0" y="6415323"/>
            <a:ext cx="8131665" cy="261610"/>
          </a:xfrm>
          <a:prstGeom prst="rect">
            <a:avLst/>
          </a:prstGeom>
        </p:spPr>
        <p:txBody>
          <a:bodyPr wrap="square">
            <a:spAutoFit/>
          </a:bodyPr>
          <a:lstStyle/>
          <a:p>
            <a:r>
              <a:rPr lang="en-US" sz="1100" dirty="0"/>
              <a:t>http://</a:t>
            </a:r>
            <a:r>
              <a:rPr lang="en-US" sz="1100" dirty="0" err="1"/>
              <a:t>guardianlv.com</a:t>
            </a:r>
            <a:r>
              <a:rPr lang="en-US" sz="1100" dirty="0"/>
              <a:t>/2013/09/</a:t>
            </a:r>
            <a:r>
              <a:rPr lang="en-US" sz="1100" dirty="0" err="1"/>
              <a:t>fda</a:t>
            </a:r>
            <a:r>
              <a:rPr lang="en-US" sz="1100" dirty="0"/>
              <a:t>-on-arsenic-and-rice-threat-are-we-all-at-risk/</a:t>
            </a:r>
          </a:p>
        </p:txBody>
      </p:sp>
    </p:spTree>
    <p:extLst>
      <p:ext uri="{BB962C8B-B14F-4D97-AF65-F5344CB8AC3E}">
        <p14:creationId xmlns:p14="http://schemas.microsoft.com/office/powerpoint/2010/main" val="8544805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Autofit/>
          </a:bodyPr>
          <a:lstStyle/>
          <a:p>
            <a:r>
              <a:rPr lang="en-US" sz="2800" dirty="0"/>
              <a:t>Arsenic trioxide (As</a:t>
            </a:r>
            <a:r>
              <a:rPr lang="en-US" sz="2800" baseline="-25000" dirty="0"/>
              <a:t>2</a:t>
            </a:r>
            <a:r>
              <a:rPr lang="en-US" sz="2800" dirty="0"/>
              <a:t>O</a:t>
            </a:r>
            <a:r>
              <a:rPr lang="en-US" sz="2800" baseline="-25000" dirty="0"/>
              <a:t>3</a:t>
            </a:r>
            <a:r>
              <a:rPr lang="en-US" sz="2800" dirty="0"/>
              <a:t>) used as a therapeutic agent to treat APL </a:t>
            </a:r>
          </a:p>
        </p:txBody>
      </p:sp>
      <p:sp>
        <p:nvSpPr>
          <p:cNvPr id="9" name="Slide Number Placeholder 8"/>
          <p:cNvSpPr>
            <a:spLocks noGrp="1"/>
          </p:cNvSpPr>
          <p:nvPr>
            <p:ph type="sldNum" sz="quarter" idx="12"/>
          </p:nvPr>
        </p:nvSpPr>
        <p:spPr/>
        <p:txBody>
          <a:bodyPr/>
          <a:lstStyle/>
          <a:p>
            <a:fld id="{48D99588-F855-A141-955C-3EAF726DC55D}" type="slidenum">
              <a:rPr lang="en-US" smtClean="0"/>
              <a:t>40</a:t>
            </a:fld>
            <a:endParaRPr lang="en-US"/>
          </a:p>
        </p:txBody>
      </p:sp>
      <p:pic>
        <p:nvPicPr>
          <p:cNvPr id="2050" name="Picture 2" descr="An external file that holds a picture, illustration, etc.&#10;Object name is adi0002-0059-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50" y="1693732"/>
            <a:ext cx="3940437" cy="2408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external file that holds a picture, illustration, etc.&#10;Object name is adi0002-0059-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406" y="1717978"/>
            <a:ext cx="4178255" cy="258095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926094" y="4464289"/>
            <a:ext cx="3394553" cy="923330"/>
          </a:xfrm>
          <a:prstGeom prst="rect">
            <a:avLst/>
          </a:prstGeom>
          <a:noFill/>
        </p:spPr>
        <p:txBody>
          <a:bodyPr wrap="square" rtlCol="0">
            <a:spAutoFit/>
          </a:bodyPr>
          <a:lstStyle/>
          <a:p>
            <a:pPr algn="just"/>
            <a:r>
              <a:rPr lang="en-US" dirty="0"/>
              <a:t>b) AA potentiation on As</a:t>
            </a:r>
            <a:r>
              <a:rPr lang="en-US" baseline="-25000" dirty="0"/>
              <a:t>2</a:t>
            </a:r>
            <a:r>
              <a:rPr lang="en-US" dirty="0"/>
              <a:t>O</a:t>
            </a:r>
            <a:r>
              <a:rPr lang="en-US" baseline="-25000" dirty="0"/>
              <a:t>3</a:t>
            </a:r>
            <a:r>
              <a:rPr lang="en-US" dirty="0"/>
              <a:t>-induced oxidative stress in HL-60 cells. </a:t>
            </a:r>
            <a:endParaRPr lang="es-CR" dirty="0"/>
          </a:p>
        </p:txBody>
      </p:sp>
      <p:sp>
        <p:nvSpPr>
          <p:cNvPr id="7" name="6 CuadroTexto"/>
          <p:cNvSpPr txBox="1"/>
          <p:nvPr/>
        </p:nvSpPr>
        <p:spPr>
          <a:xfrm>
            <a:off x="193151" y="4439237"/>
            <a:ext cx="4178256" cy="1077218"/>
          </a:xfrm>
          <a:prstGeom prst="rect">
            <a:avLst/>
          </a:prstGeom>
          <a:noFill/>
        </p:spPr>
        <p:txBody>
          <a:bodyPr wrap="square" rtlCol="0">
            <a:spAutoFit/>
          </a:bodyPr>
          <a:lstStyle/>
          <a:p>
            <a:pPr algn="just"/>
            <a:r>
              <a:rPr lang="en-US" sz="1600" dirty="0"/>
              <a:t>a) Potential effect of co-administration of ascorbic acid (AA) and arsenic trioxide (As</a:t>
            </a:r>
            <a:r>
              <a:rPr lang="en-US" sz="1600" baseline="-25000" dirty="0"/>
              <a:t>2</a:t>
            </a:r>
            <a:r>
              <a:rPr lang="en-US" sz="1600" dirty="0"/>
              <a:t>O</a:t>
            </a:r>
            <a:r>
              <a:rPr lang="en-US" sz="1600" baseline="-25000" dirty="0"/>
              <a:t>3</a:t>
            </a:r>
            <a:r>
              <a:rPr lang="en-US" sz="1600" dirty="0"/>
              <a:t>) to human leukemia (HL-60) cells. </a:t>
            </a:r>
            <a:endParaRPr lang="es-CR" sz="1600" dirty="0"/>
          </a:p>
        </p:txBody>
      </p:sp>
      <p:sp>
        <p:nvSpPr>
          <p:cNvPr id="4" name="3 CuadroTexto"/>
          <p:cNvSpPr txBox="1"/>
          <p:nvPr/>
        </p:nvSpPr>
        <p:spPr>
          <a:xfrm>
            <a:off x="435246" y="5518100"/>
            <a:ext cx="8176868" cy="738664"/>
          </a:xfrm>
          <a:prstGeom prst="rect">
            <a:avLst/>
          </a:prstGeom>
          <a:noFill/>
        </p:spPr>
        <p:txBody>
          <a:bodyPr wrap="square" rtlCol="0">
            <a:spAutoFit/>
          </a:bodyPr>
          <a:lstStyle/>
          <a:p>
            <a:pPr algn="just"/>
            <a:r>
              <a:rPr lang="en-US" sz="1200" b="1" dirty="0"/>
              <a:t>*Significantly different from the control by </a:t>
            </a:r>
            <a:r>
              <a:rPr lang="en-US" sz="1200" b="1" cap="small" dirty="0" err="1"/>
              <a:t>anova</a:t>
            </a:r>
            <a:r>
              <a:rPr lang="en-US" sz="1200" b="1" dirty="0"/>
              <a:t> </a:t>
            </a:r>
            <a:r>
              <a:rPr lang="en-US" sz="1200" b="1" dirty="0" err="1"/>
              <a:t>Dunnett's</a:t>
            </a:r>
            <a:r>
              <a:rPr lang="en-US" sz="1200" b="1" dirty="0"/>
              <a:t> test; </a:t>
            </a:r>
            <a:r>
              <a:rPr lang="en-US" sz="1200" b="1" i="1" dirty="0"/>
              <a:t>P</a:t>
            </a:r>
            <a:r>
              <a:rPr lang="en-US" sz="1200" b="1" dirty="0"/>
              <a:t> &lt; 0.05. </a:t>
            </a:r>
          </a:p>
          <a:p>
            <a:pPr algn="just"/>
            <a:r>
              <a:rPr lang="en-US" sz="1200" b="1" dirty="0"/>
              <a:t>**Significantly different from As</a:t>
            </a:r>
            <a:r>
              <a:rPr lang="en-US" sz="1200" b="1" baseline="-25000" dirty="0"/>
              <a:t>2</a:t>
            </a:r>
            <a:r>
              <a:rPr lang="en-US" sz="1200" b="1" dirty="0"/>
              <a:t>O</a:t>
            </a:r>
            <a:r>
              <a:rPr lang="en-US" sz="1200" b="1" baseline="-25000" dirty="0"/>
              <a:t>3</a:t>
            </a:r>
            <a:r>
              <a:rPr lang="en-US" sz="1200" b="1" dirty="0"/>
              <a:t> alone by </a:t>
            </a:r>
            <a:r>
              <a:rPr lang="en-US" sz="1200" b="1" cap="small" dirty="0" err="1"/>
              <a:t>anova</a:t>
            </a:r>
            <a:r>
              <a:rPr lang="en-US" sz="1200" b="1" dirty="0"/>
              <a:t> </a:t>
            </a:r>
            <a:r>
              <a:rPr lang="en-US" sz="1200" b="1" dirty="0" err="1"/>
              <a:t>Dunnett's</a:t>
            </a:r>
            <a:r>
              <a:rPr lang="en-US" sz="1200" b="1" dirty="0"/>
              <a:t> test; </a:t>
            </a:r>
            <a:r>
              <a:rPr lang="en-US" sz="1200" b="1" i="1" dirty="0"/>
              <a:t>P</a:t>
            </a:r>
            <a:r>
              <a:rPr lang="en-US" sz="1200" b="1" dirty="0"/>
              <a:t> &lt; 0.05.</a:t>
            </a:r>
            <a:endParaRPr lang="es-CR" sz="1200" b="1" dirty="0"/>
          </a:p>
          <a:p>
            <a:pPr algn="just"/>
            <a:endParaRPr lang="es-CR" dirty="0"/>
          </a:p>
        </p:txBody>
      </p:sp>
      <p:sp>
        <p:nvSpPr>
          <p:cNvPr id="5" name="4 CuadroTexto"/>
          <p:cNvSpPr txBox="1"/>
          <p:nvPr/>
        </p:nvSpPr>
        <p:spPr>
          <a:xfrm>
            <a:off x="288311" y="6206461"/>
            <a:ext cx="8323803" cy="400110"/>
          </a:xfrm>
          <a:prstGeom prst="rect">
            <a:avLst/>
          </a:prstGeom>
          <a:noFill/>
        </p:spPr>
        <p:txBody>
          <a:bodyPr wrap="square" rtlCol="0">
            <a:spAutoFit/>
          </a:bodyPr>
          <a:lstStyle/>
          <a:p>
            <a:r>
              <a:rPr lang="es-CR" sz="1000" dirty="0" err="1"/>
              <a:t>Yedjou</a:t>
            </a:r>
            <a:r>
              <a:rPr lang="es-CR" sz="1000" dirty="0"/>
              <a:t> C, </a:t>
            </a:r>
            <a:r>
              <a:rPr lang="es-CR" sz="1000" dirty="0" err="1"/>
              <a:t>Thuisseu</a:t>
            </a:r>
            <a:r>
              <a:rPr lang="es-CR" sz="1000" dirty="0"/>
              <a:t> L, </a:t>
            </a:r>
            <a:r>
              <a:rPr lang="es-CR" sz="1000" dirty="0" err="1"/>
              <a:t>Tchounwou</a:t>
            </a:r>
            <a:r>
              <a:rPr lang="es-CR" sz="1000" dirty="0"/>
              <a:t> C, Gomes M, Howard C, </a:t>
            </a:r>
            <a:r>
              <a:rPr lang="es-CR" sz="1000" dirty="0" err="1"/>
              <a:t>Tchounwou</a:t>
            </a:r>
            <a:r>
              <a:rPr lang="es-CR" sz="1000" dirty="0"/>
              <a:t> P. </a:t>
            </a:r>
            <a:r>
              <a:rPr lang="es-CR" sz="1000" dirty="0" err="1"/>
              <a:t>Ascorbic</a:t>
            </a:r>
            <a:r>
              <a:rPr lang="es-CR" sz="1000" dirty="0"/>
              <a:t> </a:t>
            </a:r>
            <a:r>
              <a:rPr lang="es-CR" sz="1000" dirty="0" err="1"/>
              <a:t>Acid</a:t>
            </a:r>
            <a:r>
              <a:rPr lang="es-CR" sz="1000" dirty="0"/>
              <a:t> </a:t>
            </a:r>
            <a:r>
              <a:rPr lang="es-CR" sz="1000" dirty="0" err="1"/>
              <a:t>Potentiation</a:t>
            </a:r>
            <a:r>
              <a:rPr lang="es-CR" sz="1000" dirty="0"/>
              <a:t> of </a:t>
            </a:r>
            <a:r>
              <a:rPr lang="es-CR" sz="1000" dirty="0" err="1"/>
              <a:t>Arsenic</a:t>
            </a:r>
            <a:r>
              <a:rPr lang="es-CR" sz="1000" dirty="0"/>
              <a:t> </a:t>
            </a:r>
            <a:r>
              <a:rPr lang="es-CR" sz="1000" dirty="0" err="1"/>
              <a:t>Trioxide</a:t>
            </a:r>
            <a:r>
              <a:rPr lang="es-CR" sz="1000" dirty="0"/>
              <a:t> </a:t>
            </a:r>
            <a:r>
              <a:rPr lang="es-CR" sz="1000" dirty="0" err="1"/>
              <a:t>Anticancer</a:t>
            </a:r>
            <a:r>
              <a:rPr lang="es-CR" sz="1000" dirty="0"/>
              <a:t> </a:t>
            </a:r>
            <a:r>
              <a:rPr lang="es-CR" sz="1000" dirty="0" err="1"/>
              <a:t>Activity</a:t>
            </a:r>
            <a:r>
              <a:rPr lang="es-CR" sz="1000" dirty="0"/>
              <a:t> </a:t>
            </a:r>
            <a:r>
              <a:rPr lang="es-CR" sz="1000" dirty="0" err="1"/>
              <a:t>Against</a:t>
            </a:r>
            <a:r>
              <a:rPr lang="es-CR" sz="1000" dirty="0"/>
              <a:t> </a:t>
            </a:r>
            <a:r>
              <a:rPr lang="es-CR" sz="1000" dirty="0" err="1"/>
              <a:t>Acute</a:t>
            </a:r>
            <a:r>
              <a:rPr lang="es-CR" sz="1000" dirty="0"/>
              <a:t> </a:t>
            </a:r>
            <a:r>
              <a:rPr lang="es-CR" sz="1000" dirty="0" err="1"/>
              <a:t>Promyelocytic</a:t>
            </a:r>
            <a:r>
              <a:rPr lang="es-CR" sz="1000" dirty="0"/>
              <a:t> </a:t>
            </a:r>
            <a:r>
              <a:rPr lang="es-CR" sz="1000" dirty="0" err="1"/>
              <a:t>Leukemia</a:t>
            </a:r>
            <a:r>
              <a:rPr lang="es-CR" sz="1000" dirty="0"/>
              <a:t>. </a:t>
            </a:r>
            <a:r>
              <a:rPr lang="es-CR" sz="1000" i="1" dirty="0"/>
              <a:t>Archives of </a:t>
            </a:r>
            <a:r>
              <a:rPr lang="es-CR" sz="1000" i="1" dirty="0" err="1"/>
              <a:t>Drug</a:t>
            </a:r>
            <a:r>
              <a:rPr lang="es-CR" sz="1000" i="1" dirty="0"/>
              <a:t> </a:t>
            </a:r>
            <a:r>
              <a:rPr lang="es-CR" sz="1000" i="1" dirty="0" err="1"/>
              <a:t>Information</a:t>
            </a:r>
            <a:r>
              <a:rPr lang="es-CR" sz="1000" dirty="0"/>
              <a:t>. 2009;2(4):59-65. </a:t>
            </a:r>
          </a:p>
        </p:txBody>
      </p:sp>
    </p:spTree>
    <p:extLst>
      <p:ext uri="{BB962C8B-B14F-4D97-AF65-F5344CB8AC3E}">
        <p14:creationId xmlns:p14="http://schemas.microsoft.com/office/powerpoint/2010/main" val="2151316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Conclusion </a:t>
            </a:r>
          </a:p>
        </p:txBody>
      </p:sp>
      <p:sp>
        <p:nvSpPr>
          <p:cNvPr id="9" name="Slide Number Placeholder 8"/>
          <p:cNvSpPr>
            <a:spLocks noGrp="1"/>
          </p:cNvSpPr>
          <p:nvPr>
            <p:ph type="sldNum" sz="quarter" idx="12"/>
          </p:nvPr>
        </p:nvSpPr>
        <p:spPr/>
        <p:txBody>
          <a:bodyPr/>
          <a:lstStyle/>
          <a:p>
            <a:fld id="{48D99588-F855-A141-955C-3EAF726DC55D}" type="slidenum">
              <a:rPr lang="en-US" smtClean="0"/>
              <a:t>41</a:t>
            </a:fld>
            <a:endParaRPr lang="en-US"/>
          </a:p>
        </p:txBody>
      </p:sp>
      <p:sp>
        <p:nvSpPr>
          <p:cNvPr id="3" name="Rectangle 2"/>
          <p:cNvSpPr/>
          <p:nvPr/>
        </p:nvSpPr>
        <p:spPr>
          <a:xfrm>
            <a:off x="395862" y="1695953"/>
            <a:ext cx="8394032" cy="4039568"/>
          </a:xfrm>
          <a:prstGeom prst="rect">
            <a:avLst/>
          </a:prstGeom>
        </p:spPr>
        <p:txBody>
          <a:bodyPr wrap="square" anchor="t">
            <a:spAutoFit/>
          </a:bodyPr>
          <a:lstStyle/>
          <a:p>
            <a:pPr marL="285750" indent="-285750">
              <a:lnSpc>
                <a:spcPct val="130000"/>
              </a:lnSpc>
              <a:buFont typeface="Arial"/>
              <a:buChar char="•"/>
            </a:pPr>
            <a:r>
              <a:rPr lang="en-US" dirty="0"/>
              <a:t>Arsenic is best known as a metalloid. </a:t>
            </a:r>
          </a:p>
          <a:p>
            <a:pPr marL="285750" indent="-285750">
              <a:lnSpc>
                <a:spcPct val="130000"/>
              </a:lnSpc>
              <a:buFont typeface="Arial"/>
              <a:buChar char="•"/>
            </a:pPr>
            <a:r>
              <a:rPr lang="en-US" dirty="0"/>
              <a:t>Inorganic and organic forms.</a:t>
            </a:r>
          </a:p>
          <a:p>
            <a:pPr marL="285750" indent="-285750">
              <a:lnSpc>
                <a:spcPct val="130000"/>
              </a:lnSpc>
              <a:buFont typeface="Arial"/>
              <a:buChar char="•"/>
            </a:pPr>
            <a:r>
              <a:rPr lang="en-US" dirty="0"/>
              <a:t>The gray </a:t>
            </a:r>
            <a:r>
              <a:rPr lang="x-none" dirty="0"/>
              <a:t>allotropes </a:t>
            </a:r>
            <a:r>
              <a:rPr lang="en-US" dirty="0"/>
              <a:t>is the </a:t>
            </a:r>
            <a:r>
              <a:rPr lang="x-none" dirty="0"/>
              <a:t>most important to the industry</a:t>
            </a:r>
            <a:r>
              <a:rPr lang="en-US" dirty="0"/>
              <a:t>.</a:t>
            </a:r>
          </a:p>
          <a:p>
            <a:pPr marL="742950" lvl="1" indent="-285750">
              <a:lnSpc>
                <a:spcPct val="130000"/>
              </a:lnSpc>
              <a:buFont typeface="Arial"/>
              <a:buChar char="•"/>
            </a:pPr>
            <a:r>
              <a:rPr lang="en-US" dirty="0"/>
              <a:t>Alloy- Lead </a:t>
            </a:r>
          </a:p>
          <a:p>
            <a:pPr marL="742950" lvl="1" indent="-285750">
              <a:lnSpc>
                <a:spcPct val="130000"/>
              </a:lnSpc>
              <a:buFont typeface="Arial"/>
              <a:buChar char="•"/>
            </a:pPr>
            <a:r>
              <a:rPr lang="en-US" dirty="0"/>
              <a:t>Semiconductor- Optoelectronics</a:t>
            </a:r>
          </a:p>
          <a:p>
            <a:pPr marL="742950" lvl="1" indent="-285750">
              <a:lnSpc>
                <a:spcPct val="130000"/>
              </a:lnSpc>
              <a:buFont typeface="Arial"/>
              <a:buChar char="•"/>
            </a:pPr>
            <a:r>
              <a:rPr lang="en-US" dirty="0"/>
              <a:t>Medical Uses – Cancer treatment</a:t>
            </a:r>
          </a:p>
          <a:p>
            <a:pPr marL="285750" indent="-285750">
              <a:lnSpc>
                <a:spcPct val="130000"/>
              </a:lnSpc>
              <a:buFont typeface="Arial"/>
              <a:buChar char="•"/>
            </a:pPr>
            <a:r>
              <a:rPr lang="en-US" dirty="0"/>
              <a:t>Arsenic poisoning- </a:t>
            </a:r>
            <a:r>
              <a:rPr lang="es-PR" dirty="0"/>
              <a:t>Arsenicosis</a:t>
            </a:r>
            <a:endParaRPr lang="en-US" dirty="0"/>
          </a:p>
          <a:p>
            <a:pPr marL="285750" indent="-285750">
              <a:lnSpc>
                <a:spcPct val="130000"/>
              </a:lnSpc>
              <a:buFont typeface="Arial"/>
              <a:buChar char="•"/>
            </a:pPr>
            <a:r>
              <a:rPr lang="en-US" dirty="0"/>
              <a:t>A</a:t>
            </a:r>
            <a:r>
              <a:rPr lang="x-none" dirty="0"/>
              <a:t>rsenic determination </a:t>
            </a:r>
            <a:endParaRPr lang="en-US" dirty="0"/>
          </a:p>
          <a:p>
            <a:pPr marL="742950" lvl="1" indent="-285750">
              <a:lnSpc>
                <a:spcPct val="130000"/>
              </a:lnSpc>
              <a:buFont typeface="Arial"/>
              <a:buChar char="•"/>
            </a:pPr>
            <a:r>
              <a:rPr lang="en-US" dirty="0"/>
              <a:t>C</a:t>
            </a:r>
            <a:r>
              <a:rPr lang="x-none" dirty="0"/>
              <a:t>olorimetric methodologies </a:t>
            </a:r>
            <a:endParaRPr lang="en-US" dirty="0"/>
          </a:p>
          <a:p>
            <a:pPr marL="742950" lvl="1" indent="-285750">
              <a:lnSpc>
                <a:spcPct val="130000"/>
              </a:lnSpc>
              <a:buFont typeface="Arial"/>
              <a:buChar char="•"/>
            </a:pPr>
            <a:r>
              <a:rPr lang="en-US" dirty="0"/>
              <a:t>P</a:t>
            </a:r>
            <a:r>
              <a:rPr lang="x-none" dirty="0"/>
              <a:t>ortable kits </a:t>
            </a:r>
            <a:endParaRPr lang="en-US" dirty="0"/>
          </a:p>
          <a:p>
            <a:pPr marL="285750" indent="-285750">
              <a:lnSpc>
                <a:spcPct val="130000"/>
              </a:lnSpc>
              <a:buFont typeface="Arial"/>
              <a:buChar char="•"/>
            </a:pPr>
            <a:r>
              <a:rPr lang="en-US" dirty="0"/>
              <a:t>A</a:t>
            </a:r>
            <a:r>
              <a:rPr lang="x-none" dirty="0"/>
              <a:t>rsenic compounds are still left to discover</a:t>
            </a:r>
            <a:r>
              <a:rPr lang="en-US" dirty="0"/>
              <a:t>!!!!</a:t>
            </a:r>
          </a:p>
        </p:txBody>
      </p:sp>
    </p:spTree>
    <p:extLst>
      <p:ext uri="{BB962C8B-B14F-4D97-AF65-F5344CB8AC3E}">
        <p14:creationId xmlns:p14="http://schemas.microsoft.com/office/powerpoint/2010/main" val="1229584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References </a:t>
            </a:r>
          </a:p>
        </p:txBody>
      </p:sp>
      <p:sp>
        <p:nvSpPr>
          <p:cNvPr id="9" name="Slide Number Placeholder 8"/>
          <p:cNvSpPr>
            <a:spLocks noGrp="1"/>
          </p:cNvSpPr>
          <p:nvPr>
            <p:ph type="sldNum" sz="quarter" idx="12"/>
          </p:nvPr>
        </p:nvSpPr>
        <p:spPr/>
        <p:txBody>
          <a:bodyPr/>
          <a:lstStyle/>
          <a:p>
            <a:fld id="{48D99588-F855-A141-955C-3EAF726DC55D}" type="slidenum">
              <a:rPr lang="en-US" smtClean="0"/>
              <a:t>42</a:t>
            </a:fld>
            <a:endParaRPr lang="en-US"/>
          </a:p>
        </p:txBody>
      </p:sp>
      <p:sp>
        <p:nvSpPr>
          <p:cNvPr id="5" name="Content Placeholder 2"/>
          <p:cNvSpPr>
            <a:spLocks noGrp="1"/>
          </p:cNvSpPr>
          <p:nvPr/>
        </p:nvSpPr>
        <p:spPr>
          <a:xfrm>
            <a:off x="560294" y="189446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PR" kern="1200" dirty="0"/>
          </a:p>
        </p:txBody>
      </p:sp>
      <p:sp>
        <p:nvSpPr>
          <p:cNvPr id="3" name="Rectangle 2"/>
          <p:cNvSpPr/>
          <p:nvPr/>
        </p:nvSpPr>
        <p:spPr>
          <a:xfrm>
            <a:off x="217217" y="1523348"/>
            <a:ext cx="8696596" cy="4770537"/>
          </a:xfrm>
          <a:prstGeom prst="rect">
            <a:avLst/>
          </a:prstGeom>
        </p:spPr>
        <p:txBody>
          <a:bodyPr wrap="square">
            <a:spAutoFit/>
          </a:bodyPr>
          <a:lstStyle/>
          <a:p>
            <a:pPr marL="342900" lvl="0" indent="-342900">
              <a:buFont typeface="+mj-lt"/>
              <a:buAutoNum type="arabicPeriod"/>
            </a:pPr>
            <a:r>
              <a:rPr lang="en-US" sz="1600" dirty="0"/>
              <a:t>Maud, J.; </a:t>
            </a:r>
            <a:r>
              <a:rPr lang="en-US" sz="1600" dirty="0" err="1"/>
              <a:t>Rumsby</a:t>
            </a:r>
            <a:r>
              <a:rPr lang="en-US" sz="1600" dirty="0"/>
              <a:t>, P. A review of the toxicity of arsenic in air, Environmental Agency, 2012. </a:t>
            </a:r>
          </a:p>
          <a:p>
            <a:pPr marL="342900" lvl="0" indent="-342900">
              <a:buFont typeface="+mj-lt"/>
              <a:buAutoNum type="arabicPeriod"/>
            </a:pPr>
            <a:r>
              <a:rPr lang="en-US" sz="1600" dirty="0" err="1"/>
              <a:t>Turunen</a:t>
            </a:r>
            <a:r>
              <a:rPr lang="en-US" sz="1600" dirty="0"/>
              <a:t>, K.; </a:t>
            </a:r>
            <a:r>
              <a:rPr lang="en-US" sz="1600" dirty="0" err="1"/>
              <a:t>Backnas</a:t>
            </a:r>
            <a:r>
              <a:rPr lang="en-US" sz="1600" dirty="0"/>
              <a:t>, S.; </a:t>
            </a:r>
            <a:r>
              <a:rPr lang="en-US" sz="1600" dirty="0" err="1"/>
              <a:t>Pasanen</a:t>
            </a:r>
            <a:r>
              <a:rPr lang="en-US" sz="1600" dirty="0"/>
              <a:t>, A. Literature review of arsenic- sources, speciation, geochemical behavior and environmental effects, Geological survey of Finland report 99/2013.</a:t>
            </a:r>
          </a:p>
          <a:p>
            <a:pPr marL="342900" lvl="0" indent="-342900">
              <a:buFont typeface="+mj-lt"/>
              <a:buAutoNum type="arabicPeriod"/>
            </a:pPr>
            <a:r>
              <a:rPr lang="en-US" sz="1600" dirty="0" err="1"/>
              <a:t>Nazari</a:t>
            </a:r>
            <a:r>
              <a:rPr lang="en-US" sz="1600" dirty="0"/>
              <a:t>, A. M.; </a:t>
            </a:r>
            <a:r>
              <a:rPr lang="en-US" sz="1600" dirty="0" err="1"/>
              <a:t>Radzinski</a:t>
            </a:r>
            <a:r>
              <a:rPr lang="en-US" sz="1600" dirty="0"/>
              <a:t>, R.; </a:t>
            </a:r>
            <a:r>
              <a:rPr lang="en-US" sz="1600" dirty="0" err="1"/>
              <a:t>Ghahreman</a:t>
            </a:r>
            <a:r>
              <a:rPr lang="en-US" sz="1600" dirty="0"/>
              <a:t>, A. Review of arsenic metallurgy: treatment of arsenical minerals and the </a:t>
            </a:r>
            <a:r>
              <a:rPr lang="en-US" sz="1600" dirty="0" err="1"/>
              <a:t>inmobilization</a:t>
            </a:r>
            <a:r>
              <a:rPr lang="en-US" sz="1600" dirty="0"/>
              <a:t> of arsenic. Hydrometallurgy, 2–205, 2016.</a:t>
            </a:r>
          </a:p>
          <a:p>
            <a:pPr marL="342900" lvl="0" indent="-342900">
              <a:buFont typeface="+mj-lt"/>
              <a:buAutoNum type="arabicPeriod"/>
            </a:pPr>
            <a:r>
              <a:rPr lang="en-US" sz="1600" dirty="0"/>
              <a:t>Chemistry of Arsenic. </a:t>
            </a:r>
            <a:r>
              <a:rPr lang="en-US" sz="1600" dirty="0" err="1"/>
              <a:t>Libretexts</a:t>
            </a:r>
            <a:r>
              <a:rPr lang="en-US" sz="1600" dirty="0"/>
              <a:t>. 2015. </a:t>
            </a:r>
            <a:r>
              <a:rPr lang="en-US" sz="1600" u="sng" dirty="0">
                <a:hlinkClick r:id="rId3"/>
              </a:rPr>
              <a:t>http://chem.libretexts.org/Core/Inorganic_Chemistry/Descriptive_Chemistry/Elements_Organized_by_Block/2_pBlock_Elements/Group_15%3A_The_Nitrogen_Family/Chemistry_of_Arsenic</a:t>
            </a:r>
            <a:r>
              <a:rPr lang="en-US" sz="1600" u="sng" dirty="0"/>
              <a:t> </a:t>
            </a:r>
            <a:r>
              <a:rPr lang="en-US" sz="1600" dirty="0"/>
              <a:t>(Acceded  Nov 1,2016)</a:t>
            </a:r>
          </a:p>
          <a:p>
            <a:pPr marL="342900" lvl="0" indent="-342900">
              <a:buFont typeface="+mj-lt"/>
              <a:buAutoNum type="arabicPeriod"/>
            </a:pPr>
            <a:r>
              <a:rPr lang="es-PR" sz="1600" dirty="0"/>
              <a:t>Yogarajah N., Tsai S., Environ. </a:t>
            </a:r>
            <a:r>
              <a:rPr lang="en-US" sz="1600" dirty="0"/>
              <a:t>Sci.: Water Res. Technol.,00,1-21 ,2015.</a:t>
            </a:r>
          </a:p>
          <a:p>
            <a:pPr marL="342900" lvl="0" indent="-342900">
              <a:buFont typeface="+mj-lt"/>
              <a:buAutoNum type="arabicPeriod"/>
            </a:pPr>
            <a:r>
              <a:rPr lang="en-US" sz="1600" dirty="0" err="1"/>
              <a:t>Smeester</a:t>
            </a:r>
            <a:r>
              <a:rPr lang="en-US" sz="1600" dirty="0"/>
              <a:t> L., </a:t>
            </a:r>
            <a:r>
              <a:rPr lang="en-US" sz="1600" dirty="0" err="1"/>
              <a:t>Rager</a:t>
            </a:r>
            <a:r>
              <a:rPr lang="en-US" sz="1600" dirty="0"/>
              <a:t> J., Bailey K., Guan X., Smith N., </a:t>
            </a:r>
            <a:r>
              <a:rPr lang="en-US" sz="1600" dirty="0" err="1"/>
              <a:t>García</a:t>
            </a:r>
            <a:r>
              <a:rPr lang="en-US" sz="1600" dirty="0"/>
              <a:t>-Vargas G., Del </a:t>
            </a:r>
            <a:r>
              <a:rPr lang="en-US" sz="1600" dirty="0" err="1"/>
              <a:t>Razo</a:t>
            </a:r>
            <a:r>
              <a:rPr lang="en-US" sz="1600" dirty="0"/>
              <a:t> L., </a:t>
            </a:r>
            <a:r>
              <a:rPr lang="en-US" sz="1600" dirty="0" err="1"/>
              <a:t>Drobná</a:t>
            </a:r>
            <a:r>
              <a:rPr lang="en-US" sz="1600" dirty="0"/>
              <a:t> Z., </a:t>
            </a:r>
            <a:r>
              <a:rPr lang="en-US" sz="1600" dirty="0" err="1"/>
              <a:t>Kelkar</a:t>
            </a:r>
            <a:r>
              <a:rPr lang="en-US" sz="1600" dirty="0"/>
              <a:t> H., </a:t>
            </a:r>
            <a:r>
              <a:rPr lang="en-US" sz="1600" dirty="0" err="1"/>
              <a:t>Styblo</a:t>
            </a:r>
            <a:r>
              <a:rPr lang="en-US" sz="1600" dirty="0"/>
              <a:t> M., Fry R., </a:t>
            </a:r>
            <a:r>
              <a:rPr lang="en-US" sz="1600" i="1" dirty="0"/>
              <a:t>Epigenetic Changes in Individuals with </a:t>
            </a:r>
            <a:r>
              <a:rPr lang="en-US" sz="1600" i="1" dirty="0" err="1"/>
              <a:t>Arsenicosis</a:t>
            </a:r>
            <a:r>
              <a:rPr lang="en-US" sz="1600" i="1" dirty="0"/>
              <a:t>,</a:t>
            </a:r>
            <a:r>
              <a:rPr lang="en-US" sz="1600" dirty="0"/>
              <a:t> Chem. Res. </a:t>
            </a:r>
            <a:r>
              <a:rPr lang="en-US" sz="1600" dirty="0" err="1"/>
              <a:t>Toxicol</a:t>
            </a:r>
            <a:r>
              <a:rPr lang="en-US" sz="1600" dirty="0"/>
              <a:t>., 24, 165-167, 2011.</a:t>
            </a:r>
          </a:p>
          <a:p>
            <a:pPr marL="342900" lvl="0" indent="-342900">
              <a:buFont typeface="+mj-lt"/>
              <a:buAutoNum type="arabicPeriod"/>
            </a:pPr>
            <a:r>
              <a:rPr lang="en-US" sz="1600" dirty="0"/>
              <a:t>Liu, B.; </a:t>
            </a:r>
            <a:r>
              <a:rPr lang="en-US" sz="1600" dirty="0" err="1"/>
              <a:t>Köpf</a:t>
            </a:r>
            <a:r>
              <a:rPr lang="en-US" sz="1600" dirty="0"/>
              <a:t>, M.; Abbas, A. a.; Wang, X.; </a:t>
            </a:r>
            <a:r>
              <a:rPr lang="en-US" sz="1600" dirty="0" err="1"/>
              <a:t>Guo</a:t>
            </a:r>
            <a:r>
              <a:rPr lang="en-US" sz="1600" dirty="0"/>
              <a:t>, Q.; </a:t>
            </a:r>
            <a:r>
              <a:rPr lang="en-US" sz="1600" dirty="0" err="1"/>
              <a:t>Jia</a:t>
            </a:r>
            <a:r>
              <a:rPr lang="en-US" sz="1600" dirty="0"/>
              <a:t>, Y.; Xia, F.; </a:t>
            </a:r>
            <a:r>
              <a:rPr lang="en-US" sz="1600" dirty="0" err="1"/>
              <a:t>Weihrich</a:t>
            </a:r>
            <a:r>
              <a:rPr lang="en-US" sz="1600" dirty="0"/>
              <a:t>, R.; </a:t>
            </a:r>
            <a:r>
              <a:rPr lang="en-US" sz="1600" dirty="0" err="1"/>
              <a:t>Bachhuber</a:t>
            </a:r>
            <a:r>
              <a:rPr lang="en-US" sz="1600" dirty="0"/>
              <a:t>, F.; </a:t>
            </a:r>
            <a:r>
              <a:rPr lang="en-US" sz="1600" dirty="0" err="1"/>
              <a:t>Pielnhofer</a:t>
            </a:r>
            <a:r>
              <a:rPr lang="en-US" sz="1600" dirty="0"/>
              <a:t>, F.; Wang, H.; </a:t>
            </a:r>
            <a:r>
              <a:rPr lang="en-US" sz="1600" dirty="0" err="1"/>
              <a:t>Dhall</a:t>
            </a:r>
            <a:r>
              <a:rPr lang="en-US" sz="1600" dirty="0"/>
              <a:t>, R.; Cronin, S. B.; </a:t>
            </a:r>
            <a:r>
              <a:rPr lang="en-US" sz="1600" dirty="0" err="1"/>
              <a:t>Ge</a:t>
            </a:r>
            <a:r>
              <a:rPr lang="en-US" sz="1600" dirty="0"/>
              <a:t>, M.; Fang, X.; </a:t>
            </a:r>
            <a:r>
              <a:rPr lang="en-US" sz="1600" dirty="0" err="1"/>
              <a:t>Nilges</a:t>
            </a:r>
            <a:r>
              <a:rPr lang="en-US" sz="1600" dirty="0"/>
              <a:t>, T.; Zhou, C. </a:t>
            </a:r>
            <a:r>
              <a:rPr lang="en-US" sz="1600" i="1" dirty="0"/>
              <a:t>Adv. Mater.</a:t>
            </a:r>
            <a:r>
              <a:rPr lang="en-US" sz="1600" dirty="0"/>
              <a:t>, </a:t>
            </a:r>
            <a:r>
              <a:rPr lang="en-US" sz="1600" i="1" dirty="0"/>
              <a:t>27</a:t>
            </a:r>
            <a:r>
              <a:rPr lang="en-US" sz="1600" dirty="0"/>
              <a:t>, 4423–4429, 2015.</a:t>
            </a:r>
          </a:p>
        </p:txBody>
      </p:sp>
    </p:spTree>
    <p:extLst>
      <p:ext uri="{BB962C8B-B14F-4D97-AF65-F5344CB8AC3E}">
        <p14:creationId xmlns:p14="http://schemas.microsoft.com/office/powerpoint/2010/main" val="391770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References </a:t>
            </a:r>
          </a:p>
        </p:txBody>
      </p:sp>
      <p:sp>
        <p:nvSpPr>
          <p:cNvPr id="9" name="Slide Number Placeholder 8"/>
          <p:cNvSpPr>
            <a:spLocks noGrp="1"/>
          </p:cNvSpPr>
          <p:nvPr>
            <p:ph type="sldNum" sz="quarter" idx="12"/>
          </p:nvPr>
        </p:nvSpPr>
        <p:spPr/>
        <p:txBody>
          <a:bodyPr/>
          <a:lstStyle/>
          <a:p>
            <a:fld id="{48D99588-F855-A141-955C-3EAF726DC55D}" type="slidenum">
              <a:rPr lang="en-US" smtClean="0"/>
              <a:t>43</a:t>
            </a:fld>
            <a:endParaRPr lang="en-US"/>
          </a:p>
        </p:txBody>
      </p:sp>
      <p:sp>
        <p:nvSpPr>
          <p:cNvPr id="4" name="Content Placeholder 2"/>
          <p:cNvSpPr>
            <a:spLocks noGrp="1"/>
          </p:cNvSpPr>
          <p:nvPr/>
        </p:nvSpPr>
        <p:spPr>
          <a:xfrm>
            <a:off x="433599" y="187284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PR" kern="1200" dirty="0"/>
          </a:p>
        </p:txBody>
      </p:sp>
      <p:sp>
        <p:nvSpPr>
          <p:cNvPr id="3" name="Rectangle 2"/>
          <p:cNvSpPr/>
          <p:nvPr/>
        </p:nvSpPr>
        <p:spPr>
          <a:xfrm>
            <a:off x="226115" y="1522365"/>
            <a:ext cx="8639512" cy="5016759"/>
          </a:xfrm>
          <a:prstGeom prst="rect">
            <a:avLst/>
          </a:prstGeom>
        </p:spPr>
        <p:txBody>
          <a:bodyPr wrap="square">
            <a:spAutoFit/>
          </a:bodyPr>
          <a:lstStyle/>
          <a:p>
            <a:pPr marL="342900" indent="-342900">
              <a:buFont typeface="+mj-lt"/>
              <a:buAutoNum type="arabicPeriod" startAt="8"/>
            </a:pPr>
            <a:r>
              <a:rPr lang="en-US" sz="1600" dirty="0"/>
              <a:t>Sun, Q.; Song, Y.; Liu, S.; Wang, F.; Zhang, L.; Xi, S.; Sun, G. </a:t>
            </a:r>
            <a:r>
              <a:rPr lang="en-US" sz="1600" i="1" dirty="0"/>
              <a:t>Atmos. Environ.</a:t>
            </a:r>
            <a:r>
              <a:rPr lang="en-US" sz="1600" dirty="0"/>
              <a:t>, </a:t>
            </a:r>
            <a:r>
              <a:rPr lang="en-US" sz="1600" i="1" dirty="0"/>
              <a:t>118</a:t>
            </a:r>
            <a:r>
              <a:rPr lang="en-US" sz="1600" dirty="0"/>
              <a:t>, 1–6, 2015</a:t>
            </a:r>
          </a:p>
          <a:p>
            <a:pPr marL="342900" lvl="0" indent="-342900">
              <a:buFont typeface="+mj-lt"/>
              <a:buAutoNum type="arabicPeriod" startAt="8"/>
            </a:pPr>
            <a:r>
              <a:rPr lang="en-US" sz="1600" dirty="0"/>
              <a:t>Xie, S., Yang, M., Chen, K., Huang, H., Zhao, X., </a:t>
            </a:r>
            <a:r>
              <a:rPr lang="en-US" sz="1600" dirty="0" err="1"/>
              <a:t>Zang</a:t>
            </a:r>
            <a:r>
              <a:rPr lang="en-US" sz="1600" dirty="0"/>
              <a:t>, Y., Li, B., Efficacy of Arsenic Trioxide in the Treatment of Malignant Pleural Effusion Caused by Pleural Metastasis of Lung Cancer, </a:t>
            </a:r>
            <a:r>
              <a:rPr lang="en-US" sz="1600" i="1" dirty="0"/>
              <a:t>Cell Biochemistry and Biophysics</a:t>
            </a:r>
            <a:r>
              <a:rPr lang="en-US" sz="1600" dirty="0"/>
              <a:t>, 71, 1325-1333, 2015</a:t>
            </a:r>
          </a:p>
          <a:p>
            <a:pPr marL="342900" lvl="0" indent="-342900">
              <a:buFont typeface="+mj-lt"/>
              <a:buAutoNum type="arabicPeriod" startAt="8"/>
            </a:pPr>
            <a:r>
              <a:rPr lang="en-US" sz="1600" dirty="0"/>
              <a:t> Back Reaction. The Band Structure of Gallium Arsenide. </a:t>
            </a:r>
            <a:r>
              <a:rPr lang="en-US" sz="1600" u="sng" dirty="0">
                <a:hlinkClick r:id="rId3"/>
              </a:rPr>
              <a:t>http://backreaction.blogspot.com/2007/12/band-structure-of-gallium-arsenide.html</a:t>
            </a:r>
            <a:r>
              <a:rPr lang="en-US" sz="1600" dirty="0"/>
              <a:t> (accessed Nov 1, 2016). </a:t>
            </a:r>
          </a:p>
          <a:p>
            <a:pPr marL="342900" lvl="0" indent="-342900">
              <a:buFont typeface="+mj-lt"/>
              <a:buAutoNum type="arabicPeriod" startAt="8"/>
            </a:pPr>
            <a:r>
              <a:rPr lang="en-US" sz="1600" dirty="0" err="1"/>
              <a:t>Obeng</a:t>
            </a:r>
            <a:r>
              <a:rPr lang="en-US" sz="1600" dirty="0"/>
              <a:t> Y, </a:t>
            </a:r>
            <a:r>
              <a:rPr lang="en-US" sz="1600" dirty="0" err="1"/>
              <a:t>Srinivasan</a:t>
            </a:r>
            <a:r>
              <a:rPr lang="en-US" sz="1600" dirty="0"/>
              <a:t> P., </a:t>
            </a:r>
            <a:r>
              <a:rPr lang="en-US" sz="1600" i="1" dirty="0" err="1"/>
              <a:t>Graphene</a:t>
            </a:r>
            <a:r>
              <a:rPr lang="en-US" sz="1600" i="1" dirty="0"/>
              <a:t>: Is it the future for semiconductors? An overview of the material, devices, and applications</a:t>
            </a:r>
            <a:r>
              <a:rPr lang="en-US" sz="1600" dirty="0"/>
              <a:t>. </a:t>
            </a:r>
            <a:r>
              <a:rPr lang="en-US" sz="1600" i="1" dirty="0" err="1"/>
              <a:t>Electrochem</a:t>
            </a:r>
            <a:r>
              <a:rPr lang="en-US" sz="1600" i="1" dirty="0"/>
              <a:t> </a:t>
            </a:r>
            <a:r>
              <a:rPr lang="en-US" sz="1600" i="1" dirty="0" err="1"/>
              <a:t>Soc</a:t>
            </a:r>
            <a:r>
              <a:rPr lang="en-US" sz="1600" i="1" dirty="0"/>
              <a:t> Interface</a:t>
            </a:r>
            <a:r>
              <a:rPr lang="en-US" sz="1600" dirty="0"/>
              <a:t>. </a:t>
            </a:r>
            <a:r>
              <a:rPr lang="es-PR" sz="1600" dirty="0"/>
              <a:t>20(1):47-52, 2011. </a:t>
            </a:r>
            <a:endParaRPr lang="en-US" sz="1600" dirty="0"/>
          </a:p>
          <a:p>
            <a:pPr marL="342900" lvl="0" indent="-342900">
              <a:buFont typeface="+mj-lt"/>
              <a:buAutoNum type="arabicPeriod" startAt="8"/>
            </a:pPr>
            <a:r>
              <a:rPr lang="es-PR" sz="1600" dirty="0"/>
              <a:t>Coleman JN, Lotya M, O’Neill A, et al. </a:t>
            </a:r>
            <a:r>
              <a:rPr lang="en-US" sz="1600" i="1" dirty="0"/>
              <a:t>Two-Dimensional </a:t>
            </a:r>
            <a:r>
              <a:rPr lang="en-US" sz="1600" i="1" dirty="0" err="1"/>
              <a:t>Nanosheets</a:t>
            </a:r>
            <a:r>
              <a:rPr lang="en-US" sz="1600" i="1" dirty="0"/>
              <a:t> Produced by Liquid Exfoliation of Layered Materials</a:t>
            </a:r>
            <a:r>
              <a:rPr lang="en-US" sz="1600" dirty="0"/>
              <a:t>. </a:t>
            </a:r>
            <a:r>
              <a:rPr lang="es-PR" sz="1600" i="1" dirty="0"/>
              <a:t>Science. </a:t>
            </a:r>
            <a:r>
              <a:rPr lang="es-PR" sz="1600" dirty="0"/>
              <a:t>331(6017):568-571, 2011.</a:t>
            </a:r>
            <a:endParaRPr lang="en-US" sz="1600" dirty="0"/>
          </a:p>
          <a:p>
            <a:pPr marL="342900" lvl="0" indent="-342900">
              <a:buFont typeface="+mj-lt"/>
              <a:buAutoNum type="arabicPeriod" startAt="8"/>
            </a:pPr>
            <a:r>
              <a:rPr lang="en-US" sz="1600" dirty="0"/>
              <a:t>Few-layer T, Chen L, Liu B, et al.</a:t>
            </a:r>
            <a:r>
              <a:rPr lang="en-US" sz="1600" i="1" dirty="0"/>
              <a:t> </a:t>
            </a:r>
            <a:r>
              <a:rPr lang="es-PR" sz="1600" i="1" dirty="0"/>
              <a:t>Screw-Dislocation-Driven  Growth</a:t>
            </a:r>
            <a:r>
              <a:rPr lang="es-PR" sz="1600" dirty="0"/>
              <a:t>.;(11):11543-11551, 2014.</a:t>
            </a:r>
            <a:endParaRPr lang="en-US" sz="1600" dirty="0"/>
          </a:p>
          <a:p>
            <a:pPr marL="342900" lvl="0" indent="-342900">
              <a:buFont typeface="+mj-lt"/>
              <a:buAutoNum type="arabicPeriod" startAt="8"/>
            </a:pPr>
            <a:r>
              <a:rPr lang="en-US" sz="1600" dirty="0"/>
              <a:t>Wang X, Jones AM, </a:t>
            </a:r>
            <a:r>
              <a:rPr lang="en-US" sz="1600" dirty="0" err="1"/>
              <a:t>Seyler</a:t>
            </a:r>
            <a:r>
              <a:rPr lang="en-US" sz="1600" dirty="0"/>
              <a:t> KL, et al. </a:t>
            </a:r>
            <a:r>
              <a:rPr lang="en-US" sz="1600" i="1" dirty="0"/>
              <a:t>Highly anisotropic and robust </a:t>
            </a:r>
            <a:r>
              <a:rPr lang="en-US" sz="1600" i="1" dirty="0" err="1"/>
              <a:t>excitons</a:t>
            </a:r>
            <a:r>
              <a:rPr lang="en-US" sz="1600" i="1" dirty="0"/>
              <a:t> in monolayer black phosphorus.</a:t>
            </a:r>
            <a:r>
              <a:rPr lang="en-US" sz="1600" dirty="0"/>
              <a:t> </a:t>
            </a:r>
            <a:r>
              <a:rPr lang="es-PR" sz="1600" i="1" dirty="0"/>
              <a:t>Nat Nanotechnol</a:t>
            </a:r>
            <a:r>
              <a:rPr lang="es-PR" sz="1600" dirty="0"/>
              <a:t>.;10(6):517-521,2015. </a:t>
            </a:r>
            <a:endParaRPr lang="en-US" sz="1600" dirty="0"/>
          </a:p>
          <a:p>
            <a:pPr marL="342900" lvl="0" indent="-342900">
              <a:buFont typeface="+mj-lt"/>
              <a:buAutoNum type="arabicPeriod" startAt="8"/>
            </a:pPr>
            <a:r>
              <a:rPr lang="es-PR" sz="1600" dirty="0"/>
              <a:t>Liu B, Köpf M, Abbas A a., et al.</a:t>
            </a:r>
            <a:r>
              <a:rPr lang="es-PR" sz="1600" i="1" dirty="0"/>
              <a:t> </a:t>
            </a:r>
            <a:r>
              <a:rPr lang="en-US" sz="1600" i="1" dirty="0"/>
              <a:t>Black Arsenic-Phosphorus: Layered Anisotropic Infrared Semiconductors with Highly Tunable Compositions and Properties</a:t>
            </a:r>
            <a:r>
              <a:rPr lang="en-US" sz="1600" dirty="0"/>
              <a:t>. </a:t>
            </a:r>
            <a:r>
              <a:rPr lang="en-US" sz="1600" i="1" dirty="0" err="1"/>
              <a:t>arXiv</a:t>
            </a:r>
            <a:r>
              <a:rPr lang="en-US" sz="1600" dirty="0"/>
              <a:t>. </a:t>
            </a:r>
            <a:r>
              <a:rPr lang="es-PR" sz="1600" dirty="0"/>
              <a:t>2015:11.</a:t>
            </a:r>
            <a:endParaRPr lang="en-US" sz="1600" dirty="0"/>
          </a:p>
        </p:txBody>
      </p:sp>
    </p:spTree>
    <p:extLst>
      <p:ext uri="{BB962C8B-B14F-4D97-AF65-F5344CB8AC3E}">
        <p14:creationId xmlns:p14="http://schemas.microsoft.com/office/powerpoint/2010/main" val="3534979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References </a:t>
            </a:r>
          </a:p>
        </p:txBody>
      </p:sp>
      <p:sp>
        <p:nvSpPr>
          <p:cNvPr id="9" name="Slide Number Placeholder 8"/>
          <p:cNvSpPr>
            <a:spLocks noGrp="1"/>
          </p:cNvSpPr>
          <p:nvPr>
            <p:ph type="sldNum" sz="quarter" idx="12"/>
          </p:nvPr>
        </p:nvSpPr>
        <p:spPr/>
        <p:txBody>
          <a:bodyPr/>
          <a:lstStyle/>
          <a:p>
            <a:fld id="{48D99588-F855-A141-955C-3EAF726DC55D}" type="slidenum">
              <a:rPr lang="en-US" smtClean="0"/>
              <a:t>44</a:t>
            </a:fld>
            <a:endParaRPr lang="en-US"/>
          </a:p>
        </p:txBody>
      </p:sp>
      <p:sp>
        <p:nvSpPr>
          <p:cNvPr id="4" name="Content Placeholder 2"/>
          <p:cNvSpPr>
            <a:spLocks noGrp="1"/>
          </p:cNvSpPr>
          <p:nvPr/>
        </p:nvSpPr>
        <p:spPr>
          <a:xfrm>
            <a:off x="382108" y="182135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PR" kern="1200" dirty="0"/>
          </a:p>
        </p:txBody>
      </p:sp>
      <p:sp>
        <p:nvSpPr>
          <p:cNvPr id="3" name="Rectangle 2"/>
          <p:cNvSpPr/>
          <p:nvPr/>
        </p:nvSpPr>
        <p:spPr>
          <a:xfrm>
            <a:off x="214996" y="1398429"/>
            <a:ext cx="8713305" cy="5170646"/>
          </a:xfrm>
          <a:prstGeom prst="rect">
            <a:avLst/>
          </a:prstGeom>
        </p:spPr>
        <p:txBody>
          <a:bodyPr wrap="square" anchor="t">
            <a:spAutoFit/>
          </a:bodyPr>
          <a:lstStyle/>
          <a:p>
            <a:pPr marL="342900" lvl="0" indent="-342900">
              <a:buFont typeface="+mj-lt"/>
              <a:buAutoNum type="arabicPeriod" startAt="16"/>
            </a:pPr>
            <a:r>
              <a:rPr lang="x-none" sz="1500" dirty="0"/>
              <a:t>Zhang, S.; Yan, Z.; Li, Y.; Chen, Z.; Zeng, H. </a:t>
            </a:r>
            <a:r>
              <a:rPr lang="x-none" sz="1500" i="1" dirty="0" err="1"/>
              <a:t>Angew</a:t>
            </a:r>
            <a:r>
              <a:rPr lang="x-none" sz="1500" i="1" dirty="0"/>
              <a:t>. </a:t>
            </a:r>
            <a:r>
              <a:rPr lang="x-none" sz="1500" i="1" dirty="0" err="1"/>
              <a:t>Chemie</a:t>
            </a:r>
            <a:r>
              <a:rPr lang="x-none" sz="1500" i="1" dirty="0"/>
              <a:t> - Int. Ed.</a:t>
            </a:r>
            <a:r>
              <a:rPr lang="x-none" sz="1500" dirty="0"/>
              <a:t>, </a:t>
            </a:r>
            <a:r>
              <a:rPr lang="x-none" sz="1500" i="1" dirty="0"/>
              <a:t>54</a:t>
            </a:r>
            <a:r>
              <a:rPr lang="x-none" sz="1500" dirty="0"/>
              <a:t> (10), 3112–3115, 2015.</a:t>
            </a:r>
          </a:p>
          <a:p>
            <a:pPr marL="342900" lvl="0" indent="-342900">
              <a:buFont typeface="+mj-lt"/>
              <a:buAutoNum type="arabicPeriod" startAt="16"/>
            </a:pPr>
            <a:r>
              <a:rPr lang="x-none" sz="1500" dirty="0"/>
              <a:t>M. Argos, T. </a:t>
            </a:r>
            <a:r>
              <a:rPr lang="x-none" sz="1500" dirty="0" err="1"/>
              <a:t>Kalra</a:t>
            </a:r>
            <a:r>
              <a:rPr lang="x-none" sz="1500" dirty="0"/>
              <a:t>, P. J. </a:t>
            </a:r>
            <a:r>
              <a:rPr lang="x-none" sz="1500" dirty="0" err="1"/>
              <a:t>Rathouz</a:t>
            </a:r>
            <a:r>
              <a:rPr lang="x-none" sz="1500" dirty="0"/>
              <a:t>, Y. Chen, B. Pierce, F. </a:t>
            </a:r>
            <a:r>
              <a:rPr lang="x-none" sz="1500" dirty="0" err="1"/>
              <a:t>Parvez</a:t>
            </a:r>
            <a:r>
              <a:rPr lang="x-none" sz="1500" dirty="0"/>
              <a:t>, T.Islam, A. Ahmed, M. </a:t>
            </a:r>
            <a:r>
              <a:rPr lang="x-none" sz="1500" dirty="0" err="1"/>
              <a:t>Rakibuz</a:t>
            </a:r>
            <a:r>
              <a:rPr lang="x-none" sz="1500" dirty="0"/>
              <a:t>-Zaman, R. Hasan, G. </a:t>
            </a:r>
            <a:r>
              <a:rPr lang="x-none" sz="1500" dirty="0" err="1"/>
              <a:t>Sarwar</a:t>
            </a:r>
            <a:r>
              <a:rPr lang="x-none" sz="1500" dirty="0"/>
              <a:t>, V.Slavkovich, A. van </a:t>
            </a:r>
            <a:r>
              <a:rPr lang="x-none" sz="1500" dirty="0" err="1"/>
              <a:t>Geen</a:t>
            </a:r>
            <a:r>
              <a:rPr lang="x-none" sz="1500" dirty="0"/>
              <a:t>, J. </a:t>
            </a:r>
            <a:r>
              <a:rPr lang="x-none" sz="1500" dirty="0" err="1"/>
              <a:t>Graziano</a:t>
            </a:r>
            <a:r>
              <a:rPr lang="x-none" sz="1500" dirty="0"/>
              <a:t> and H. Ahsan, </a:t>
            </a:r>
            <a:r>
              <a:rPr lang="x-none" sz="1500" i="1" dirty="0"/>
              <a:t>Lancet</a:t>
            </a:r>
            <a:r>
              <a:rPr lang="x-none" sz="1500" dirty="0"/>
              <a:t>, </a:t>
            </a:r>
            <a:r>
              <a:rPr lang="x-none" sz="1500" b="1" dirty="0"/>
              <a:t>376</a:t>
            </a:r>
            <a:r>
              <a:rPr lang="x-none" sz="1500" dirty="0"/>
              <a:t>, 252–8, 2010.</a:t>
            </a:r>
          </a:p>
          <a:p>
            <a:pPr marL="342900" lvl="0" indent="-342900">
              <a:buFont typeface="+mj-lt"/>
              <a:buAutoNum type="arabicPeriod" startAt="16"/>
            </a:pPr>
            <a:r>
              <a:rPr lang="x-none" sz="1500" dirty="0"/>
              <a:t>LENNTECH, Waterborne diseases, </a:t>
            </a:r>
            <a:r>
              <a:rPr lang="x-none" sz="1500" dirty="0" err="1"/>
              <a:t>Arsenicosis</a:t>
            </a:r>
            <a:r>
              <a:rPr lang="x-none" sz="1500" dirty="0"/>
              <a:t>; </a:t>
            </a:r>
            <a:r>
              <a:rPr lang="x-none" sz="1500" u="sng" dirty="0">
                <a:hlinkClick r:id="rId3"/>
              </a:rPr>
              <a:t>http://www.lenntech.com/library/diseases/arsenicosis/arsenicosis.htm</a:t>
            </a:r>
            <a:r>
              <a:rPr lang="x-none" sz="1500" u="sng" dirty="0"/>
              <a:t> (Accessed, Oct 26, 2016) </a:t>
            </a:r>
            <a:endParaRPr lang="x-none" sz="1500" dirty="0"/>
          </a:p>
          <a:p>
            <a:pPr marL="342900" lvl="0" indent="-342900">
              <a:buFont typeface="+mj-lt"/>
              <a:buAutoNum type="arabicPeriod" startAt="16"/>
            </a:pPr>
            <a:r>
              <a:rPr lang="x-none" sz="1500" dirty="0"/>
              <a:t>Jin B., Li Y., Robertson K., </a:t>
            </a:r>
            <a:r>
              <a:rPr lang="x-none" sz="1500" i="1" dirty="0"/>
              <a:t>DNA Methylation: Superior or Subordinate in the Epigenetic Hierarchy?, </a:t>
            </a:r>
            <a:r>
              <a:rPr lang="x-none" sz="1500" dirty="0"/>
              <a:t>Genes &amp; Cancer, 2(6), 2011.</a:t>
            </a:r>
            <a:r>
              <a:rPr lang="x-none" sz="1500" i="1" dirty="0"/>
              <a:t> </a:t>
            </a:r>
            <a:endParaRPr lang="x-none" sz="1500" dirty="0"/>
          </a:p>
          <a:p>
            <a:pPr marL="342900" lvl="0" indent="-342900">
              <a:buFont typeface="+mj-lt"/>
              <a:buAutoNum type="arabicPeriod" startAt="16"/>
            </a:pPr>
            <a:r>
              <a:rPr lang="x-none" sz="1500" dirty="0"/>
              <a:t>LENNTECH, WHO’s drinking water standards, 1993; </a:t>
            </a:r>
            <a:r>
              <a:rPr lang="x-none" sz="1500" u="sng" dirty="0">
                <a:hlinkClick r:id="rId4"/>
              </a:rPr>
              <a:t>http://www.lenntech.com/applications/drinking/standards/who-s-drinking-water-standards.htm</a:t>
            </a:r>
            <a:r>
              <a:rPr lang="x-none" sz="1500" u="sng" dirty="0"/>
              <a:t> (Accessed Oct 26, 2016)</a:t>
            </a:r>
            <a:endParaRPr lang="x-none" sz="1500" dirty="0"/>
          </a:p>
          <a:p>
            <a:pPr marL="342900" lvl="0" indent="-342900">
              <a:buFont typeface="+mj-lt"/>
              <a:buAutoNum type="arabicPeriod" startAt="16"/>
            </a:pPr>
            <a:r>
              <a:rPr lang="x-none" sz="1500" dirty="0"/>
              <a:t>U. Bose, M. Rahman and M. </a:t>
            </a:r>
            <a:r>
              <a:rPr lang="x-none" sz="1500" dirty="0" err="1"/>
              <a:t>Alamgir</a:t>
            </a:r>
            <a:r>
              <a:rPr lang="x-none" sz="1500" dirty="0"/>
              <a:t>, </a:t>
            </a:r>
            <a:r>
              <a:rPr lang="x-none" sz="1500" i="1" dirty="0"/>
              <a:t>Int. J. Chem. Technol.</a:t>
            </a:r>
            <a:r>
              <a:rPr lang="x-none" sz="1500" dirty="0"/>
              <a:t>,3,14–25, 2011.</a:t>
            </a:r>
          </a:p>
          <a:p>
            <a:pPr marL="342900" lvl="0" indent="-342900">
              <a:buFont typeface="+mj-lt"/>
              <a:buAutoNum type="arabicPeriod" startAt="16"/>
            </a:pPr>
            <a:r>
              <a:rPr lang="x-none" sz="1500" dirty="0"/>
              <a:t>I. D. Brindle, </a:t>
            </a:r>
            <a:r>
              <a:rPr lang="x-none" sz="1500" i="1" dirty="0"/>
              <a:t>Anal. </a:t>
            </a:r>
            <a:r>
              <a:rPr lang="x-none" sz="1500" i="1" dirty="0" err="1"/>
              <a:t>Bioanal</a:t>
            </a:r>
            <a:r>
              <a:rPr lang="x-none" sz="1500" i="1" dirty="0"/>
              <a:t>. Chem.</a:t>
            </a:r>
            <a:r>
              <a:rPr lang="x-none" sz="1500" dirty="0"/>
              <a:t>,388, 735–41, 2007.</a:t>
            </a:r>
          </a:p>
          <a:p>
            <a:pPr marL="342900" lvl="0" indent="-342900">
              <a:buFont typeface="+mj-lt"/>
              <a:buAutoNum type="arabicPeriod" startAt="16"/>
            </a:pPr>
            <a:r>
              <a:rPr lang="x-none" sz="1500" dirty="0"/>
              <a:t>Ohno, K., et. al, </a:t>
            </a:r>
            <a:r>
              <a:rPr lang="x-none" sz="1500" i="1" dirty="0"/>
              <a:t>Microfluidics: Applications for analytical purposes in chemistry and biochemistry</a:t>
            </a:r>
            <a:r>
              <a:rPr lang="x-none" sz="1500" dirty="0"/>
              <a:t>, </a:t>
            </a:r>
            <a:r>
              <a:rPr lang="x-none" sz="1500" i="1" dirty="0"/>
              <a:t>Electrophoresis,</a:t>
            </a:r>
            <a:r>
              <a:rPr lang="x-none" sz="1500" dirty="0"/>
              <a:t> 29, 4443-4453, 2008.</a:t>
            </a:r>
          </a:p>
          <a:p>
            <a:pPr marL="342900" lvl="0" indent="-342900">
              <a:buFont typeface="+mj-lt"/>
              <a:buAutoNum type="arabicPeriod" startAt="16"/>
            </a:pPr>
            <a:r>
              <a:rPr lang="x-none" sz="1500" dirty="0"/>
              <a:t>Forzani E.S, et al., </a:t>
            </a:r>
            <a:r>
              <a:rPr lang="x-none" sz="1500" i="1" dirty="0"/>
              <a:t>Detection of arsenic in groundwater using a surface </a:t>
            </a:r>
            <a:r>
              <a:rPr lang="x-none" sz="1500" i="1" dirty="0" err="1"/>
              <a:t>plasmon</a:t>
            </a:r>
            <a:r>
              <a:rPr lang="x-none" sz="1500" i="1" dirty="0"/>
              <a:t> resonance sensor,</a:t>
            </a:r>
            <a:r>
              <a:rPr lang="x-none" sz="1500" dirty="0"/>
              <a:t> Sensors and Actuators B 123, 82-88, 2007.</a:t>
            </a:r>
          </a:p>
          <a:p>
            <a:pPr marL="342900" lvl="0" indent="-342900">
              <a:buFont typeface="+mj-lt"/>
              <a:buAutoNum type="arabicPeriod" startAt="16"/>
            </a:pPr>
            <a:r>
              <a:rPr lang="x-none" sz="1500" dirty="0" err="1"/>
              <a:t>Yedjou</a:t>
            </a:r>
            <a:r>
              <a:rPr lang="x-none" sz="1500" dirty="0"/>
              <a:t>, C., </a:t>
            </a:r>
            <a:r>
              <a:rPr lang="x-none" sz="1500" dirty="0" err="1"/>
              <a:t>Thuisseu</a:t>
            </a:r>
            <a:r>
              <a:rPr lang="x-none" sz="1500" dirty="0"/>
              <a:t>, L., </a:t>
            </a:r>
            <a:r>
              <a:rPr lang="x-none" sz="1500" dirty="0" err="1"/>
              <a:t>Tchounwou</a:t>
            </a:r>
            <a:r>
              <a:rPr lang="x-none" sz="1500" dirty="0"/>
              <a:t>, C., Gomes, M., Howard, C., </a:t>
            </a:r>
            <a:r>
              <a:rPr lang="x-none" sz="1500" dirty="0" err="1"/>
              <a:t>Tchounwou</a:t>
            </a:r>
            <a:r>
              <a:rPr lang="x-none" sz="1500" dirty="0"/>
              <a:t>, P., Ascorbic Acid Potentiation of Arsenic Trioxide Anticancer Activity Against Acute Promyelocytic Leukemia. </a:t>
            </a:r>
            <a:r>
              <a:rPr lang="x-none" sz="1500" i="1" dirty="0"/>
              <a:t>Archives of drug information</a:t>
            </a:r>
            <a:r>
              <a:rPr lang="x-none" sz="1500" dirty="0"/>
              <a:t>, 2, 59-65, 2009.</a:t>
            </a:r>
          </a:p>
        </p:txBody>
      </p:sp>
    </p:spTree>
    <p:extLst>
      <p:ext uri="{BB962C8B-B14F-4D97-AF65-F5344CB8AC3E}">
        <p14:creationId xmlns:p14="http://schemas.microsoft.com/office/powerpoint/2010/main" val="2154479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Questions </a:t>
            </a:r>
          </a:p>
        </p:txBody>
      </p:sp>
      <p:sp>
        <p:nvSpPr>
          <p:cNvPr id="9" name="Slide Number Placeholder 8"/>
          <p:cNvSpPr>
            <a:spLocks noGrp="1"/>
          </p:cNvSpPr>
          <p:nvPr>
            <p:ph type="sldNum" sz="quarter" idx="12"/>
          </p:nvPr>
        </p:nvSpPr>
        <p:spPr/>
        <p:txBody>
          <a:bodyPr/>
          <a:lstStyle/>
          <a:p>
            <a:fld id="{48D99588-F855-A141-955C-3EAF726DC55D}" type="slidenum">
              <a:rPr lang="en-US" smtClean="0"/>
              <a:t>45</a:t>
            </a:fld>
            <a:endParaRPr lang="en-US"/>
          </a:p>
        </p:txBody>
      </p:sp>
      <p:pic>
        <p:nvPicPr>
          <p:cNvPr id="4" name="Picture 3" descr="keep-calm-and-ask-questions-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57" y="1895345"/>
            <a:ext cx="6483091" cy="4427885"/>
          </a:xfrm>
          <a:prstGeom prst="rect">
            <a:avLst/>
          </a:prstGeom>
        </p:spPr>
      </p:pic>
    </p:spTree>
    <p:extLst>
      <p:ext uri="{BB962C8B-B14F-4D97-AF65-F5344CB8AC3E}">
        <p14:creationId xmlns:p14="http://schemas.microsoft.com/office/powerpoint/2010/main" val="296511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Allotropes</a:t>
            </a:r>
          </a:p>
        </p:txBody>
      </p:sp>
      <p:sp>
        <p:nvSpPr>
          <p:cNvPr id="9" name="Slide Number Placeholder 8"/>
          <p:cNvSpPr>
            <a:spLocks noGrp="1"/>
          </p:cNvSpPr>
          <p:nvPr>
            <p:ph type="sldNum" sz="quarter" idx="12"/>
          </p:nvPr>
        </p:nvSpPr>
        <p:spPr/>
        <p:txBody>
          <a:bodyPr/>
          <a:lstStyle/>
          <a:p>
            <a:fld id="{48D99588-F855-A141-955C-3EAF726DC55D}" type="slidenum">
              <a:rPr lang="en-US" smtClean="0"/>
              <a:t>5</a:t>
            </a:fld>
            <a:endParaRPr lang="en-US"/>
          </a:p>
        </p:txBody>
      </p:sp>
      <p:sp>
        <p:nvSpPr>
          <p:cNvPr id="5" name="Rectangle 4"/>
          <p:cNvSpPr/>
          <p:nvPr/>
        </p:nvSpPr>
        <p:spPr>
          <a:xfrm>
            <a:off x="759111" y="1734996"/>
            <a:ext cx="7707894" cy="1477328"/>
          </a:xfrm>
          <a:prstGeom prst="rect">
            <a:avLst/>
          </a:prstGeom>
        </p:spPr>
        <p:txBody>
          <a:bodyPr wrap="square">
            <a:spAutoFit/>
          </a:bodyPr>
          <a:lstStyle/>
          <a:p>
            <a:pPr marL="285750" indent="-285750" algn="just">
              <a:buFont typeface="Arial"/>
              <a:buChar char="•"/>
            </a:pPr>
            <a:r>
              <a:rPr lang="es-CR" dirty="0"/>
              <a:t>Arsenic has </a:t>
            </a:r>
            <a:r>
              <a:rPr lang="en-US" dirty="0"/>
              <a:t>three main allotropes: the grey one whose atoms adopt a layered arrangement, the yellow one that consists of As</a:t>
            </a:r>
            <a:r>
              <a:rPr lang="en-US" baseline="-25000" dirty="0"/>
              <a:t>4</a:t>
            </a:r>
            <a:r>
              <a:rPr lang="en-US" dirty="0"/>
              <a:t> </a:t>
            </a:r>
            <a:r>
              <a:rPr lang="en-US" dirty="0" err="1"/>
              <a:t>tetrahedra</a:t>
            </a:r>
            <a:r>
              <a:rPr lang="en-US" dirty="0"/>
              <a:t>, and the black amorphous form.</a:t>
            </a:r>
          </a:p>
          <a:p>
            <a:pPr algn="just"/>
            <a:endParaRPr lang="en-US" dirty="0"/>
          </a:p>
          <a:p>
            <a:pPr marL="742950" lvl="1" indent="-285750" algn="just">
              <a:buFont typeface="Arial"/>
              <a:buChar char="•"/>
            </a:pPr>
            <a:r>
              <a:rPr lang="en-US" dirty="0"/>
              <a:t>Yellow form:</a:t>
            </a:r>
            <a:endParaRPr lang="es-CR" dirty="0"/>
          </a:p>
        </p:txBody>
      </p:sp>
      <p:pic>
        <p:nvPicPr>
          <p:cNvPr id="8" name="Picture 2" descr="Resultado de imagen para arsenic allotro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30" y="3311841"/>
            <a:ext cx="8014457" cy="2304256"/>
          </a:xfrm>
          <a:prstGeom prst="rect">
            <a:avLst/>
          </a:prstGeom>
          <a:noFill/>
          <a:extLst>
            <a:ext uri="{909E8E84-426E-40dd-AFC4-6F175D3DCCD1}">
              <a14:hiddenFill xmlns:a14="http://schemas.microsoft.com/office/drawing/2010/main">
                <a:solidFill>
                  <a:srgbClr val="FFFFFF"/>
                </a:solidFill>
              </a14:hiddenFill>
            </a:ext>
          </a:extLst>
        </p:spPr>
      </p:pic>
      <p:sp>
        <p:nvSpPr>
          <p:cNvPr id="10" name="6 CuadroTexto"/>
          <p:cNvSpPr txBox="1"/>
          <p:nvPr/>
        </p:nvSpPr>
        <p:spPr>
          <a:xfrm>
            <a:off x="113929" y="6345184"/>
            <a:ext cx="5985076" cy="246221"/>
          </a:xfrm>
          <a:prstGeom prst="rect">
            <a:avLst/>
          </a:prstGeom>
          <a:noFill/>
        </p:spPr>
        <p:txBody>
          <a:bodyPr wrap="square" rtlCol="0" anchor="t">
            <a:spAutoFit/>
          </a:bodyPr>
          <a:lstStyle/>
          <a:p>
            <a:r>
              <a:rPr lang="x-none" sz="1000" dirty="0" err="1"/>
              <a:t>Pichon</a:t>
            </a:r>
            <a:r>
              <a:rPr lang="x-none" sz="1000" dirty="0"/>
              <a:t>, A. </a:t>
            </a:r>
            <a:r>
              <a:rPr lang="x-none" sz="1000" dirty="0" err="1"/>
              <a:t>Arsenic</a:t>
            </a:r>
            <a:r>
              <a:rPr lang="x-none" sz="1000" dirty="0"/>
              <a:t> </a:t>
            </a:r>
            <a:r>
              <a:rPr lang="x-none" sz="1000" dirty="0" err="1"/>
              <a:t>complex</a:t>
            </a:r>
            <a:r>
              <a:rPr lang="x-none" sz="1000" dirty="0"/>
              <a:t>: </a:t>
            </a:r>
            <a:r>
              <a:rPr lang="x-none" sz="1000" dirty="0" err="1"/>
              <a:t>Mellow</a:t>
            </a:r>
            <a:r>
              <a:rPr lang="x-none" sz="1000" dirty="0"/>
              <a:t> </a:t>
            </a:r>
            <a:r>
              <a:rPr lang="x-none" sz="1000" dirty="0" err="1"/>
              <a:t>yellow</a:t>
            </a:r>
            <a:r>
              <a:rPr lang="x-none" sz="1000" dirty="0"/>
              <a:t>.  </a:t>
            </a:r>
            <a:r>
              <a:rPr lang="x-none" sz="1000" i="1" dirty="0" err="1"/>
              <a:t>Nature</a:t>
            </a:r>
            <a:r>
              <a:rPr lang="x-none" sz="1000" i="1" dirty="0"/>
              <a:t> </a:t>
            </a:r>
            <a:r>
              <a:rPr lang="x-none" sz="1000" i="1" dirty="0" err="1"/>
              <a:t>Chemistry</a:t>
            </a:r>
            <a:r>
              <a:rPr lang="x-none" sz="1000" i="1" dirty="0"/>
              <a:t>. </a:t>
            </a:r>
            <a:r>
              <a:rPr lang="x-none" sz="1000" b="1" dirty="0"/>
              <a:t>5</a:t>
            </a:r>
            <a:r>
              <a:rPr lang="x-none" sz="1000" dirty="0"/>
              <a:t>, 78 (2013)</a:t>
            </a:r>
          </a:p>
        </p:txBody>
      </p:sp>
    </p:spTree>
    <p:extLst>
      <p:ext uri="{BB962C8B-B14F-4D97-AF65-F5344CB8AC3E}">
        <p14:creationId xmlns:p14="http://schemas.microsoft.com/office/powerpoint/2010/main" val="9748272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pt-BR" dirty="0"/>
              <a:t>Inorganic</a:t>
            </a:r>
            <a:r>
              <a:rPr lang="es-CO" dirty="0"/>
              <a:t> vs </a:t>
            </a:r>
            <a:r>
              <a:rPr lang="pt-BR" dirty="0"/>
              <a:t>Organic </a:t>
            </a:r>
            <a:endParaRPr lang="en-US" dirty="0"/>
          </a:p>
        </p:txBody>
      </p:sp>
      <p:sp>
        <p:nvSpPr>
          <p:cNvPr id="9" name="Slide Number Placeholder 8"/>
          <p:cNvSpPr>
            <a:spLocks noGrp="1"/>
          </p:cNvSpPr>
          <p:nvPr>
            <p:ph type="sldNum" sz="quarter" idx="12"/>
          </p:nvPr>
        </p:nvSpPr>
        <p:spPr/>
        <p:txBody>
          <a:bodyPr/>
          <a:lstStyle/>
          <a:p>
            <a:fld id="{48D99588-F855-A141-955C-3EAF726DC55D}" type="slidenum">
              <a:rPr lang="en-US" smtClean="0"/>
              <a:t>6</a:t>
            </a:fld>
            <a:endParaRPr lang="en-US"/>
          </a:p>
        </p:txBody>
      </p:sp>
      <p:sp>
        <p:nvSpPr>
          <p:cNvPr id="5" name="Rectangle 4"/>
          <p:cNvSpPr/>
          <p:nvPr/>
        </p:nvSpPr>
        <p:spPr>
          <a:xfrm>
            <a:off x="592600" y="1717765"/>
            <a:ext cx="3801483" cy="307777"/>
          </a:xfrm>
          <a:prstGeom prst="rect">
            <a:avLst/>
          </a:prstGeom>
        </p:spPr>
        <p:txBody>
          <a:bodyPr wrap="square" anchor="t">
            <a:spAutoFit/>
          </a:bodyPr>
          <a:lstStyle/>
          <a:p>
            <a:pPr algn="just"/>
            <a:endParaRPr lang="es-CO" sz="1400" dirty="0"/>
          </a:p>
        </p:txBody>
      </p:sp>
      <p:sp>
        <p:nvSpPr>
          <p:cNvPr id="7" name="Rectangle 6"/>
          <p:cNvSpPr/>
          <p:nvPr/>
        </p:nvSpPr>
        <p:spPr>
          <a:xfrm>
            <a:off x="5216052" y="1838711"/>
            <a:ext cx="3573842" cy="307777"/>
          </a:xfrm>
          <a:prstGeom prst="rect">
            <a:avLst/>
          </a:prstGeom>
        </p:spPr>
        <p:txBody>
          <a:bodyPr wrap="square" anchor="t">
            <a:spAutoFit/>
          </a:bodyPr>
          <a:lstStyle/>
          <a:p>
            <a:pPr algn="just"/>
            <a:endParaRPr lang="es-CO" sz="1400" dirty="0"/>
          </a:p>
        </p:txBody>
      </p:sp>
      <p:sp>
        <p:nvSpPr>
          <p:cNvPr id="8" name="Rectangle 7"/>
          <p:cNvSpPr/>
          <p:nvPr/>
        </p:nvSpPr>
        <p:spPr>
          <a:xfrm>
            <a:off x="4931783" y="5172170"/>
            <a:ext cx="3595745" cy="615553"/>
          </a:xfrm>
          <a:prstGeom prst="rect">
            <a:avLst/>
          </a:prstGeom>
        </p:spPr>
        <p:txBody>
          <a:bodyPr wrap="square">
            <a:spAutoFit/>
          </a:bodyPr>
          <a:lstStyle/>
          <a:p>
            <a:pPr marL="285750" indent="-285750" algn="just">
              <a:buFont typeface="Arial"/>
              <a:buChar char="•"/>
            </a:pPr>
            <a:r>
              <a:rPr lang="en-US" sz="1600" b="1" dirty="0"/>
              <a:t>Organic arsenic:</a:t>
            </a:r>
            <a:r>
              <a:rPr lang="en-US" sz="1600" dirty="0"/>
              <a:t> mainly found in plant and animal tissues</a:t>
            </a:r>
            <a:r>
              <a:rPr lang="en-US" dirty="0"/>
              <a:t>.</a:t>
            </a:r>
          </a:p>
        </p:txBody>
      </p:sp>
      <p:sp>
        <p:nvSpPr>
          <p:cNvPr id="10" name="Rectangle 9"/>
          <p:cNvSpPr/>
          <p:nvPr/>
        </p:nvSpPr>
        <p:spPr>
          <a:xfrm>
            <a:off x="207341" y="5233726"/>
            <a:ext cx="4572000" cy="861774"/>
          </a:xfrm>
          <a:prstGeom prst="rect">
            <a:avLst/>
          </a:prstGeom>
        </p:spPr>
        <p:txBody>
          <a:bodyPr>
            <a:spAutoFit/>
          </a:bodyPr>
          <a:lstStyle/>
          <a:p>
            <a:pPr marL="285750" indent="-285750" algn="just">
              <a:buFont typeface="Arial"/>
              <a:buChar char="•"/>
            </a:pPr>
            <a:r>
              <a:rPr lang="en-US" sz="1600" b="1" dirty="0"/>
              <a:t>Inorganic arsenic:</a:t>
            </a:r>
            <a:r>
              <a:rPr lang="en-US" sz="1600" dirty="0"/>
              <a:t> found in rocks and soil or dissolved in water. This is the more toxic form</a:t>
            </a:r>
            <a:r>
              <a:rPr lang="en-US" dirty="0"/>
              <a:t>.</a:t>
            </a:r>
          </a:p>
        </p:txBody>
      </p:sp>
      <p:pic>
        <p:nvPicPr>
          <p:cNvPr id="11" name="Imagen 2"/>
          <p:cNvPicPr>
            <a:picLocks noChangeAspect="1"/>
          </p:cNvPicPr>
          <p:nvPr/>
        </p:nvPicPr>
        <p:blipFill>
          <a:blip r:embed="rId3"/>
          <a:stretch>
            <a:fillRect/>
          </a:stretch>
        </p:blipFill>
        <p:spPr>
          <a:xfrm>
            <a:off x="592599" y="1717765"/>
            <a:ext cx="3618069" cy="3262275"/>
          </a:xfrm>
          <a:prstGeom prst="rect">
            <a:avLst/>
          </a:prstGeom>
        </p:spPr>
      </p:pic>
      <p:sp>
        <p:nvSpPr>
          <p:cNvPr id="3" name="2 CuadroTexto"/>
          <p:cNvSpPr txBox="1"/>
          <p:nvPr/>
        </p:nvSpPr>
        <p:spPr>
          <a:xfrm>
            <a:off x="592600" y="6300592"/>
            <a:ext cx="3014896" cy="246221"/>
          </a:xfrm>
          <a:prstGeom prst="rect">
            <a:avLst/>
          </a:prstGeom>
          <a:noFill/>
        </p:spPr>
        <p:txBody>
          <a:bodyPr wrap="square" rtlCol="0">
            <a:spAutoFit/>
          </a:bodyPr>
          <a:lstStyle/>
          <a:p>
            <a:r>
              <a:rPr lang="es-CR" sz="1000" dirty="0"/>
              <a:t>http://waterpollutionfilters.com/arsenic.htm</a:t>
            </a:r>
          </a:p>
        </p:txBody>
      </p:sp>
      <p:pic>
        <p:nvPicPr>
          <p:cNvPr id="6" name="Picture 5"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783" y="1717765"/>
            <a:ext cx="3713557" cy="3262275"/>
          </a:xfrm>
          <a:prstGeom prst="rect">
            <a:avLst/>
          </a:prstGeom>
        </p:spPr>
      </p:pic>
      <p:sp>
        <p:nvSpPr>
          <p:cNvPr id="12" name="Rectangle 11"/>
          <p:cNvSpPr/>
          <p:nvPr/>
        </p:nvSpPr>
        <p:spPr>
          <a:xfrm>
            <a:off x="4931783" y="6307465"/>
            <a:ext cx="4519730" cy="261610"/>
          </a:xfrm>
          <a:prstGeom prst="rect">
            <a:avLst/>
          </a:prstGeom>
        </p:spPr>
        <p:txBody>
          <a:bodyPr wrap="square">
            <a:spAutoFit/>
          </a:bodyPr>
          <a:lstStyle/>
          <a:p>
            <a:r>
              <a:rPr lang="en-US" sz="1100" dirty="0"/>
              <a:t>http://</a:t>
            </a:r>
            <a:r>
              <a:rPr lang="en-US" sz="1100" dirty="0" err="1"/>
              <a:t>www.worldfishcenter.org</a:t>
            </a:r>
            <a:r>
              <a:rPr lang="en-US" sz="1100" dirty="0"/>
              <a:t>/pages/gift/</a:t>
            </a:r>
          </a:p>
        </p:txBody>
      </p:sp>
    </p:spTree>
    <p:extLst>
      <p:ext uri="{BB962C8B-B14F-4D97-AF65-F5344CB8AC3E}">
        <p14:creationId xmlns:p14="http://schemas.microsoft.com/office/powerpoint/2010/main" val="578656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General Chemical Forms</a:t>
            </a:r>
          </a:p>
        </p:txBody>
      </p:sp>
      <p:sp>
        <p:nvSpPr>
          <p:cNvPr id="9" name="Slide Number Placeholder 8"/>
          <p:cNvSpPr>
            <a:spLocks noGrp="1"/>
          </p:cNvSpPr>
          <p:nvPr>
            <p:ph type="sldNum" sz="quarter" idx="12"/>
          </p:nvPr>
        </p:nvSpPr>
        <p:spPr/>
        <p:txBody>
          <a:bodyPr/>
          <a:lstStyle/>
          <a:p>
            <a:fld id="{48D99588-F855-A141-955C-3EAF726DC55D}" type="slidenum">
              <a:rPr lang="en-US" smtClean="0"/>
              <a:t>7</a:t>
            </a:fld>
            <a:endParaRPr lang="en-US"/>
          </a:p>
        </p:txBody>
      </p:sp>
      <p:sp>
        <p:nvSpPr>
          <p:cNvPr id="11" name="TextBox 10"/>
          <p:cNvSpPr txBox="1"/>
          <p:nvPr/>
        </p:nvSpPr>
        <p:spPr>
          <a:xfrm>
            <a:off x="523652" y="2298311"/>
            <a:ext cx="6578949" cy="4154984"/>
          </a:xfrm>
          <a:prstGeom prst="rect">
            <a:avLst/>
          </a:prstGeom>
          <a:noFill/>
        </p:spPr>
        <p:txBody>
          <a:bodyPr wrap="square" rtlCol="0" anchor="t">
            <a:spAutoFit/>
          </a:bodyPr>
          <a:lstStyle/>
          <a:p>
            <a:r>
              <a:rPr lang="x-none" b="1" dirty="0"/>
              <a:t>Organic forms: </a:t>
            </a:r>
          </a:p>
          <a:p>
            <a:pPr marL="285750" indent="-285750">
              <a:buFont typeface="Arial"/>
              <a:buChar char="•"/>
            </a:pPr>
            <a:r>
              <a:rPr lang="x-none" dirty="0" err="1"/>
              <a:t>Dimethylarsinic</a:t>
            </a:r>
            <a:r>
              <a:rPr lang="x-none" dirty="0"/>
              <a:t> acid (DMA</a:t>
            </a:r>
            <a:r>
              <a:rPr lang="x-none" baseline="30000" dirty="0"/>
              <a:t>V</a:t>
            </a:r>
            <a:r>
              <a:rPr lang="x-none" dirty="0"/>
              <a:t>) (CH</a:t>
            </a:r>
            <a:r>
              <a:rPr lang="x-none" baseline="-25000" dirty="0"/>
              <a:t>3</a:t>
            </a:r>
            <a:r>
              <a:rPr lang="x-none" dirty="0"/>
              <a:t>)</a:t>
            </a:r>
            <a:r>
              <a:rPr lang="x-none" baseline="-25000" dirty="0"/>
              <a:t>2</a:t>
            </a:r>
            <a:r>
              <a:rPr lang="x-none" dirty="0"/>
              <a:t>As(O)OH</a:t>
            </a:r>
          </a:p>
          <a:p>
            <a:pPr marL="285750" indent="-285750">
              <a:buFont typeface="Arial"/>
              <a:buChar char="•"/>
            </a:pPr>
            <a:r>
              <a:rPr lang="x-none" dirty="0" err="1"/>
              <a:t>Monomethylarsonic</a:t>
            </a:r>
            <a:r>
              <a:rPr lang="x-none" dirty="0"/>
              <a:t> acid (MMA</a:t>
            </a:r>
            <a:r>
              <a:rPr lang="x-none" baseline="30000" dirty="0"/>
              <a:t>V</a:t>
            </a:r>
            <a:r>
              <a:rPr lang="x-none" dirty="0"/>
              <a:t>) CH</a:t>
            </a:r>
            <a:r>
              <a:rPr lang="x-none" baseline="-25000" dirty="0"/>
              <a:t>3</a:t>
            </a:r>
            <a:r>
              <a:rPr lang="x-none" dirty="0"/>
              <a:t>H</a:t>
            </a:r>
            <a:r>
              <a:rPr lang="x-none" baseline="-25000" dirty="0"/>
              <a:t>2</a:t>
            </a:r>
            <a:r>
              <a:rPr lang="x-none" dirty="0"/>
              <a:t>AsO</a:t>
            </a:r>
            <a:r>
              <a:rPr lang="x-none" baseline="-25000" dirty="0"/>
              <a:t>3</a:t>
            </a:r>
          </a:p>
          <a:p>
            <a:pPr marL="285750" indent="-285750">
              <a:buFont typeface="Arial"/>
              <a:buChar char="•"/>
            </a:pPr>
            <a:r>
              <a:rPr lang="x-none" dirty="0" err="1"/>
              <a:t>Arsenbetaine</a:t>
            </a:r>
            <a:r>
              <a:rPr lang="x-none" dirty="0"/>
              <a:t> (fish) (CH</a:t>
            </a:r>
            <a:r>
              <a:rPr lang="x-none" baseline="-25000" dirty="0"/>
              <a:t>3</a:t>
            </a:r>
            <a:r>
              <a:rPr lang="x-none" dirty="0"/>
              <a:t>)</a:t>
            </a:r>
            <a:r>
              <a:rPr lang="x-none" baseline="-25000" dirty="0"/>
              <a:t>3</a:t>
            </a:r>
            <a:r>
              <a:rPr lang="x-none" dirty="0"/>
              <a:t>As</a:t>
            </a:r>
            <a:r>
              <a:rPr lang="x-none" baseline="30000" dirty="0"/>
              <a:t>V</a:t>
            </a:r>
            <a:r>
              <a:rPr lang="x-none" dirty="0"/>
              <a:t>CH</a:t>
            </a:r>
            <a:r>
              <a:rPr lang="x-none" baseline="-25000" dirty="0"/>
              <a:t>2</a:t>
            </a:r>
            <a:r>
              <a:rPr lang="x-none" dirty="0"/>
              <a:t>CO</a:t>
            </a:r>
            <a:r>
              <a:rPr lang="x-none" baseline="-25000" dirty="0"/>
              <a:t>2</a:t>
            </a:r>
          </a:p>
          <a:p>
            <a:endParaRPr lang="en-US" b="1" baseline="-25000" dirty="0"/>
          </a:p>
          <a:p>
            <a:r>
              <a:rPr lang="x-none" b="1" dirty="0"/>
              <a:t>Inorganic forms:</a:t>
            </a:r>
          </a:p>
          <a:p>
            <a:pPr marL="285750" indent="-285750">
              <a:buFont typeface="Arial"/>
              <a:buChar char="•"/>
            </a:pPr>
            <a:r>
              <a:rPr lang="x-none" dirty="0"/>
              <a:t>Sodium </a:t>
            </a:r>
            <a:r>
              <a:rPr lang="x-none" dirty="0" err="1"/>
              <a:t>arsenite</a:t>
            </a:r>
            <a:r>
              <a:rPr lang="x-none" dirty="0"/>
              <a:t> NaAs</a:t>
            </a:r>
            <a:r>
              <a:rPr lang="x-none" baseline="30000" dirty="0"/>
              <a:t>III</a:t>
            </a:r>
            <a:r>
              <a:rPr lang="x-none" dirty="0"/>
              <a:t>O</a:t>
            </a:r>
            <a:r>
              <a:rPr lang="x-none" baseline="-25000" dirty="0"/>
              <a:t>2</a:t>
            </a:r>
            <a:endParaRPr lang="x-none" dirty="0"/>
          </a:p>
          <a:p>
            <a:pPr marL="285750" indent="-285750">
              <a:buFont typeface="Arial"/>
              <a:buChar char="•"/>
            </a:pPr>
            <a:r>
              <a:rPr lang="x-none" dirty="0"/>
              <a:t>Sodium arsen</a:t>
            </a:r>
            <a:r>
              <a:rPr lang="pt-BR" dirty="0"/>
              <a:t>a</a:t>
            </a:r>
            <a:r>
              <a:rPr lang="x-none" dirty="0"/>
              <a:t>te Na</a:t>
            </a:r>
            <a:r>
              <a:rPr lang="x-none" baseline="-25000" dirty="0"/>
              <a:t>2</a:t>
            </a:r>
            <a:r>
              <a:rPr lang="x-none" dirty="0"/>
              <a:t>HAs</a:t>
            </a:r>
            <a:r>
              <a:rPr lang="x-none" baseline="30000" dirty="0"/>
              <a:t>V</a:t>
            </a:r>
            <a:r>
              <a:rPr lang="x-none" dirty="0"/>
              <a:t>O</a:t>
            </a:r>
            <a:r>
              <a:rPr lang="x-none" baseline="-25000" dirty="0"/>
              <a:t>4</a:t>
            </a:r>
            <a:endParaRPr lang="x-none" b="1" dirty="0"/>
          </a:p>
          <a:p>
            <a:pPr marL="285750" indent="-285750">
              <a:buFont typeface="Arial"/>
              <a:buChar char="•"/>
            </a:pPr>
            <a:r>
              <a:rPr lang="x-none" dirty="0"/>
              <a:t>Arsenic trioxide As</a:t>
            </a:r>
            <a:r>
              <a:rPr lang="x-none" baseline="30000" dirty="0"/>
              <a:t>III</a:t>
            </a:r>
            <a:r>
              <a:rPr lang="x-none" baseline="-25000" dirty="0"/>
              <a:t>2</a:t>
            </a:r>
            <a:r>
              <a:rPr lang="x-none" dirty="0"/>
              <a:t>O</a:t>
            </a:r>
            <a:r>
              <a:rPr lang="x-none" baseline="-25000" dirty="0"/>
              <a:t>3</a:t>
            </a:r>
          </a:p>
          <a:p>
            <a:pPr marL="285750" indent="-285750">
              <a:buFont typeface="Arial"/>
              <a:buChar char="•"/>
            </a:pPr>
            <a:r>
              <a:rPr lang="x-none" dirty="0"/>
              <a:t>Arsenic pentoxide As</a:t>
            </a:r>
            <a:r>
              <a:rPr lang="x-none" baseline="30000" dirty="0"/>
              <a:t>V</a:t>
            </a:r>
            <a:r>
              <a:rPr lang="x-none" baseline="-25000" dirty="0"/>
              <a:t>2</a:t>
            </a:r>
            <a:r>
              <a:rPr lang="x-none" dirty="0"/>
              <a:t>O</a:t>
            </a:r>
            <a:r>
              <a:rPr lang="x-none" baseline="-25000" dirty="0"/>
              <a:t>5</a:t>
            </a:r>
            <a:endParaRPr lang="x-none" dirty="0"/>
          </a:p>
          <a:p>
            <a:pPr marL="285750" indent="-285750">
              <a:buFont typeface="Arial"/>
              <a:buChar char="•"/>
            </a:pPr>
            <a:r>
              <a:rPr lang="x-none" dirty="0"/>
              <a:t>As</a:t>
            </a:r>
            <a:r>
              <a:rPr lang="x-none" baseline="30000" dirty="0"/>
              <a:t>III</a:t>
            </a:r>
            <a:r>
              <a:rPr lang="x-none" dirty="0"/>
              <a:t>(OH)</a:t>
            </a:r>
            <a:r>
              <a:rPr lang="x-none" baseline="-25000" dirty="0"/>
              <a:t>3</a:t>
            </a:r>
          </a:p>
          <a:p>
            <a:pPr marL="285750" indent="-285750">
              <a:buFont typeface="Arial"/>
              <a:buChar char="•"/>
            </a:pPr>
            <a:r>
              <a:rPr lang="x-none" dirty="0" err="1"/>
              <a:t>As</a:t>
            </a:r>
            <a:r>
              <a:rPr lang="x-none" baseline="30000" dirty="0" err="1"/>
              <a:t>V</a:t>
            </a:r>
            <a:r>
              <a:rPr lang="x-none" dirty="0" err="1"/>
              <a:t>O</a:t>
            </a:r>
            <a:r>
              <a:rPr lang="x-none" dirty="0"/>
              <a:t>(OH)</a:t>
            </a:r>
            <a:r>
              <a:rPr lang="x-none" baseline="-25000" dirty="0"/>
              <a:t>3</a:t>
            </a:r>
          </a:p>
          <a:p>
            <a:endParaRPr lang="en-US" dirty="0"/>
          </a:p>
          <a:p>
            <a:endParaRPr lang="en-US" dirty="0"/>
          </a:p>
          <a:p>
            <a:endParaRPr lang="en-US" dirty="0"/>
          </a:p>
        </p:txBody>
      </p:sp>
      <p:sp>
        <p:nvSpPr>
          <p:cNvPr id="12" name="TextBox 11"/>
          <p:cNvSpPr txBox="1"/>
          <p:nvPr/>
        </p:nvSpPr>
        <p:spPr>
          <a:xfrm>
            <a:off x="3538150" y="1753713"/>
            <a:ext cx="2237803" cy="461665"/>
          </a:xfrm>
          <a:prstGeom prst="rect">
            <a:avLst/>
          </a:prstGeom>
          <a:noFill/>
        </p:spPr>
        <p:txBody>
          <a:bodyPr wrap="square" rtlCol="0" anchor="t">
            <a:spAutoFit/>
          </a:bodyPr>
          <a:lstStyle/>
          <a:p>
            <a:pPr algn="ctr"/>
            <a:r>
              <a:rPr lang="x-none" sz="2400" b="1" dirty="0"/>
              <a:t>As</a:t>
            </a:r>
            <a:r>
              <a:rPr lang="en-US" sz="2400" b="1" baseline="30000" dirty="0"/>
              <a:t>+3</a:t>
            </a:r>
            <a:r>
              <a:rPr lang="x-none" sz="2400" b="1" baseline="30000" dirty="0"/>
              <a:t> </a:t>
            </a:r>
            <a:r>
              <a:rPr lang="x-none" sz="2400" dirty="0"/>
              <a:t>or</a:t>
            </a:r>
            <a:r>
              <a:rPr lang="x-none" sz="2400" b="1" dirty="0"/>
              <a:t> As</a:t>
            </a:r>
            <a:r>
              <a:rPr lang="en-US" sz="2400" b="1" baseline="30000" dirty="0"/>
              <a:t>+5</a:t>
            </a:r>
            <a:endParaRPr lang="x-none" sz="2400" b="1" dirty="0"/>
          </a:p>
        </p:txBody>
      </p:sp>
      <p:graphicFrame>
        <p:nvGraphicFramePr>
          <p:cNvPr id="3" name="2 Objeto"/>
          <p:cNvGraphicFramePr>
            <a:graphicFrameLocks noChangeAspect="1"/>
          </p:cNvGraphicFramePr>
          <p:nvPr>
            <p:extLst>
              <p:ext uri="{D42A27DB-BD31-4B8C-83A1-F6EECF244321}">
                <p14:modId xmlns:p14="http://schemas.microsoft.com/office/powerpoint/2010/main" val="3148844084"/>
              </p:ext>
            </p:extLst>
          </p:nvPr>
        </p:nvGraphicFramePr>
        <p:xfrm>
          <a:off x="6361113" y="2185988"/>
          <a:ext cx="1804987" cy="1130300"/>
        </p:xfrm>
        <a:graphic>
          <a:graphicData uri="http://schemas.openxmlformats.org/presentationml/2006/ole">
            <mc:AlternateContent xmlns:mc="http://schemas.openxmlformats.org/markup-compatibility/2006">
              <mc:Choice xmlns:v="urn:schemas-microsoft-com:vml" Requires="v">
                <p:oleObj spid="_x0000_s1327" name="CS ChemDraw Drawing" r:id="rId4" imgW="1805634" imgH="1130482" progId="ChemDraw.Document.6.0">
                  <p:embed/>
                </p:oleObj>
              </mc:Choice>
              <mc:Fallback>
                <p:oleObj name="CS ChemDraw Drawing" r:id="rId4" imgW="1805634" imgH="1130482" progId="ChemDraw.Document.6.0">
                  <p:embed/>
                  <p:pic>
                    <p:nvPicPr>
                      <p:cNvPr id="0" name="2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113" y="2185988"/>
                        <a:ext cx="18049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4108408849"/>
              </p:ext>
            </p:extLst>
          </p:nvPr>
        </p:nvGraphicFramePr>
        <p:xfrm>
          <a:off x="6603648" y="3811588"/>
          <a:ext cx="2076450" cy="1119187"/>
        </p:xfrm>
        <a:graphic>
          <a:graphicData uri="http://schemas.openxmlformats.org/presentationml/2006/ole">
            <mc:AlternateContent xmlns:mc="http://schemas.openxmlformats.org/markup-compatibility/2006">
              <mc:Choice xmlns:v="urn:schemas-microsoft-com:vml" Requires="v">
                <p:oleObj spid="_x0000_s1328" name="CS ChemDraw Drawing" r:id="rId6" imgW="2076925" imgH="1119684" progId="ChemDraw.Document.6.0">
                  <p:embed/>
                </p:oleObj>
              </mc:Choice>
              <mc:Fallback>
                <p:oleObj name="CS ChemDraw Drawing" r:id="rId6" imgW="2076925" imgH="1119684" progId="ChemDraw.Document.6.0">
                  <p:embed/>
                  <p:pic>
                    <p:nvPicPr>
                      <p:cNvPr id="0" name="3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3648" y="3811588"/>
                        <a:ext cx="207645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2104242440"/>
              </p:ext>
            </p:extLst>
          </p:nvPr>
        </p:nvGraphicFramePr>
        <p:xfrm>
          <a:off x="4986338" y="4943475"/>
          <a:ext cx="1577975" cy="1319213"/>
        </p:xfrm>
        <a:graphic>
          <a:graphicData uri="http://schemas.openxmlformats.org/presentationml/2006/ole">
            <mc:AlternateContent xmlns:mc="http://schemas.openxmlformats.org/markup-compatibility/2006">
              <mc:Choice xmlns:v="urn:schemas-microsoft-com:vml" Requires="v">
                <p:oleObj spid="_x0000_s1329" name="CS ChemDraw Drawing" r:id="rId8" imgW="1578614" imgH="1319165" progId="ChemDraw.Document.6.0">
                  <p:embed/>
                </p:oleObj>
              </mc:Choice>
              <mc:Fallback>
                <p:oleObj name="CS ChemDraw Drawing" r:id="rId8" imgW="1578614" imgH="1319165" progId="ChemDraw.Document.6.0">
                  <p:embed/>
                  <p:pic>
                    <p:nvPicPr>
                      <p:cNvPr id="0" name="4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6338" y="4943475"/>
                        <a:ext cx="15779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9201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Reactions</a:t>
            </a:r>
          </a:p>
        </p:txBody>
      </p:sp>
      <p:sp>
        <p:nvSpPr>
          <p:cNvPr id="9" name="Slide Number Placeholder 8"/>
          <p:cNvSpPr>
            <a:spLocks noGrp="1"/>
          </p:cNvSpPr>
          <p:nvPr>
            <p:ph type="sldNum" sz="quarter" idx="12"/>
          </p:nvPr>
        </p:nvSpPr>
        <p:spPr/>
        <p:txBody>
          <a:bodyPr/>
          <a:lstStyle/>
          <a:p>
            <a:fld id="{48D99588-F855-A141-955C-3EAF726DC55D}" type="slidenum">
              <a:rPr lang="en-US" smtClean="0"/>
              <a:t>8</a:t>
            </a:fld>
            <a:endParaRPr lang="en-US"/>
          </a:p>
        </p:txBody>
      </p:sp>
      <p:sp>
        <p:nvSpPr>
          <p:cNvPr id="3" name="Rectangle 2"/>
          <p:cNvSpPr/>
          <p:nvPr/>
        </p:nvSpPr>
        <p:spPr>
          <a:xfrm>
            <a:off x="775231" y="1867652"/>
            <a:ext cx="5937930" cy="3477875"/>
          </a:xfrm>
          <a:prstGeom prst="rect">
            <a:avLst/>
          </a:prstGeom>
        </p:spPr>
        <p:txBody>
          <a:bodyPr wrap="square" anchor="t">
            <a:spAutoFit/>
          </a:bodyPr>
          <a:lstStyle/>
          <a:p>
            <a:r>
              <a:rPr lang="x-none" sz="2000" dirty="0" smtClean="0"/>
              <a:t>A</a:t>
            </a:r>
            <a:r>
              <a:rPr lang="en-US" sz="2000" dirty="0" smtClean="0"/>
              <a:t>s</a:t>
            </a:r>
            <a:r>
              <a:rPr lang="x-none" sz="2000" baseline="-25000" dirty="0" smtClean="0"/>
              <a:t>2</a:t>
            </a:r>
            <a:r>
              <a:rPr lang="x-none" sz="2000" dirty="0" smtClean="0"/>
              <a:t>O</a:t>
            </a:r>
            <a:r>
              <a:rPr lang="x-none" sz="2000" baseline="-25000" dirty="0" smtClean="0"/>
              <a:t>3</a:t>
            </a:r>
            <a:r>
              <a:rPr lang="x-none" sz="2000" dirty="0" smtClean="0"/>
              <a:t>(s</a:t>
            </a:r>
            <a:r>
              <a:rPr lang="x-none" sz="2000" dirty="0"/>
              <a:t>) + 6H</a:t>
            </a:r>
            <a:r>
              <a:rPr lang="x-none" sz="2000" baseline="-25000" dirty="0"/>
              <a:t>2</a:t>
            </a:r>
            <a:r>
              <a:rPr lang="x-none" sz="2000" dirty="0"/>
              <a:t>(g) → 3H</a:t>
            </a:r>
            <a:r>
              <a:rPr lang="x-none" sz="2000" baseline="-25000" dirty="0"/>
              <a:t>2</a:t>
            </a:r>
            <a:r>
              <a:rPr lang="x-none" sz="2000" dirty="0"/>
              <a:t>O(l) + 2AsH</a:t>
            </a:r>
            <a:r>
              <a:rPr lang="x-none" sz="2000" baseline="-25000" dirty="0"/>
              <a:t>3</a:t>
            </a:r>
            <a:r>
              <a:rPr lang="x-none" sz="2000" dirty="0"/>
              <a:t>(g)</a:t>
            </a:r>
          </a:p>
          <a:p>
            <a:endParaRPr lang="pt-BR" sz="2000" dirty="0"/>
          </a:p>
          <a:p>
            <a:r>
              <a:rPr lang="x-none" sz="2000" dirty="0"/>
              <a:t>4As(s) + 5O</a:t>
            </a:r>
            <a:r>
              <a:rPr lang="x-none" sz="2000" baseline="-25000" dirty="0"/>
              <a:t>2</a:t>
            </a:r>
            <a:r>
              <a:rPr lang="x-none" sz="2000" dirty="0"/>
              <a:t>(g) → As</a:t>
            </a:r>
            <a:r>
              <a:rPr lang="x-none" sz="2000" baseline="-25000" dirty="0"/>
              <a:t>4</a:t>
            </a:r>
            <a:r>
              <a:rPr lang="x-none" sz="2000" dirty="0"/>
              <a:t>O</a:t>
            </a:r>
            <a:r>
              <a:rPr lang="x-none" sz="2000" baseline="-25000" dirty="0"/>
              <a:t>10</a:t>
            </a:r>
            <a:r>
              <a:rPr lang="x-none" sz="2000" dirty="0"/>
              <a:t>(s)	</a:t>
            </a:r>
          </a:p>
          <a:p>
            <a:endParaRPr lang="pt-BR" sz="2000" dirty="0"/>
          </a:p>
          <a:p>
            <a:r>
              <a:rPr lang="x-none" sz="2000" dirty="0"/>
              <a:t>As</a:t>
            </a:r>
            <a:r>
              <a:rPr lang="x-none" sz="2000" baseline="-25000" dirty="0"/>
              <a:t>4</a:t>
            </a:r>
            <a:r>
              <a:rPr lang="x-none" sz="2000" dirty="0"/>
              <a:t>O</a:t>
            </a:r>
            <a:r>
              <a:rPr lang="x-none" sz="2000" baseline="-25000" dirty="0"/>
              <a:t>6</a:t>
            </a:r>
            <a:r>
              <a:rPr lang="x-none" sz="2000" dirty="0"/>
              <a:t> + 12HCl(</a:t>
            </a:r>
            <a:r>
              <a:rPr lang="x-none" sz="2000" dirty="0" err="1"/>
              <a:t>aq</a:t>
            </a:r>
            <a:r>
              <a:rPr lang="x-none" sz="2000" dirty="0"/>
              <a:t>) → 4AsCl</a:t>
            </a:r>
            <a:r>
              <a:rPr lang="x-none" sz="2000" baseline="-25000" dirty="0"/>
              <a:t>3</a:t>
            </a:r>
            <a:r>
              <a:rPr lang="x-none" sz="2000" dirty="0"/>
              <a:t>(l) + 6H</a:t>
            </a:r>
            <a:r>
              <a:rPr lang="x-none" sz="2000" baseline="-25000" dirty="0"/>
              <a:t>2</a:t>
            </a:r>
            <a:r>
              <a:rPr lang="x-none" sz="2000" dirty="0"/>
              <a:t>O(l)</a:t>
            </a:r>
          </a:p>
          <a:p>
            <a:endParaRPr lang="pt-BR" sz="2000" dirty="0"/>
          </a:p>
          <a:p>
            <a:r>
              <a:rPr lang="x-none" sz="2000" dirty="0"/>
              <a:t>AsCl</a:t>
            </a:r>
            <a:r>
              <a:rPr lang="x-none" sz="2000" baseline="-25000" dirty="0"/>
              <a:t>3</a:t>
            </a:r>
            <a:r>
              <a:rPr lang="x-none" sz="2000" dirty="0"/>
              <a:t>(l) + Cl</a:t>
            </a:r>
            <a:r>
              <a:rPr lang="x-none" sz="2000" baseline="-25000" dirty="0"/>
              <a:t>2</a:t>
            </a:r>
            <a:r>
              <a:rPr lang="x-none" sz="2000" dirty="0"/>
              <a:t>(g) → AsCl</a:t>
            </a:r>
            <a:r>
              <a:rPr lang="x-none" sz="2000" baseline="-25000" dirty="0"/>
              <a:t>5</a:t>
            </a:r>
            <a:r>
              <a:rPr lang="x-none" sz="2000" dirty="0"/>
              <a:t>(s)</a:t>
            </a:r>
          </a:p>
          <a:p>
            <a:r>
              <a:rPr lang="x-none" sz="2000" dirty="0"/>
              <a:t>			</a:t>
            </a:r>
          </a:p>
          <a:p>
            <a:r>
              <a:rPr lang="x-none" sz="2000" dirty="0"/>
              <a:t>2As(s) + I</a:t>
            </a:r>
            <a:r>
              <a:rPr lang="x-none" sz="2000" baseline="-25000" dirty="0"/>
              <a:t>2</a:t>
            </a:r>
            <a:r>
              <a:rPr lang="x-none" sz="2000" dirty="0"/>
              <a:t>(g) → 2AsI</a:t>
            </a:r>
            <a:r>
              <a:rPr lang="x-none" sz="2000" baseline="-25000" dirty="0"/>
              <a:t>3</a:t>
            </a:r>
            <a:r>
              <a:rPr lang="x-none" sz="2000" dirty="0"/>
              <a:t>(s)	</a:t>
            </a:r>
          </a:p>
          <a:p>
            <a:endParaRPr lang="en-US" sz="2000" dirty="0"/>
          </a:p>
          <a:p>
            <a:r>
              <a:rPr lang="x-none" sz="2000" dirty="0"/>
              <a:t>As</a:t>
            </a:r>
            <a:r>
              <a:rPr lang="x-none" sz="2000" baseline="-25000" dirty="0"/>
              <a:t>2</a:t>
            </a:r>
            <a:r>
              <a:rPr lang="x-none" sz="2000" dirty="0"/>
              <a:t>S</a:t>
            </a:r>
            <a:r>
              <a:rPr lang="x-none" sz="2000" baseline="-25000" dirty="0"/>
              <a:t>3</a:t>
            </a:r>
            <a:r>
              <a:rPr lang="x-none" sz="2000" dirty="0"/>
              <a:t>(s) + 6H</a:t>
            </a:r>
            <a:r>
              <a:rPr lang="x-none" sz="2000" baseline="-25000" dirty="0"/>
              <a:t>2</a:t>
            </a:r>
            <a:r>
              <a:rPr lang="x-none" sz="2000" dirty="0"/>
              <a:t>O(l) → 3H</a:t>
            </a:r>
            <a:r>
              <a:rPr lang="x-none" sz="2000" baseline="-25000" dirty="0"/>
              <a:t>2</a:t>
            </a:r>
            <a:r>
              <a:rPr lang="x-none" sz="2000" dirty="0"/>
              <a:t>S(g) + 2H</a:t>
            </a:r>
            <a:r>
              <a:rPr lang="x-none" sz="2000" baseline="-25000" dirty="0"/>
              <a:t>3</a:t>
            </a:r>
            <a:r>
              <a:rPr lang="x-none" sz="2000" dirty="0"/>
              <a:t>AsO</a:t>
            </a:r>
            <a:r>
              <a:rPr lang="x-none" sz="2000" baseline="-25000" dirty="0"/>
              <a:t>3</a:t>
            </a:r>
            <a:r>
              <a:rPr lang="x-none" sz="2000" dirty="0"/>
              <a:t>(</a:t>
            </a:r>
            <a:r>
              <a:rPr lang="x-none" sz="2000" dirty="0" err="1"/>
              <a:t>aq</a:t>
            </a:r>
            <a:r>
              <a:rPr lang="x-none" sz="2000" dirty="0"/>
              <a:t>)</a:t>
            </a:r>
          </a:p>
        </p:txBody>
      </p:sp>
      <p:pic>
        <p:nvPicPr>
          <p:cNvPr id="5" name="Picture 4" descr="Gas_Mask-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781" y="1588768"/>
            <a:ext cx="1896839" cy="1594910"/>
          </a:xfrm>
          <a:prstGeom prst="rect">
            <a:avLst/>
          </a:prstGeom>
        </p:spPr>
      </p:pic>
      <p:pic>
        <p:nvPicPr>
          <p:cNvPr id="6" name="Picture 5" descr="ascl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046" y="3513540"/>
            <a:ext cx="3181848" cy="1255406"/>
          </a:xfrm>
          <a:prstGeom prst="rect">
            <a:avLst/>
          </a:prstGeom>
        </p:spPr>
      </p:pic>
      <p:sp>
        <p:nvSpPr>
          <p:cNvPr id="7" name="Rectangle 6"/>
          <p:cNvSpPr/>
          <p:nvPr/>
        </p:nvSpPr>
        <p:spPr>
          <a:xfrm>
            <a:off x="450935" y="5907355"/>
            <a:ext cx="5994113" cy="261610"/>
          </a:xfrm>
          <a:prstGeom prst="rect">
            <a:avLst/>
          </a:prstGeom>
        </p:spPr>
        <p:txBody>
          <a:bodyPr wrap="square">
            <a:spAutoFit/>
          </a:bodyPr>
          <a:lstStyle/>
          <a:p>
            <a:r>
              <a:rPr lang="en-US" sz="1100" dirty="0"/>
              <a:t>http://</a:t>
            </a:r>
            <a:r>
              <a:rPr lang="en-US" sz="1100" dirty="0" err="1"/>
              <a:t>www.chm.bris.ac.uk</a:t>
            </a:r>
            <a:r>
              <a:rPr lang="en-US" sz="1100" dirty="0"/>
              <a:t>/</a:t>
            </a:r>
            <a:r>
              <a:rPr lang="en-US" sz="1100" dirty="0" err="1"/>
              <a:t>motm</a:t>
            </a:r>
            <a:r>
              <a:rPr lang="en-US" sz="1100" dirty="0"/>
              <a:t>/ascl5/ascl5v.htm</a:t>
            </a:r>
          </a:p>
        </p:txBody>
      </p:sp>
      <p:sp>
        <p:nvSpPr>
          <p:cNvPr id="4" name="3 CuadroTexto"/>
          <p:cNvSpPr txBox="1"/>
          <p:nvPr/>
        </p:nvSpPr>
        <p:spPr>
          <a:xfrm>
            <a:off x="450935" y="6168965"/>
            <a:ext cx="8229601" cy="400110"/>
          </a:xfrm>
          <a:prstGeom prst="rect">
            <a:avLst/>
          </a:prstGeom>
          <a:noFill/>
        </p:spPr>
        <p:txBody>
          <a:bodyPr wrap="square" rtlCol="0">
            <a:spAutoFit/>
          </a:bodyPr>
          <a:lstStyle/>
          <a:p>
            <a:pPr algn="just"/>
            <a:r>
              <a:rPr lang="es-CR" sz="1000" dirty="0"/>
              <a:t>http://chem.libretexts.org/Core/Inorganic_Chemistry/Descriptive_Chemistry/Elements_Organized_by_Block/2_p-Block_Elements/Group_15%3A_The_Nitrogen_Family/Chemistry_of_Arsenic</a:t>
            </a:r>
          </a:p>
        </p:txBody>
      </p:sp>
      <p:sp>
        <p:nvSpPr>
          <p:cNvPr id="10" name="9 CuadroTexto"/>
          <p:cNvSpPr txBox="1"/>
          <p:nvPr/>
        </p:nvSpPr>
        <p:spPr>
          <a:xfrm>
            <a:off x="889348" y="1744541"/>
            <a:ext cx="375781" cy="246221"/>
          </a:xfrm>
          <a:prstGeom prst="rect">
            <a:avLst/>
          </a:prstGeom>
          <a:noFill/>
        </p:spPr>
        <p:txBody>
          <a:bodyPr wrap="square" rtlCol="0">
            <a:spAutoFit/>
          </a:bodyPr>
          <a:lstStyle/>
          <a:p>
            <a:r>
              <a:rPr lang="es-CR" sz="1000" dirty="0"/>
              <a:t>3+</a:t>
            </a:r>
          </a:p>
        </p:txBody>
      </p:sp>
      <p:sp>
        <p:nvSpPr>
          <p:cNvPr id="11" name="10 CuadroTexto"/>
          <p:cNvSpPr txBox="1"/>
          <p:nvPr/>
        </p:nvSpPr>
        <p:spPr>
          <a:xfrm>
            <a:off x="4565735" y="1742390"/>
            <a:ext cx="375781" cy="246221"/>
          </a:xfrm>
          <a:prstGeom prst="rect">
            <a:avLst/>
          </a:prstGeom>
          <a:noFill/>
        </p:spPr>
        <p:txBody>
          <a:bodyPr wrap="square" rtlCol="0">
            <a:spAutoFit/>
          </a:bodyPr>
          <a:lstStyle/>
          <a:p>
            <a:r>
              <a:rPr lang="es-CR" sz="1000" dirty="0"/>
              <a:t>3+</a:t>
            </a:r>
          </a:p>
        </p:txBody>
      </p:sp>
      <p:sp>
        <p:nvSpPr>
          <p:cNvPr id="12" name="11 CuadroTexto"/>
          <p:cNvSpPr txBox="1"/>
          <p:nvPr/>
        </p:nvSpPr>
        <p:spPr>
          <a:xfrm>
            <a:off x="889348" y="2386223"/>
            <a:ext cx="375781" cy="246221"/>
          </a:xfrm>
          <a:prstGeom prst="rect">
            <a:avLst/>
          </a:prstGeom>
          <a:noFill/>
        </p:spPr>
        <p:txBody>
          <a:bodyPr wrap="square" rtlCol="0">
            <a:spAutoFit/>
          </a:bodyPr>
          <a:lstStyle/>
          <a:p>
            <a:r>
              <a:rPr lang="es-CR" sz="1000" dirty="0"/>
              <a:t>0</a:t>
            </a:r>
          </a:p>
        </p:txBody>
      </p:sp>
      <p:sp>
        <p:nvSpPr>
          <p:cNvPr id="13" name="12 CuadroTexto"/>
          <p:cNvSpPr txBox="1"/>
          <p:nvPr/>
        </p:nvSpPr>
        <p:spPr>
          <a:xfrm>
            <a:off x="889348" y="2937457"/>
            <a:ext cx="375781" cy="246221"/>
          </a:xfrm>
          <a:prstGeom prst="rect">
            <a:avLst/>
          </a:prstGeom>
          <a:noFill/>
        </p:spPr>
        <p:txBody>
          <a:bodyPr wrap="square" rtlCol="0">
            <a:spAutoFit/>
          </a:bodyPr>
          <a:lstStyle/>
          <a:p>
            <a:r>
              <a:rPr lang="es-CR" sz="1000" dirty="0"/>
              <a:t>3+</a:t>
            </a:r>
          </a:p>
        </p:txBody>
      </p:sp>
      <p:sp>
        <p:nvSpPr>
          <p:cNvPr id="14" name="13 CuadroTexto"/>
          <p:cNvSpPr txBox="1"/>
          <p:nvPr/>
        </p:nvSpPr>
        <p:spPr>
          <a:xfrm>
            <a:off x="889348" y="3606589"/>
            <a:ext cx="375781" cy="246221"/>
          </a:xfrm>
          <a:prstGeom prst="rect">
            <a:avLst/>
          </a:prstGeom>
          <a:noFill/>
        </p:spPr>
        <p:txBody>
          <a:bodyPr wrap="square" rtlCol="0">
            <a:spAutoFit/>
          </a:bodyPr>
          <a:lstStyle/>
          <a:p>
            <a:r>
              <a:rPr lang="es-CR" sz="1000" dirty="0"/>
              <a:t>3+</a:t>
            </a:r>
          </a:p>
        </p:txBody>
      </p:sp>
      <p:sp>
        <p:nvSpPr>
          <p:cNvPr id="15" name="14 CuadroTexto"/>
          <p:cNvSpPr txBox="1"/>
          <p:nvPr/>
        </p:nvSpPr>
        <p:spPr>
          <a:xfrm>
            <a:off x="889348" y="4164144"/>
            <a:ext cx="375781" cy="246221"/>
          </a:xfrm>
          <a:prstGeom prst="rect">
            <a:avLst/>
          </a:prstGeom>
          <a:noFill/>
        </p:spPr>
        <p:txBody>
          <a:bodyPr wrap="square" rtlCol="0">
            <a:spAutoFit/>
          </a:bodyPr>
          <a:lstStyle/>
          <a:p>
            <a:r>
              <a:rPr lang="es-CR" sz="1000" dirty="0"/>
              <a:t>0</a:t>
            </a:r>
          </a:p>
        </p:txBody>
      </p:sp>
      <p:sp>
        <p:nvSpPr>
          <p:cNvPr id="16" name="15 CuadroTexto"/>
          <p:cNvSpPr txBox="1"/>
          <p:nvPr/>
        </p:nvSpPr>
        <p:spPr>
          <a:xfrm>
            <a:off x="889348" y="4768946"/>
            <a:ext cx="375781" cy="246221"/>
          </a:xfrm>
          <a:prstGeom prst="rect">
            <a:avLst/>
          </a:prstGeom>
          <a:noFill/>
        </p:spPr>
        <p:txBody>
          <a:bodyPr wrap="square" rtlCol="0">
            <a:spAutoFit/>
          </a:bodyPr>
          <a:lstStyle/>
          <a:p>
            <a:r>
              <a:rPr lang="es-CR" sz="1000" dirty="0"/>
              <a:t>3+</a:t>
            </a:r>
          </a:p>
        </p:txBody>
      </p:sp>
      <p:sp>
        <p:nvSpPr>
          <p:cNvPr id="17" name="16 CuadroTexto"/>
          <p:cNvSpPr txBox="1"/>
          <p:nvPr/>
        </p:nvSpPr>
        <p:spPr>
          <a:xfrm>
            <a:off x="3072210" y="2421651"/>
            <a:ext cx="375781" cy="246221"/>
          </a:xfrm>
          <a:prstGeom prst="rect">
            <a:avLst/>
          </a:prstGeom>
          <a:noFill/>
        </p:spPr>
        <p:txBody>
          <a:bodyPr wrap="square" rtlCol="0">
            <a:spAutoFit/>
          </a:bodyPr>
          <a:lstStyle/>
          <a:p>
            <a:r>
              <a:rPr lang="es-CR" sz="1000" dirty="0"/>
              <a:t>5+</a:t>
            </a:r>
          </a:p>
        </p:txBody>
      </p:sp>
      <p:sp>
        <p:nvSpPr>
          <p:cNvPr id="18" name="17 CuadroTexto"/>
          <p:cNvSpPr txBox="1"/>
          <p:nvPr/>
        </p:nvSpPr>
        <p:spPr>
          <a:xfrm>
            <a:off x="3556305" y="2937457"/>
            <a:ext cx="375781" cy="246221"/>
          </a:xfrm>
          <a:prstGeom prst="rect">
            <a:avLst/>
          </a:prstGeom>
          <a:noFill/>
        </p:spPr>
        <p:txBody>
          <a:bodyPr wrap="square" rtlCol="0">
            <a:spAutoFit/>
          </a:bodyPr>
          <a:lstStyle/>
          <a:p>
            <a:r>
              <a:rPr lang="es-CR" sz="1000" dirty="0"/>
              <a:t>3+</a:t>
            </a:r>
          </a:p>
        </p:txBody>
      </p:sp>
      <p:sp>
        <p:nvSpPr>
          <p:cNvPr id="19" name="18 CuadroTexto"/>
          <p:cNvSpPr txBox="1"/>
          <p:nvPr/>
        </p:nvSpPr>
        <p:spPr>
          <a:xfrm>
            <a:off x="3105368" y="3606589"/>
            <a:ext cx="375781" cy="246221"/>
          </a:xfrm>
          <a:prstGeom prst="rect">
            <a:avLst/>
          </a:prstGeom>
          <a:noFill/>
        </p:spPr>
        <p:txBody>
          <a:bodyPr wrap="square" rtlCol="0">
            <a:spAutoFit/>
          </a:bodyPr>
          <a:lstStyle/>
          <a:p>
            <a:r>
              <a:rPr lang="es-CR" sz="1000" dirty="0"/>
              <a:t>5+</a:t>
            </a:r>
          </a:p>
        </p:txBody>
      </p:sp>
      <p:sp>
        <p:nvSpPr>
          <p:cNvPr id="20" name="19 CuadroTexto"/>
          <p:cNvSpPr txBox="1"/>
          <p:nvPr/>
        </p:nvSpPr>
        <p:spPr>
          <a:xfrm>
            <a:off x="2795550" y="4180023"/>
            <a:ext cx="375781" cy="246221"/>
          </a:xfrm>
          <a:prstGeom prst="rect">
            <a:avLst/>
          </a:prstGeom>
          <a:noFill/>
        </p:spPr>
        <p:txBody>
          <a:bodyPr wrap="square" rtlCol="0">
            <a:spAutoFit/>
          </a:bodyPr>
          <a:lstStyle/>
          <a:p>
            <a:r>
              <a:rPr lang="es-CR" sz="1000" dirty="0"/>
              <a:t>3+</a:t>
            </a:r>
          </a:p>
        </p:txBody>
      </p:sp>
      <p:sp>
        <p:nvSpPr>
          <p:cNvPr id="21" name="20 CuadroTexto"/>
          <p:cNvSpPr txBox="1"/>
          <p:nvPr/>
        </p:nvSpPr>
        <p:spPr>
          <a:xfrm>
            <a:off x="4941516" y="4768946"/>
            <a:ext cx="375781" cy="246221"/>
          </a:xfrm>
          <a:prstGeom prst="rect">
            <a:avLst/>
          </a:prstGeom>
          <a:noFill/>
        </p:spPr>
        <p:txBody>
          <a:bodyPr wrap="square" rtlCol="0">
            <a:spAutoFit/>
          </a:bodyPr>
          <a:lstStyle/>
          <a:p>
            <a:r>
              <a:rPr lang="es-CR" sz="1000" dirty="0"/>
              <a:t>3+</a:t>
            </a:r>
          </a:p>
        </p:txBody>
      </p:sp>
    </p:spTree>
    <p:extLst>
      <p:ext uri="{BB962C8B-B14F-4D97-AF65-F5344CB8AC3E}">
        <p14:creationId xmlns:p14="http://schemas.microsoft.com/office/powerpoint/2010/main" val="4134298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995"/>
            <a:ext cx="8913813" cy="914400"/>
          </a:xfrm>
        </p:spPr>
        <p:txBody>
          <a:bodyPr>
            <a:normAutofit/>
          </a:bodyPr>
          <a:lstStyle/>
          <a:p>
            <a:r>
              <a:rPr lang="en-US" dirty="0"/>
              <a:t>Applications</a:t>
            </a:r>
          </a:p>
        </p:txBody>
      </p:sp>
      <p:sp>
        <p:nvSpPr>
          <p:cNvPr id="9" name="Slide Number Placeholder 8"/>
          <p:cNvSpPr>
            <a:spLocks noGrp="1"/>
          </p:cNvSpPr>
          <p:nvPr>
            <p:ph type="sldNum" sz="quarter" idx="12"/>
          </p:nvPr>
        </p:nvSpPr>
        <p:spPr/>
        <p:txBody>
          <a:bodyPr/>
          <a:lstStyle/>
          <a:p>
            <a:fld id="{48D99588-F855-A141-955C-3EAF726DC55D}" type="slidenum">
              <a:rPr lang="en-US" smtClean="0"/>
              <a:t>9</a:t>
            </a:fld>
            <a:endParaRPr lang="en-US"/>
          </a:p>
        </p:txBody>
      </p:sp>
      <p:sp>
        <p:nvSpPr>
          <p:cNvPr id="4" name="CuadroTexto 3"/>
          <p:cNvSpPr txBox="1"/>
          <p:nvPr/>
        </p:nvSpPr>
        <p:spPr>
          <a:xfrm>
            <a:off x="771525" y="1704711"/>
            <a:ext cx="2858218" cy="1200329"/>
          </a:xfrm>
          <a:prstGeom prst="rect">
            <a:avLst/>
          </a:prstGeom>
        </p:spPr>
        <p:txBody>
          <a:bodyPr wrap="square" rtlCol="0" anchor="t">
            <a:spAutoFit/>
          </a:bodyPr>
          <a:lstStyle/>
          <a:p>
            <a:pPr marL="285750" indent="-285750" algn="just">
              <a:buFont typeface="Arial" panose="020B0604020202020204" pitchFamily="34" charset="0"/>
              <a:buChar char="•"/>
            </a:pPr>
            <a:r>
              <a:rPr lang="pt-BR" dirty="0"/>
              <a:t>Wood preservative</a:t>
            </a:r>
            <a:endParaRPr lang="x-none" dirty="0"/>
          </a:p>
          <a:p>
            <a:pPr marL="285750" indent="-285750" algn="just">
              <a:buFont typeface="Arial" panose="020B0604020202020204" pitchFamily="34" charset="0"/>
              <a:buChar char="•"/>
            </a:pPr>
            <a:r>
              <a:rPr lang="x-none" dirty="0" smtClean="0"/>
              <a:t>Semiconductors</a:t>
            </a:r>
            <a:endParaRPr lang="x-none" dirty="0"/>
          </a:p>
          <a:p>
            <a:pPr marL="285750" indent="-285750" algn="just">
              <a:buFont typeface="Arial" panose="020B0604020202020204" pitchFamily="34" charset="0"/>
              <a:buChar char="•"/>
            </a:pPr>
            <a:r>
              <a:rPr lang="pt-BR" dirty="0" smtClean="0"/>
              <a:t>Medicine</a:t>
            </a:r>
            <a:endParaRPr lang="en-US" dirty="0"/>
          </a:p>
          <a:p>
            <a:pPr algn="just"/>
            <a:endParaRPr lang="x-none" dirty="0"/>
          </a:p>
        </p:txBody>
      </p:sp>
      <p:sp>
        <p:nvSpPr>
          <p:cNvPr id="7" name="CuadroTexto 6"/>
          <p:cNvSpPr txBox="1"/>
          <p:nvPr/>
        </p:nvSpPr>
        <p:spPr>
          <a:xfrm>
            <a:off x="219075" y="6053304"/>
            <a:ext cx="6748577" cy="246221"/>
          </a:xfrm>
          <a:prstGeom prst="rect">
            <a:avLst/>
          </a:prstGeom>
        </p:spPr>
        <p:txBody>
          <a:bodyPr wrap="square" rtlCol="0" anchor="t">
            <a:spAutoFit/>
          </a:bodyPr>
          <a:lstStyle/>
          <a:p>
            <a:r>
              <a:rPr lang="es-ES" sz="1000" dirty="0"/>
              <a:t>http://</a:t>
            </a:r>
            <a:r>
              <a:rPr lang="es-ES" sz="1000" dirty="0" err="1"/>
              <a:t>siddhamedicares.blogspot.com</a:t>
            </a:r>
            <a:r>
              <a:rPr lang="es-ES" sz="1000" dirty="0"/>
              <a:t>/2014/04/</a:t>
            </a:r>
            <a:r>
              <a:rPr lang="es-ES" sz="1000" dirty="0" err="1"/>
              <a:t>our</a:t>
            </a:r>
            <a:r>
              <a:rPr lang="es-ES" sz="1000" dirty="0"/>
              <a:t>-</a:t>
            </a:r>
            <a:r>
              <a:rPr lang="es-ES" sz="1000" dirty="0" err="1"/>
              <a:t>ancient</a:t>
            </a:r>
            <a:r>
              <a:rPr lang="es-ES" sz="1000" dirty="0"/>
              <a:t>-</a:t>
            </a:r>
            <a:r>
              <a:rPr lang="es-ES" sz="1000" dirty="0" err="1"/>
              <a:t>siddha</a:t>
            </a:r>
            <a:r>
              <a:rPr lang="es-ES" sz="1000" dirty="0"/>
              <a:t>-medicine-</a:t>
            </a:r>
            <a:r>
              <a:rPr lang="es-ES" sz="1000" dirty="0" err="1"/>
              <a:t>vellai.html</a:t>
            </a:r>
            <a:endParaRPr lang="es-ES" sz="1000" dirty="0"/>
          </a:p>
        </p:txBody>
      </p:sp>
      <p:sp>
        <p:nvSpPr>
          <p:cNvPr id="5" name="Rectangle 4"/>
          <p:cNvSpPr/>
          <p:nvPr/>
        </p:nvSpPr>
        <p:spPr>
          <a:xfrm>
            <a:off x="219076" y="6445964"/>
            <a:ext cx="8694737" cy="246221"/>
          </a:xfrm>
          <a:prstGeom prst="rect">
            <a:avLst/>
          </a:prstGeom>
        </p:spPr>
        <p:txBody>
          <a:bodyPr wrap="square">
            <a:spAutoFit/>
          </a:bodyPr>
          <a:lstStyle/>
          <a:p>
            <a:r>
              <a:rPr lang="en-US" sz="1000" dirty="0"/>
              <a:t>http://</a:t>
            </a:r>
            <a:r>
              <a:rPr lang="en-US" sz="1000" dirty="0" err="1"/>
              <a:t>www.householdappliancesworld.com</a:t>
            </a:r>
            <a:r>
              <a:rPr lang="en-US" sz="1000" dirty="0"/>
              <a:t>/2015/10/09/the-semiconductor-market-remains-stable/</a:t>
            </a:r>
          </a:p>
        </p:txBody>
      </p:sp>
      <p:pic>
        <p:nvPicPr>
          <p:cNvPr id="8" name="Picture 7" descr="semiconductor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110" y="1441655"/>
            <a:ext cx="4056577" cy="2479663"/>
          </a:xfrm>
          <a:prstGeom prst="rect">
            <a:avLst/>
          </a:prstGeom>
        </p:spPr>
      </p:pic>
      <p:sp>
        <p:nvSpPr>
          <p:cNvPr id="12" name="Rectangle 11"/>
          <p:cNvSpPr/>
          <p:nvPr/>
        </p:nvSpPr>
        <p:spPr>
          <a:xfrm>
            <a:off x="219076" y="6241239"/>
            <a:ext cx="7317789" cy="246221"/>
          </a:xfrm>
          <a:prstGeom prst="rect">
            <a:avLst/>
          </a:prstGeom>
        </p:spPr>
        <p:txBody>
          <a:bodyPr wrap="square">
            <a:spAutoFit/>
          </a:bodyPr>
          <a:lstStyle/>
          <a:p>
            <a:r>
              <a:rPr lang="en-US" sz="1000" dirty="0"/>
              <a:t>http://</a:t>
            </a:r>
            <a:r>
              <a:rPr lang="en-US" sz="1000" dirty="0" err="1"/>
              <a:t>www.elephantjournal.com</a:t>
            </a:r>
            <a:r>
              <a:rPr lang="en-US" sz="1000" dirty="0"/>
              <a:t>/2012/11/arsenic-and-rice-a-deadly-combination-</a:t>
            </a:r>
            <a:r>
              <a:rPr lang="en-US" sz="1000" dirty="0" err="1"/>
              <a:t>anna</a:t>
            </a:r>
            <a:r>
              <a:rPr lang="en-US" sz="1000" dirty="0"/>
              <a:t>-</a:t>
            </a:r>
            <a:r>
              <a:rPr lang="en-US" sz="1000" dirty="0" err="1"/>
              <a:t>hackman</a:t>
            </a:r>
            <a:r>
              <a:rPr lang="en-US" sz="1000" dirty="0"/>
              <a:t>/</a:t>
            </a:r>
          </a:p>
        </p:txBody>
      </p:sp>
      <p:pic>
        <p:nvPicPr>
          <p:cNvPr id="11" name="Imagen 2"/>
          <p:cNvPicPr>
            <a:picLocks noChangeAspect="1"/>
          </p:cNvPicPr>
          <p:nvPr/>
        </p:nvPicPr>
        <p:blipFill rotWithShape="1">
          <a:blip r:embed="rId4"/>
          <a:srcRect b="56054"/>
          <a:stretch/>
        </p:blipFill>
        <p:spPr>
          <a:xfrm>
            <a:off x="4860404" y="4001115"/>
            <a:ext cx="2676461" cy="1969831"/>
          </a:xfrm>
          <a:prstGeom prst="rect">
            <a:avLst/>
          </a:prstGeom>
        </p:spPr>
      </p:pic>
      <p:pic>
        <p:nvPicPr>
          <p:cNvPr id="3" name="Picture 2" descr="IMG_143095263684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287" y="2905040"/>
            <a:ext cx="3074456" cy="3074456"/>
          </a:xfrm>
          <a:prstGeom prst="rect">
            <a:avLst/>
          </a:prstGeom>
        </p:spPr>
      </p:pic>
    </p:spTree>
    <p:extLst>
      <p:ext uri="{BB962C8B-B14F-4D97-AF65-F5344CB8AC3E}">
        <p14:creationId xmlns:p14="http://schemas.microsoft.com/office/powerpoint/2010/main" val="35341115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2540</TotalTime>
  <Words>4631</Words>
  <Application>Microsoft Macintosh PowerPoint</Application>
  <PresentationFormat>On-screen Show (4:3)</PresentationFormat>
  <Paragraphs>503</Paragraphs>
  <Slides>45</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Perception</vt:lpstr>
      <vt:lpstr>CS ChemDraw Drawing</vt:lpstr>
      <vt:lpstr>PowerPoint Presentation</vt:lpstr>
      <vt:lpstr>Arsenic: The King of Poisons</vt:lpstr>
      <vt:lpstr>Properties</vt:lpstr>
      <vt:lpstr>What is Arsenic?</vt:lpstr>
      <vt:lpstr>Allotropes</vt:lpstr>
      <vt:lpstr>Inorganic vs Organic </vt:lpstr>
      <vt:lpstr>General Chemical Forms</vt:lpstr>
      <vt:lpstr>Reactions</vt:lpstr>
      <vt:lpstr>Applications</vt:lpstr>
      <vt:lpstr>Wood Preservative</vt:lpstr>
      <vt:lpstr>Semiconductors</vt:lpstr>
      <vt:lpstr>N-type Semiconductor</vt:lpstr>
      <vt:lpstr>Gallium Arsenide</vt:lpstr>
      <vt:lpstr>Diodes and Transistors </vt:lpstr>
      <vt:lpstr>Photon Emission in Semiconducting Material</vt:lpstr>
      <vt:lpstr>OPTOELECTRONICS</vt:lpstr>
      <vt:lpstr>Layered Semiconducting Material</vt:lpstr>
      <vt:lpstr>Black- Arsenic Phosphorus (b-AsP)</vt:lpstr>
      <vt:lpstr>Field Effect Transistors (FETs)</vt:lpstr>
      <vt:lpstr>Field Effect Transistors (FETs)</vt:lpstr>
      <vt:lpstr>B-AsP: Infrared Adsorption</vt:lpstr>
      <vt:lpstr>Arsenene</vt:lpstr>
      <vt:lpstr>Arsenene</vt:lpstr>
      <vt:lpstr>Indirect-to-Direct Band-Gap Transition </vt:lpstr>
      <vt:lpstr>Arsenic in the Environment</vt:lpstr>
      <vt:lpstr>Limits and Standards</vt:lpstr>
      <vt:lpstr>PowerPoint Presentation</vt:lpstr>
      <vt:lpstr>Bangladesh</vt:lpstr>
      <vt:lpstr>Arsenic poisoning or arsenicosis</vt:lpstr>
      <vt:lpstr>Arsenic Species in Water</vt:lpstr>
      <vt:lpstr>Arsenic Detection</vt:lpstr>
      <vt:lpstr>Arsenic Detection</vt:lpstr>
      <vt:lpstr>Portable Test Kits</vt:lpstr>
      <vt:lpstr>Benefits of Kit</vt:lpstr>
      <vt:lpstr>Limitations</vt:lpstr>
      <vt:lpstr>New Methods of Detection</vt:lpstr>
      <vt:lpstr>Paper Based Sensor</vt:lpstr>
      <vt:lpstr>Surface Plasmon Resonance (SPR)</vt:lpstr>
      <vt:lpstr>Medical Use </vt:lpstr>
      <vt:lpstr>Arsenic trioxide (As2O3) used as a therapeutic agent to treat APL </vt:lpstr>
      <vt:lpstr>Conclusion </vt:lpstr>
      <vt:lpstr>References </vt:lpstr>
      <vt:lpstr>References </vt:lpstr>
      <vt:lpstr>References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YOLO</dc:creator>
  <cp:lastModifiedBy>YOLO</cp:lastModifiedBy>
  <cp:revision>237</cp:revision>
  <dcterms:created xsi:type="dcterms:W3CDTF">2016-11-15T00:29:07Z</dcterms:created>
  <dcterms:modified xsi:type="dcterms:W3CDTF">2016-11-29T14:25:12Z</dcterms:modified>
</cp:coreProperties>
</file>